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jpe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3423" y="2263"/>
            <a:ext cx="5470577" cy="515003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6697" y="1275736"/>
            <a:ext cx="3502742" cy="22786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Человеческий капитал и качество населения в географии
</a:t>
            </a:r>
            <a:pPr algn="l" indent="0" marL="0">
              <a:lnSpc>
                <a:spcPct val="100000"/>
              </a:lnSpc>
              <a:buNone/>
            </a:pPr>
            <a:r>
              <a:rPr lang="en-US" sz="6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Здоровье, образование и навыки помогают людям жить дольше и развиваться — так страны растут по-разному.
</a:t>
            </a:r>
            <a:endParaRPr lang="en-US" sz="2889" dirty="0"/>
          </a:p>
        </p:txBody>
      </p:sp>
      <p:sp>
        <p:nvSpPr>
          <p:cNvPr id="5" name="Text 1"/>
          <p:cNvSpPr txBox="1"/>
          <p:nvPr/>
        </p:nvSpPr>
        <p:spPr>
          <a:xfrm>
            <a:off x="486697" y="4011560"/>
            <a:ext cx="3038168" cy="5235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200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" y="0"/>
            <a:ext cx="4666288" cy="51545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67300" y="728250"/>
            <a:ext cx="3624749" cy="36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география изучает человеческий капитал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страны зависит не только от ресурсов, но и от того, как используются знания и труд людей. В географии это связывают с населением, хозяйством, урбанизацией и качеством жизни. Разница видна в продолжительности жизни: где-то свыше 75 лет, где-то ниже 60.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016" y="2012504"/>
            <a:ext cx="587944" cy="5879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05455" y="2065125"/>
            <a:ext cx="603375" cy="482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5301" y="3725508"/>
            <a:ext cx="555401" cy="44432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144576" y="3677070"/>
            <a:ext cx="541197" cy="54119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777949" y="3725508"/>
            <a:ext cx="555401" cy="444321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входит в человеческий капитал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1225077" y="1835606"/>
            <a:ext cx="300681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Здоровье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Здоровье влияет на то, как часто ребёнок болеет, может ли он учиться без срывов и сохраняет ли работоспособность. От него зависят энергия, настроение и способность концентрироваться в школе.
</a:t>
            </a:r>
            <a:endParaRPr lang="en-US" sz="1277" dirty="0"/>
          </a:p>
        </p:txBody>
      </p:sp>
      <p:sp>
        <p:nvSpPr>
          <p:cNvPr id="12" name="Text 3"/>
          <p:cNvSpPr txBox="1"/>
          <p:nvPr/>
        </p:nvSpPr>
        <p:spPr>
          <a:xfrm>
            <a:off x="5135232" y="1835606"/>
            <a:ext cx="300681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даёт базу: чтение, письмо, математику и умение понимать информацию. Школьные знания помогают ориентироваться в новых темах и осваивать профессии в дальнейшем.
</a:t>
            </a:r>
            <a:endParaRPr lang="en-US" sz="1277" dirty="0"/>
          </a:p>
        </p:txBody>
      </p:sp>
      <p:sp>
        <p:nvSpPr>
          <p:cNvPr id="13" name="Text 4"/>
          <p:cNvSpPr txBox="1"/>
          <p:nvPr/>
        </p:nvSpPr>
        <p:spPr>
          <a:xfrm>
            <a:off x="1167054" y="3328201"/>
            <a:ext cx="1694048" cy="1238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Навыки и трудовой опыт
</a:t>
            </a:r>
            <a:pPr algn="l" indent="0" marL="0">
              <a:lnSpc>
                <a:spcPct val="100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Трудовой опыт формируется через практику: стажировки, проекты, первые рабочие задания. Навыки помогают действовать уверенно, соблюдать правила и быстрее осваивать новые обязанности.
</a:t>
            </a:r>
            <a:endParaRPr lang="en-US" sz="1160" dirty="0"/>
          </a:p>
        </p:txBody>
      </p:sp>
      <p:sp>
        <p:nvSpPr>
          <p:cNvPr id="14" name="Text 5"/>
          <p:cNvSpPr txBox="1"/>
          <p:nvPr/>
        </p:nvSpPr>
        <p:spPr>
          <a:xfrm>
            <a:off x="3807529" y="3328201"/>
            <a:ext cx="1694048" cy="1238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Способность учиться
</a:t>
            </a:r>
            <a:pPr algn="l" indent="0" marL="0">
              <a:lnSpc>
                <a:spcPct val="100000"/>
              </a:lnSpc>
              <a:buNone/>
            </a:pPr>
            <a:r>
              <a:rPr lang="en-US" sz="9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учиться новому — это не только память. Человек планирует шаги, задаёт вопросы, тренирует внимание и делает выводы. Эта способность усиливает эффект любого образования.
</a:t>
            </a:r>
            <a:endParaRPr lang="en-US" sz="1208" dirty="0"/>
          </a:p>
        </p:txBody>
      </p:sp>
      <p:sp>
        <p:nvSpPr>
          <p:cNvPr id="15" name="Text 6"/>
          <p:cNvSpPr txBox="1"/>
          <p:nvPr/>
        </p:nvSpPr>
        <p:spPr>
          <a:xfrm>
            <a:off x="6448004" y="3328201"/>
            <a:ext cx="1694048" cy="1238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Цифровая грамотность и коммуникация
</a:t>
            </a:r>
            <a:pPr algn="l" indent="0" marL="0">
              <a:lnSpc>
                <a:spcPct val="100000"/>
              </a:lnSpc>
              <a:buNone/>
            </a:pPr>
            <a:r>
              <a:rPr lang="en-US" sz="8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Цифровая грамотность помогает искать информацию, проверять её и безопасно пользоваться технологиями. Дополнительно важны языки и работа в команде: они расширяют возможности для учёбы и занятости.
</a:t>
            </a:r>
            <a:endParaRPr lang="en-US" sz="106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7058" y="1572310"/>
            <a:ext cx="4023051" cy="266822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показатели качества населения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Сопоставляются признаки высокого и низкого уровня по ключевым направлениям: здоровье, образование и доступ к профессиональной подготовке.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показатели здоровья и образования сочетаются, качество населения обычно выше: лучше обучение, выше устойчивость и больше возможностей для развития.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Всемирная организация здравоохранения (ВОЗ), ЮНЕСКО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образование влияет на возможности человека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уровень образования, тем больше вариантов профессий и тем выше вероятность занятости по более сложным работам.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расширяет выбор: растут шансы на квалифицированный труд и более высокий уровень доходов семьи.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иллюстрация (без привязки к конкретной стране); логика связей описана в учебных курсах по человеческому капиталу.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3" y="1821425"/>
            <a:ext cx="2669113" cy="333313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Здоровье как часть человеческого капитала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102479" y="2507793"/>
            <a:ext cx="2317247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здоровье влияет на учёбу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меньше болеет, он чаще посещает школу и лучше усваивает материал. Стабильное самочувствие поддерживает работоспособность и помогает сосредоточиться на уроках.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045704" y="2507793"/>
            <a:ext cx="2317246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условия помогают сохранить здоровье
</a:t>
            </a:r>
            <a:pPr algn="l" indent="0" marL="0">
              <a:lnSpc>
                <a:spcPct val="100000"/>
              </a:lnSpc>
              <a:buNone/>
            </a:pPr>
            <a:r>
              <a:rPr lang="en-US" sz="10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Здоровью помогают полноценное питание, достаточный сон и регулярная физическая активность. Также важны вакцинация и чистая окружающая среда: они снижают риски заболеваний и улучшают качество жизни.
</a:t>
            </a:r>
            <a:endParaRPr lang="en-US" sz="138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3491" y="1890150"/>
            <a:ext cx="7550407" cy="2548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1561" y="265584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формирования человеческого капитала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последовательность этапов развития и обучения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511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Бедность и недоедание ограничивают ресурсы семьи: ребёнок хуже растёт, чаще пропускает занятия и сталкивается с трудностями в обучении. Это влияет на здоровье и будущую занятость.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18294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воздуха, стресс и болезни снижают качество жизни. В детском и подростковом возрасте это особенно заметно: труднее концентрироваться, падает успеваемость и сокращается работоспособность.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которые снижают качество населения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17106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Ранний уход из школы и нехватка доступных кружков уменьшают развитие навыков. Когда нет безопасных занятий и поддержки, сложнее формировать дисциплину, социальные навыки и профессиональные интересы.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здоровья и учебных результатов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иллюстрирует: с ростом пропусков по болезни обычно снижаются средние оценки и скорость чтения; сон помогает концентрации.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Здоровье выступает прямым условием обучения: когда дети регулярно отдыхают и меньше болеют, учебные результаты улучшаются быстрее.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школьных исследований и учебных материалов по теме; численные значения условные.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606395" y="2907762"/>
            <a:ext cx="2430752" cy="14043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формирует основу: питание, режим дня и эмоциональную поддержку. Первые навыки общения и привычка к ответственности начинают развиваться именно дома, особенно в школьные годы.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399378" y="2907763"/>
            <a:ext cx="2430752" cy="14043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даёт системные знания и дисциплину, открывает доступ к современным предметам, включая географию, информатику и естественные науки. Через уроки и задания ребёнок учится планировать и доводить дела до конца.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6165716" y="2907763"/>
            <a:ext cx="2430752" cy="14043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Вместе семья и школа создают устойчивую мотивацию учиться. Когда ребёнок видит смысл в учебе и получает поддержку, привычка сохраняется надолго и помогает строить дальнейшие планы.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и школа как главные факторы развития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05814" y="1426907"/>
            <a:ext cx="4271196" cy="21795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дает инвестиция в людей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495300" y="3878826"/>
            <a:ext cx="3780171" cy="10786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связывает виды вложений в человеческий капитал с тем, что они улучшают, и к какому результату это приводит. Участники — семья, школа, государство и общество. Общий вывод: такие вложения возвращаются через здоровье, знания и возможности.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85205" y="3878826"/>
            <a:ext cx="3105863" cy="10786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заметные эффекты идут цепочкой: ранняя готовность к школе, здоровье без частых пропусков и новые навыки расширяют будущий выбор и повышают шансы на успех.
</a:t>
            </a:r>
            <a:pPr algn="l" indent="0" marL="0">
              <a:lnSpc>
                <a:spcPct val="100000"/>
              </a:lnSpc>
              <a:buNone/>
            </a:pPr>
            <a:r>
              <a:rPr lang="en-US" sz="10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ЮНИСЕФ, Всемирная организация здравоохранения (обобщение направлений программ, без единого набора чисел).
</a:t>
            </a:r>
            <a:endParaRPr lang="en-US" sz="106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941" y="2327342"/>
            <a:ext cx="2644996" cy="28272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56905" y="2327342"/>
            <a:ext cx="2644996" cy="28272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03588" y="2327342"/>
            <a:ext cx="2644996" cy="28272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43727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Инструкции, которые читаются как «карта действий»
</a:t>
            </a:r>
            <a:pPr algn="l" indent="0" marL="0">
              <a:lnSpc>
                <a:spcPct val="100000"/>
              </a:lnSpc>
              <a:buNone/>
            </a:pPr>
            <a:r>
              <a:rPr lang="en-US" sz="5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Подросток открывает учебник или памятку и последовательно выполняет шаги: от простых задач до правил безопасности. Он не просто «читает», а превращает текст в действия. Именно такая способность понимать инструкции помогает в быту, на уроках и в будущем на любой работе.
</a:t>
            </a:r>
            <a:endParaRPr lang="en-US" sz="736" dirty="0"/>
          </a:p>
        </p:txBody>
      </p:sp>
      <p:sp>
        <p:nvSpPr>
          <p:cNvPr id="11" name="Text 1"/>
          <p:cNvSpPr txBox="1"/>
          <p:nvPr/>
        </p:nvSpPr>
        <p:spPr>
          <a:xfrm>
            <a:off x="3401691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Команда в проекте: учимся говорить и договариваться
</a:t>
            </a:r>
            <a:pPr algn="l" indent="0" marL="0">
              <a:lnSpc>
                <a:spcPct val="100000"/>
              </a:lnSpc>
              <a:buNone/>
            </a:pPr>
            <a:r>
              <a:rPr lang="en-US" sz="5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занятии школьники делят роли: кто проверяет расчёты, кто собирает материалы, кто готовит презентацию. Затем они обсуждают ошибки и распределяют, что делать дальше. Эти навыки общения в группе развивают самоконтроль и ответственность, а проектные задачи тренируют мышление, близкое к реальным профессиям.
</a:t>
            </a:r>
            <a:endParaRPr lang="en-US" sz="723" dirty="0"/>
          </a:p>
        </p:txBody>
      </p:sp>
      <p:sp>
        <p:nvSpPr>
          <p:cNvPr id="12" name="Text 2"/>
          <p:cNvSpPr txBox="1"/>
          <p:nvPr/>
        </p:nvSpPr>
        <p:spPr>
          <a:xfrm>
            <a:off x="6148374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Практика с техникой: от лаборатории до робототехники
</a:t>
            </a:r>
            <a:pPr algn="l" indent="0" marL="0">
              <a:lnSpc>
                <a:spcPct val="100000"/>
              </a:lnSpc>
              <a:buNone/>
            </a:pPr>
            <a:r>
              <a:rPr lang="en-US" sz="5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лаборатории или на уроке робототехники подросток пробует, измеряет и исправляет результат. Он учится пользоваться инструментами, соблюдать правила и доводить идею до работающего прототипа. Такое «делание с пониманием» связывает образование и навыки, которые пригодятся в инженерных и технических профессиях.
</a:t>
            </a:r>
            <a:endParaRPr lang="en-US" sz="714" dirty="0"/>
          </a:p>
        </p:txBody>
      </p:sp>
      <p:sp>
        <p:nvSpPr>
          <p:cNvPr id="13" name="Text 3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Человеческий капитал в повседневной жизни
</a:t>
            </a:r>
            <a:endParaRPr lang="en-US" sz="2400" dirty="0"/>
          </a:p>
        </p:txBody>
      </p:sp>
      <p:sp>
        <p:nvSpPr>
          <p:cNvPr id="14" name="Text 4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с высоким качеством населения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диаграмме показан общий порядок различий между группами стран: чем выше вложения в людей, тем устойчивее результаты по здоровью и образованию.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качества населения связан не с одним фактором, а с сочетанием: здравоохранение поддерживает здоровье, образование дает навыки, вместе это повышает уровень жизни.
</a:t>
            </a:r>
            <a:pPr algn="l" indent="0" marL="0">
              <a:lnSpc>
                <a:spcPct val="100000"/>
              </a:lnSpc>
              <a:buNone/>
            </a:pPr>
            <a:r>
              <a:rPr lang="en-US" sz="10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 (Индекс человеческого развития), Всемирный банк и Всемирная организация здравоохранения; 2022–2024 гг. Для слайда использована иллюстративная шкала групп.
</a:t>
            </a:r>
            <a:endParaRPr lang="en-US" sz="101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95300" y="1263029"/>
            <a:ext cx="3829127" cy="32956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~16%
</a:t>
            </a:r>
            <a:pPr algn="l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доля молодежи высока, стране особенно важно обеспечить качественное обучение и медицину, чтобы будущий трудовой ресурс работал продуктивно.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оценка доли возрастной группы 10–19 лет в населении мира (World Population Prospects, ориентировочная оценка порядка 2020–2024 гг.).
</a:t>
            </a:r>
            <a:endParaRPr lang="en-US" sz="5400" dirty="0"/>
          </a:p>
        </p:txBody>
      </p:sp>
      <p:sp>
        <p:nvSpPr>
          <p:cNvPr id="6" name="Text 2"/>
          <p:cNvSpPr txBox="1"/>
          <p:nvPr/>
        </p:nvSpPr>
        <p:spPr>
          <a:xfrm>
            <a:off x="4819727" y="1515442"/>
            <a:ext cx="4114539" cy="2790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Доля подростков и молодежи в населении влияет на то, сколько людей через несколько лет выйдет на рынок труда. От качества человеческого капитала зависит, насколько этот ресурс станет экономическим ростом.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3491" y="1890150"/>
            <a:ext cx="7550407" cy="2548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1561" y="265584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повысить качество населения через цепочку человеческого капитала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программ: профилактика и услуги здравоохранения поддерживают посещаемость и обучение, а затем повышают шансы на востребованную работу.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72598" y="517238"/>
            <a:ext cx="329428" cy="37649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87198" y="517238"/>
            <a:ext cx="329428" cy="37649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172598" y="2679413"/>
            <a:ext cx="329428" cy="37649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687198" y="2679413"/>
            <a:ext cx="329428" cy="37649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93549" y="412954"/>
            <a:ext cx="3287692" cy="42228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Неравенство возможностей в разных семьях и регионах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4144127" y="972814"/>
            <a:ext cx="2123323" cy="1360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Разный старт дома
</a:t>
            </a:r>
            <a:pPr algn="l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детей могут отличаться условия: кто-то получает спокойный режим, кружки и регулярные осмотры, а кто-то сталкивается с нехваткой времени и поддержки. Это меняет темп обучения.
</a:t>
            </a:r>
            <a:endParaRPr lang="en-US" sz="1447" dirty="0"/>
          </a:p>
        </p:txBody>
      </p:sp>
      <p:sp>
        <p:nvSpPr>
          <p:cNvPr id="14" name="Text 3"/>
          <p:cNvSpPr txBox="1"/>
          <p:nvPr/>
        </p:nvSpPr>
        <p:spPr>
          <a:xfrm>
            <a:off x="6658727" y="972814"/>
            <a:ext cx="2123323" cy="1360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и удаленные районы
</a:t>
            </a:r>
            <a:pPr algn="l" indent="0" marL="0">
              <a:lnSpc>
                <a:spcPct val="100000"/>
              </a:lnSpc>
              <a:buNone/>
            </a:pPr>
            <a:r>
              <a:rPr lang="en-US" sz="10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городах обычно больше школ, больниц и секций, чем в отдаленных сельских территориях. Дорога до места учебы или лечения иногда превращается в главный барьер для ребенка.
</a:t>
            </a:r>
            <a:endParaRPr lang="en-US" sz="1276" dirty="0"/>
          </a:p>
        </p:txBody>
      </p:sp>
      <p:sp>
        <p:nvSpPr>
          <p:cNvPr id="15" name="Text 4"/>
          <p:cNvSpPr txBox="1"/>
          <p:nvPr/>
        </p:nvSpPr>
        <p:spPr>
          <a:xfrm>
            <a:off x="4144127" y="3134990"/>
            <a:ext cx="2123323" cy="1360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Неравный доступ к школе
</a:t>
            </a:r>
            <a:pPr algn="l" indent="0" marL="0">
              <a:lnSpc>
                <a:spcPct val="100000"/>
              </a:lnSpc>
              <a:buNone/>
            </a:pPr>
            <a:r>
              <a:rPr lang="en-US" sz="10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 наличии формального права учиться факторы быта и инфраструктуры влияют на посещаемость и качество обучения. Поддержка и оборудование важны для освоения базовых предметов.
</a:t>
            </a:r>
            <a:endParaRPr lang="en-US" sz="1282" dirty="0"/>
          </a:p>
        </p:txBody>
      </p:sp>
      <p:sp>
        <p:nvSpPr>
          <p:cNvPr id="16" name="Text 5"/>
          <p:cNvSpPr txBox="1"/>
          <p:nvPr/>
        </p:nvSpPr>
        <p:spPr>
          <a:xfrm>
            <a:off x="6658727" y="3134990"/>
            <a:ext cx="2123323" cy="1360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ресурсы и навыки
</a:t>
            </a:r>
            <a:pPr algn="l" indent="0" marL="0">
              <a:lnSpc>
                <a:spcPct val="100000"/>
              </a:lnSpc>
              <a:buNone/>
            </a:pPr>
            <a:r>
              <a:rPr lang="en-US" sz="11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 семьи нет компьютера или интернета, сложнее выполнять задания и учиться цифровым навыкам. Курсы и устройства снижают разрыв и расширяют выбор профессий.
</a:t>
            </a:r>
            <a:endParaRPr lang="en-US" sz="1409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меняется при росте человеческого капитала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росте навыков и здоровья повышается производительность и снижается доля людей, которые не могут учиться или работать из‑за болезней.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Тенденция комплексная: образование и здоровье поддерживают занятость и качество жизни, поэтому экономический эффект заметен и на уровне семей, и на уровне страны.
</a:t>
            </a:r>
            <a:pPr algn="l" indent="0" marL="0">
              <a:lnSpc>
                <a:spcPct val="100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 и Всемирный банк, обобщенные результаты исследований о связи образования, здоровья и экономических показателей (схематическая иллюстрация уровней без привязки к конкретным числам стран).
</a:t>
            </a:r>
            <a:endParaRPr lang="en-US" sz="949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312636"/>
            <a:ext cx="4571999" cy="38308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1778" y="1490294"/>
            <a:ext cx="3395762" cy="1312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Регулярный сон помогает держать внимание и быстрее усваивать новый материал. Когда режим дня устойчив, меньше срывов на контрольных и выше качество выполнения домашних заданий.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1778" y="2912899"/>
            <a:ext cx="3395762" cy="1312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Чтение, движение и умеренное время у экрана поддерживают здоровье и концентрацию. Если делать задания без спешки и планировать время, учебные навыки развиваются ровнее и увереннее.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привычки подростка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17818" y="1572310"/>
            <a:ext cx="3101531" cy="266822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показателей качества населения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сопоставлены параметры, которые характеризуют здоровье, образование, безопасность, условия жизни и доступ к культуре. Для каждого параметра показаны признаки высокого и низкого уровня.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Качество населения складывается из сочетаний: даже при сильном образовании проблемы здоровья или безопасности могут тормозить развитие страны.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 и ВОЗ (обобщенные рамки оценки качества жизни и человеческого развития).
</a:t>
            </a:r>
            <a:endParaRPr lang="en-US" sz="107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86697" y="1029936"/>
            <a:ext cx="5255100" cy="30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Успех будущего начинается с инвестиций в людей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Человеческий капитал растет через образование, здоровье и накопление опыта. От качества населения зависят экономика, уровень жизни и устойчивость общества. Инвестиции в людей дают более надежные шансы каждому ребенку и взрослому.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2026-05-11T22:43:53Z</dcterms:created>
  <dcterms:modified xsi:type="dcterms:W3CDTF">2026-05-11T22:43:53Z</dcterms:modified>
</cp:coreProperties>
</file>