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1.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image" Target="../media/image-12-5.jpe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71276" y="392225"/>
            <a:ext cx="3797098" cy="4359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9267" y="592776"/>
            <a:ext cx="4040400" cy="7662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Music in Our Lives: A 6th Grade English Lesson
</a:t>
            </a:r>
            <a:endParaRPr lang="en-US" sz="2012" dirty="0"/>
          </a:p>
        </p:txBody>
      </p:sp>
      <p:sp>
        <p:nvSpPr>
          <p:cNvPr id="7" name="Text 1"/>
          <p:cNvSpPr txBox="1"/>
          <p:nvPr/>
        </p:nvSpPr>
        <p:spPr>
          <a:xfrm>
            <a:off x="565825" y="4355350"/>
            <a:ext cx="3201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8" name="Text 2"/>
          <p:cNvSpPr txBox="1"/>
          <p:nvPr/>
        </p:nvSpPr>
        <p:spPr>
          <a:xfrm>
            <a:off x="547451" y="1757775"/>
            <a:ext cx="3636000" cy="8094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Music, vocabulary, genres, and famous composers in English.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72172" y="392225"/>
            <a:ext cx="3396955" cy="4359000"/>
          </a:xfrm>
          <a:prstGeom prst="rect">
            <a:avLst/>
          </a:prstGeom>
        </p:spPr>
      </p:pic>
      <p:sp>
        <p:nvSpPr>
          <p:cNvPr id="5" name="Text 0"/>
          <p:cNvSpPr txBox="1"/>
          <p:nvPr/>
        </p:nvSpPr>
        <p:spPr>
          <a:xfrm>
            <a:off x="565825" y="592775"/>
            <a:ext cx="4207500" cy="7662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Why Music Helps Us Learn English
</a:t>
            </a:r>
            <a:endParaRPr lang="en-US" sz="1812" dirty="0"/>
          </a:p>
        </p:txBody>
      </p:sp>
      <p:sp>
        <p:nvSpPr>
          <p:cNvPr id="6" name="Text 1"/>
          <p:cNvSpPr txBox="1"/>
          <p:nvPr/>
        </p:nvSpPr>
        <p:spPr>
          <a:xfrm>
            <a:off x="565825" y="3777250"/>
            <a:ext cx="3215400" cy="766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Music gives students familiar ideas to talk about while learning new words, short phrases, and simple sentence patterns. It supports speaking, reading, and small projects about everyday life.
</a:t>
            </a:r>
            <a:endParaRPr lang="en-US" sz="900" dirty="0"/>
          </a:p>
        </p:txBody>
      </p:sp>
      <p:sp>
        <p:nvSpPr>
          <p:cNvPr id="7" name="Text 2"/>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2</a:t>
            </a:r>
            <a:endParaRPr lang="en-US" sz="786"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25" y="2171190"/>
            <a:ext cx="206700" cy="206700"/>
          </a:xfrm>
          <a:prstGeom prst="rect">
            <a:avLst/>
          </a:prstGeom>
        </p:spPr>
      </p:pic>
      <p:pic>
        <p:nvPicPr>
          <p:cNvPr id="5" name="Image 3" descr="preencoded.png">    </p:cNvPr>
          <p:cNvPicPr>
            <a:picLocks noChangeAspect="1"/>
          </p:cNvPicPr>
          <p:nvPr/>
        </p:nvPicPr>
        <p:blipFill>
          <a:blip r:embed="rId4"/>
          <a:stretch>
            <a:fillRect/>
          </a:stretch>
        </p:blipFill>
        <p:spPr>
          <a:xfrm>
            <a:off x="2171425" y="2174725"/>
            <a:ext cx="206700" cy="206700"/>
          </a:xfrm>
          <a:prstGeom prst="rect">
            <a:avLst/>
          </a:prstGeom>
        </p:spPr>
      </p:pic>
      <p:pic>
        <p:nvPicPr>
          <p:cNvPr id="6" name="Image 4" descr="preencoded.png">    </p:cNvPr>
          <p:cNvPicPr>
            <a:picLocks noChangeAspect="1"/>
          </p:cNvPicPr>
          <p:nvPr/>
        </p:nvPicPr>
        <p:blipFill>
          <a:blip r:embed="rId5"/>
          <a:stretch>
            <a:fillRect/>
          </a:stretch>
        </p:blipFill>
        <p:spPr>
          <a:xfrm>
            <a:off x="3773837" y="2186208"/>
            <a:ext cx="206700" cy="183733"/>
          </a:xfrm>
          <a:prstGeom prst="rect">
            <a:avLst/>
          </a:prstGeom>
        </p:spPr>
      </p:pic>
      <p:pic>
        <p:nvPicPr>
          <p:cNvPr id="7" name="Image 5" descr="preencoded.png">    </p:cNvPr>
          <p:cNvPicPr>
            <a:picLocks noChangeAspect="1"/>
          </p:cNvPicPr>
          <p:nvPr/>
        </p:nvPicPr>
        <p:blipFill>
          <a:blip r:embed="rId6"/>
          <a:stretch>
            <a:fillRect/>
          </a:stretch>
        </p:blipFill>
        <p:spPr>
          <a:xfrm>
            <a:off x="5376275" y="2174725"/>
            <a:ext cx="206700" cy="206700"/>
          </a:xfrm>
          <a:prstGeom prst="rect">
            <a:avLst/>
          </a:prstGeom>
        </p:spPr>
      </p:pic>
      <p:pic>
        <p:nvPicPr>
          <p:cNvPr id="8" name="Image 6" descr="preencoded.png">    </p:cNvPr>
          <p:cNvPicPr>
            <a:picLocks noChangeAspect="1"/>
          </p:cNvPicPr>
          <p:nvPr/>
        </p:nvPicPr>
        <p:blipFill>
          <a:blip r:embed="rId7"/>
          <a:stretch>
            <a:fillRect/>
          </a:stretch>
        </p:blipFill>
        <p:spPr>
          <a:xfrm>
            <a:off x="6978700" y="2174725"/>
            <a:ext cx="206700" cy="2067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65825" y="595037"/>
            <a:ext cx="8004900" cy="4104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Music Vocabulary for Everyday Use
</a:t>
            </a:r>
            <a:endParaRPr lang="en-US" sz="1812" dirty="0"/>
          </a:p>
        </p:txBody>
      </p:sp>
      <p:sp>
        <p:nvSpPr>
          <p:cNvPr id="11"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3</a:t>
            </a:r>
            <a:endParaRPr lang="en-US" sz="786" dirty="0"/>
          </a:p>
        </p:txBody>
      </p:sp>
      <p:sp>
        <p:nvSpPr>
          <p:cNvPr id="12" name="Text 2"/>
          <p:cNvSpPr txBox="1"/>
          <p:nvPr/>
        </p:nvSpPr>
        <p:spPr>
          <a:xfrm>
            <a:off x="565825" y="2576515"/>
            <a:ext cx="1413600" cy="15861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Basic words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Learn the most useful words for the topic: music, song, singer, musician, band, concert, headphones, playlist, lyrics, and rhythm. They help students speak about listening and performance.
</a:t>
            </a:r>
            <a:endParaRPr lang="en-US" sz="800" dirty="0"/>
          </a:p>
        </p:txBody>
      </p:sp>
      <p:sp>
        <p:nvSpPr>
          <p:cNvPr id="13" name="Text 3"/>
          <p:cNvSpPr txBox="1"/>
          <p:nvPr/>
        </p:nvSpPr>
        <p:spPr>
          <a:xfrm>
            <a:off x="2171425" y="2580075"/>
            <a:ext cx="1413600" cy="15861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Instruments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Many texts mention piano, guitar, violin, drums, flute, and trumpet. These words are easy to combine with verbs such as play, learn, and practise in simple classroom sentences.
</a:t>
            </a:r>
            <a:endParaRPr lang="en-US" sz="800" dirty="0"/>
          </a:p>
        </p:txBody>
      </p:sp>
      <p:sp>
        <p:nvSpPr>
          <p:cNvPr id="14" name="Text 4"/>
          <p:cNvSpPr txBox="1"/>
          <p:nvPr/>
        </p:nvSpPr>
        <p:spPr>
          <a:xfrm>
            <a:off x="3773837" y="2580075"/>
            <a:ext cx="1413600" cy="15861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Describing sound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Adjectives like loud, quiet, fast, slow, happy, sad, exciting, and relaxing help students describe music clearly. They make answers more specific and more natural in English.
</a:t>
            </a:r>
            <a:endParaRPr lang="en-US" sz="800" dirty="0"/>
          </a:p>
        </p:txBody>
      </p:sp>
      <p:sp>
        <p:nvSpPr>
          <p:cNvPr id="15" name="Text 5"/>
          <p:cNvSpPr txBox="1"/>
          <p:nvPr/>
        </p:nvSpPr>
        <p:spPr>
          <a:xfrm>
            <a:off x="5376275" y="2580075"/>
            <a:ext cx="1413600" cy="15861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Useful phrases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Short combinations are especially important: listen to music, play the piano, sing a song, go to a concert, and learn the lyrics. These phrases are easy to reuse in speaking tasks.
</a:t>
            </a:r>
            <a:endParaRPr lang="en-US" sz="800" dirty="0"/>
          </a:p>
        </p:txBody>
      </p:sp>
      <p:sp>
        <p:nvSpPr>
          <p:cNvPr id="16" name="Text 6"/>
          <p:cNvSpPr txBox="1"/>
          <p:nvPr/>
        </p:nvSpPr>
        <p:spPr>
          <a:xfrm>
            <a:off x="6978700" y="2580075"/>
            <a:ext cx="1413600" cy="15861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Everyday use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Students often connect vocabulary with real situations: a favourite song, a class performance, or a playlist on the way home. This makes the new language easier to remember and use.
</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Why Students Listen to Music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4</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Music often fits daily routines: after school, on the way home, during celebrations, or before sports and homework.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chart shows that music is both emotional and practical: it helps students relax, stay active, and share time with others.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Illustrative classroom diagram based on lesson topics; no external statistical source.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73591" y="392225"/>
            <a:ext cx="3394117" cy="4359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65825" y="592775"/>
            <a:ext cx="4207500" cy="7662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Music Can Show Feelings
</a:t>
            </a:r>
            <a:endParaRPr lang="en-US" sz="1812" dirty="0"/>
          </a:p>
        </p:txBody>
      </p:sp>
      <p:sp>
        <p:nvSpPr>
          <p:cNvPr id="10"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5</a:t>
            </a:r>
            <a:endParaRPr lang="en-US" sz="786" dirty="0"/>
          </a:p>
        </p:txBody>
      </p:sp>
      <p:sp>
        <p:nvSpPr>
          <p:cNvPr id="11" name="Text 2"/>
          <p:cNvSpPr txBox="1"/>
          <p:nvPr/>
        </p:nvSpPr>
        <p:spPr>
          <a:xfrm>
            <a:off x="565825" y="2162350"/>
            <a:ext cx="3992100" cy="561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Different moods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Music can express joy, sadness, calm, worry, and excitement even when there are no long words. Melody, tempo, and rhythm work together to create the feeling.
</a:t>
            </a:r>
            <a:endParaRPr lang="en-US" sz="800" dirty="0"/>
          </a:p>
        </p:txBody>
      </p:sp>
      <p:sp>
        <p:nvSpPr>
          <p:cNvPr id="12" name="Text 3"/>
          <p:cNvSpPr txBox="1"/>
          <p:nvPr/>
        </p:nvSpPr>
        <p:spPr>
          <a:xfrm>
            <a:off x="565825" y="2780768"/>
            <a:ext cx="3992100" cy="561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Simple English phrases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Students can describe music with short sentences such as This music is calm, This song is cheerful, The melody is beautiful, and The rhythm is strong. These models are easy to remember.
</a:t>
            </a:r>
            <a:endParaRPr lang="en-US" sz="800" dirty="0"/>
          </a:p>
        </p:txBody>
      </p:sp>
      <p:sp>
        <p:nvSpPr>
          <p:cNvPr id="13" name="Text 4"/>
          <p:cNvSpPr txBox="1"/>
          <p:nvPr/>
        </p:nvSpPr>
        <p:spPr>
          <a:xfrm>
            <a:off x="565825" y="3399182"/>
            <a:ext cx="3992100" cy="561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Sound and meaning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A soft tune may suggest peace, while a fast beat can feel lively and energetic. For 6th graders, it is useful to notice how sound choices change the mood.
</a:t>
            </a:r>
            <a:endParaRPr lang="en-US" sz="800" dirty="0"/>
          </a:p>
        </p:txBody>
      </p:sp>
      <p:sp>
        <p:nvSpPr>
          <p:cNvPr id="14" name="Text 5"/>
          <p:cNvSpPr txBox="1"/>
          <p:nvPr/>
        </p:nvSpPr>
        <p:spPr>
          <a:xfrm>
            <a:off x="565825" y="4017595"/>
            <a:ext cx="3992100" cy="561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Visual support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Pictures of notes, headphones, a guitar, or a student listening to music help connect the words with real-life experience and make the topic easier to discuss in class.
</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92775"/>
            <a:ext cx="8012400" cy="7662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How a Song Is Built
</a:t>
            </a:r>
            <a:endParaRPr lang="en-US" sz="24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6</a:t>
            </a:r>
            <a:endParaRPr lang="en-US" sz="786" dirty="0"/>
          </a:p>
        </p:txBody>
      </p:sp>
      <p:sp>
        <p:nvSpPr>
          <p:cNvPr id="9" name="Text 2"/>
          <p:cNvSpPr txBox="1"/>
          <p:nvPr/>
        </p:nvSpPr>
        <p:spPr>
          <a:xfrm>
            <a:off x="839775" y="1826350"/>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Main parts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A song usually has melody, rhythm, and lyrics. These parts work together to create a complete musical piece that students can identify and describe in simple English.
</a:t>
            </a:r>
            <a:endParaRPr lang="en-US" sz="900" dirty="0"/>
          </a:p>
        </p:txBody>
      </p:sp>
      <p:sp>
        <p:nvSpPr>
          <p:cNvPr id="10" name="Text 3"/>
          <p:cNvSpPr txBox="1"/>
          <p:nvPr/>
        </p:nvSpPr>
        <p:spPr>
          <a:xfrm>
            <a:off x="1030100" y="2615138"/>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Who creates it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The composer or songwriter makes the melody and chooses the words. The singer performs the song, so the class can distinguish between the person who writes and the person who sings.
</a:t>
            </a:r>
            <a:endParaRPr lang="en-US" sz="900" dirty="0"/>
          </a:p>
        </p:txBody>
      </p:sp>
      <p:sp>
        <p:nvSpPr>
          <p:cNvPr id="11" name="Text 4"/>
          <p:cNvSpPr txBox="1"/>
          <p:nvPr/>
        </p:nvSpPr>
        <p:spPr>
          <a:xfrm>
            <a:off x="1230450" y="3411263"/>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Verse and chorus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Many songs include verses and a chorus. The chorus repeats, which is why it is often the easiest part to remember and sing with the class.
</a:t>
            </a:r>
            <a:endParaRPr lang="en-US" sz="900" dirty="0"/>
          </a:p>
        </p:txBody>
      </p:sp>
      <p:sp>
        <p:nvSpPr>
          <p:cNvPr id="12" name="Text 5"/>
          <p:cNvSpPr txBox="1"/>
          <p:nvPr/>
        </p:nvSpPr>
        <p:spPr>
          <a:xfrm>
            <a:off x="1430800" y="4200751"/>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Genres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Useful school genres include pop, rock, folk, jazz, and classical music. Students should learn to tell the difference between a song, a composition, and a performance.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25" y="1582776"/>
            <a:ext cx="8004900" cy="297324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88214"/>
            <a:ext cx="8004900" cy="233400"/>
          </a:xfrm>
          <a:prstGeom prst="rect">
            <a:avLst/>
          </a:prstGeom>
          <a:noFill/>
          <a:ln/>
        </p:spPr>
        <p:txBody>
          <a:bodyPr wrap="square" lIns="0" tIns="0" rIns="0" bIns="0" rtlCol="0" anchor="ctr"/>
          <a:lstStyle/>
          <a:p>
            <a:pPr algn="l" indent="0" marL="0">
              <a:lnSpc>
                <a:spcPct val="100000"/>
              </a:lnSpc>
              <a:buNone/>
            </a:pPr>
            <a:r>
              <a:rPr lang="en-US" sz="1612" b="1" dirty="0">
                <a:solidFill>
                  <a:srgbClr val="FFFFFF"/>
                </a:solidFill>
                <a:latin typeface="Arial" pitchFamily="34" charset="0"/>
                <a:ea typeface="Arial" pitchFamily="34" charset="-122"/>
                <a:cs typeface="Arial" pitchFamily="34" charset="-120"/>
              </a:rPr>
              <a:t>From Idea to Performance
</a:t>
            </a:r>
            <a:endParaRPr lang="en-US" sz="16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7</a:t>
            </a:r>
            <a:endParaRPr lang="en-US" sz="786" dirty="0"/>
          </a:p>
        </p:txBody>
      </p:sp>
      <p:sp>
        <p:nvSpPr>
          <p:cNvPr id="8" name="Text 2"/>
          <p:cNvSpPr txBox="1"/>
          <p:nvPr/>
        </p:nvSpPr>
        <p:spPr>
          <a:xfrm>
            <a:off x="565825" y="876092"/>
            <a:ext cx="8004900" cy="141300"/>
          </a:xfrm>
          <a:prstGeom prst="rect">
            <a:avLst/>
          </a:prstGeom>
          <a:noFill/>
          <a:ln/>
        </p:spPr>
        <p:txBody>
          <a:bodyPr wrap="square" lIns="0" tIns="0" rIns="0" bIns="0" rtlCol="0" anchor="b"/>
          <a:lstStyle/>
          <a:p>
            <a:pPr algn="l" indent="0" marL="0">
              <a:lnSpc>
                <a:spcPct val="100000"/>
              </a:lnSpc>
              <a:buNone/>
            </a:pPr>
            <a:r>
              <a:rPr lang="en-US" sz="1012" b="1" dirty="0">
                <a:solidFill>
                  <a:srgbClr val="FFFFFF"/>
                </a:solidFill>
                <a:latin typeface="Arial" pitchFamily="34" charset="0"/>
                <a:ea typeface="Arial" pitchFamily="34" charset="-122"/>
                <a:cs typeface="Arial" pitchFamily="34" charset="-120"/>
              </a:rPr>
              <a:t>A simple flow of writing, practising, and presenting a song in class.
</a:t>
            </a:r>
            <a:endParaRPr lang="en-US" sz="101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550" y="2478506"/>
            <a:ext cx="4208700" cy="118833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Famous Composers and Their Countries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8</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table connects composers with countries, periods, and well-known works used in school materials.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names are usually studied together with countries, periods, and signature works, which helps students organize new information quickly.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Common educational reference knowledge used in school music and language lessons.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75" y="1780823"/>
            <a:ext cx="206700" cy="206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177975" y="1801493"/>
            <a:ext cx="206700" cy="16536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65875" y="3552748"/>
            <a:ext cx="206700" cy="2067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177975" y="3573418"/>
            <a:ext cx="206700" cy="16536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565825" y="595037"/>
            <a:ext cx="8004900" cy="4104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Johann Sebastian Bach
</a:t>
            </a:r>
            <a:endParaRPr lang="en-US" sz="1812" dirty="0"/>
          </a:p>
        </p:txBody>
      </p:sp>
      <p:sp>
        <p:nvSpPr>
          <p:cNvPr id="13"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9</a:t>
            </a:r>
            <a:endParaRPr lang="en-US" sz="786" dirty="0"/>
          </a:p>
        </p:txBody>
      </p:sp>
      <p:sp>
        <p:nvSpPr>
          <p:cNvPr id="14" name="Text 2"/>
          <p:cNvSpPr txBox="1"/>
          <p:nvPr/>
        </p:nvSpPr>
        <p:spPr>
          <a:xfrm>
            <a:off x="1176650" y="1787348"/>
            <a:ext cx="2602200" cy="1369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German composer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Johann Sebastian Bach was a German composer of the Baroque period. He lived from 1685 to 1750 and became one of the best-known names in classical music history.
</a:t>
            </a:r>
            <a:endParaRPr lang="en-US" sz="1000" dirty="0"/>
          </a:p>
        </p:txBody>
      </p:sp>
      <p:sp>
        <p:nvSpPr>
          <p:cNvPr id="15" name="Text 3"/>
          <p:cNvSpPr txBox="1"/>
          <p:nvPr/>
        </p:nvSpPr>
        <p:spPr>
          <a:xfrm>
            <a:off x="4788750" y="1787348"/>
            <a:ext cx="2602200" cy="1369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Church music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Bach wrote many works for church services, including cantatas and organ pieces. This helps students connect the words composer, church music, and organ with real musical traditions.
</a:t>
            </a:r>
            <a:endParaRPr lang="en-US" sz="1000" dirty="0"/>
          </a:p>
        </p:txBody>
      </p:sp>
      <p:sp>
        <p:nvSpPr>
          <p:cNvPr id="16" name="Text 4"/>
          <p:cNvSpPr txBox="1"/>
          <p:nvPr/>
        </p:nvSpPr>
        <p:spPr>
          <a:xfrm>
            <a:off x="1176650" y="3559273"/>
            <a:ext cx="2602200" cy="1369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Brandenburg Concertos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One of his famous works is the Brandenburg Concertos. In class, this title can be linked with the word concert and with the idea of carefully organized musical structure.
</a:t>
            </a:r>
            <a:endParaRPr lang="en-US" sz="1000" dirty="0"/>
          </a:p>
        </p:txBody>
      </p:sp>
      <p:sp>
        <p:nvSpPr>
          <p:cNvPr id="17" name="Text 5"/>
          <p:cNvSpPr txBox="1"/>
          <p:nvPr/>
        </p:nvSpPr>
        <p:spPr>
          <a:xfrm>
            <a:off x="4788750" y="3559273"/>
            <a:ext cx="2602200" cy="1369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Polyphony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Bach's music is known for polyphony, which means several musical lines sound together. This idea is useful for learning harmony and understanding how music can be complex.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1525" y="3166568"/>
            <a:ext cx="8398200" cy="158286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65825" y="592775"/>
            <a:ext cx="8012400" cy="7662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Wolfgang Amadeus Mozart
</a:t>
            </a:r>
            <a:endParaRPr lang="en-US" sz="2412" dirty="0"/>
          </a:p>
        </p:txBody>
      </p:sp>
      <p:sp>
        <p:nvSpPr>
          <p:cNvPr id="10"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10</a:t>
            </a:r>
            <a:endParaRPr lang="en-US" sz="786" dirty="0"/>
          </a:p>
        </p:txBody>
      </p:sp>
      <p:sp>
        <p:nvSpPr>
          <p:cNvPr id="11" name="Text 2"/>
          <p:cNvSpPr txBox="1"/>
          <p:nvPr/>
        </p:nvSpPr>
        <p:spPr>
          <a:xfrm>
            <a:off x="669274" y="1900020"/>
            <a:ext cx="1803000" cy="960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Austrian composer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Wolfgang Amadeus Mozart was an Austrian composer who lived from 1756 to 1791. He became famous as one of the most remarkable musicians of the Classical period.
</a:t>
            </a:r>
            <a:endParaRPr lang="en-US" sz="800" dirty="0"/>
          </a:p>
        </p:txBody>
      </p:sp>
      <p:sp>
        <p:nvSpPr>
          <p:cNvPr id="12" name="Text 3"/>
          <p:cNvSpPr txBox="1"/>
          <p:nvPr/>
        </p:nvSpPr>
        <p:spPr>
          <a:xfrm>
            <a:off x="2869932" y="1897030"/>
            <a:ext cx="1803000" cy="960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Early talent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Mozart began writing music in childhood and created more than 600 works. This fact often surprises students and shows how early musical talent can develop.
</a:t>
            </a:r>
            <a:endParaRPr lang="en-US" sz="800" dirty="0"/>
          </a:p>
        </p:txBody>
      </p:sp>
      <p:sp>
        <p:nvSpPr>
          <p:cNvPr id="13" name="Text 4"/>
          <p:cNvSpPr txBox="1"/>
          <p:nvPr/>
        </p:nvSpPr>
        <p:spPr>
          <a:xfrm>
            <a:off x="5061363" y="1897017"/>
            <a:ext cx="1627500" cy="960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Well-known operas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His famous works include The Magic Flute and Don Giovanni. These titles help students recognise opera as an important genre in European musical culture.
</a:t>
            </a:r>
            <a:endParaRPr lang="en-US" sz="800" dirty="0"/>
          </a:p>
        </p:txBody>
      </p:sp>
      <p:sp>
        <p:nvSpPr>
          <p:cNvPr id="14" name="Text 5"/>
          <p:cNvSpPr txBox="1"/>
          <p:nvPr/>
        </p:nvSpPr>
        <p:spPr>
          <a:xfrm>
            <a:off x="7061288" y="1899967"/>
            <a:ext cx="1627500" cy="960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Clear and melodic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Mozart's music is often described as clear, light, and melodic. These qualities make his pieces easy to remember and useful for describing music in English.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11</a:t>
            </a:r>
            <a:endParaRPr lang="en-US" sz="786" dirty="0"/>
          </a:p>
        </p:txBody>
      </p:sp>
      <p:sp>
        <p:nvSpPr>
          <p:cNvPr id="5" name="Text 1"/>
          <p:cNvSpPr txBox="1"/>
          <p:nvPr/>
        </p:nvSpPr>
        <p:spPr>
          <a:xfrm>
            <a:off x="4376700" y="1054754"/>
            <a:ext cx="4401900" cy="13230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9
</a:t>
            </a:r>
            <a:endParaRPr lang="en-US" sz="7200" dirty="0"/>
          </a:p>
        </p:txBody>
      </p:sp>
      <p:sp>
        <p:nvSpPr>
          <p:cNvPr id="6" name="Text 2"/>
          <p:cNvSpPr txBox="1"/>
          <p:nvPr/>
        </p:nvSpPr>
        <p:spPr>
          <a:xfrm>
            <a:off x="4376700" y="2487315"/>
            <a:ext cx="4401900" cy="1278300"/>
          </a:xfrm>
          <a:prstGeom prst="rect">
            <a:avLst/>
          </a:prstGeom>
          <a:noFill/>
          <a:ln/>
        </p:spPr>
        <p:txBody>
          <a:bodyPr wrap="square" lIns="0" tIns="0" rIns="0" bIns="0" rtlCol="0" anchor="t"/>
          <a:lstStyle/>
          <a:p>
            <a:pPr algn="ctr" indent="0" marL="0">
              <a:lnSpc>
                <a:spcPct val="100000"/>
              </a:lnSpc>
              <a:buNone/>
            </a:pPr>
            <a:r>
              <a:rPr lang="en-US" sz="2200" b="1" dirty="0">
                <a:solidFill>
                  <a:srgbClr val="FFFFFF"/>
                </a:solidFill>
                <a:latin typeface="Arial" pitchFamily="34" charset="0"/>
                <a:ea typeface="Arial" pitchFamily="34" charset="-122"/>
                <a:cs typeface="Arial" pitchFamily="34" charset="-120"/>
              </a:rPr>
              <a:t>симфоний сделали его имя символом силы и настойчивости.
</a:t>
            </a:r>
            <a:endParaRPr lang="en-US" sz="2200" dirty="0"/>
          </a:p>
        </p:txBody>
      </p:sp>
      <p:sp>
        <p:nvSpPr>
          <p:cNvPr id="7" name="Text 3"/>
          <p:cNvSpPr txBox="1"/>
          <p:nvPr/>
        </p:nvSpPr>
        <p:spPr>
          <a:xfrm>
            <a:off x="565825" y="1975275"/>
            <a:ext cx="3212100" cy="1583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Бетховен создал девять симфоний, и именно они стали частью золотого фонда классической музыки. Этот факт особенно важен, потому что он продолжал сочинять, несмотря на потерю слуха.
</a:t>
            </a:r>
            <a:endParaRPr lang="en-US" sz="1000" dirty="0"/>
          </a:p>
        </p:txBody>
      </p:sp>
      <p:sp>
        <p:nvSpPr>
          <p:cNvPr id="8" name="Text 4"/>
          <p:cNvSpPr txBox="1"/>
          <p:nvPr/>
        </p:nvSpPr>
        <p:spPr>
          <a:xfrm>
            <a:off x="4376700" y="4056275"/>
            <a:ext cx="4401900" cy="144600"/>
          </a:xfrm>
          <a:prstGeom prst="rect">
            <a:avLst/>
          </a:prstGeom>
          <a:noFill/>
          <a:ln/>
        </p:spPr>
        <p:txBody>
          <a:bodyPr wrap="square" lIns="0" tIns="0" rIns="0" bIns="0" rtlCol="0" anchor="b"/>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Общепринятые биографические сведения о Л. ван Бетховене
</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5475" y="1388018"/>
            <a:ext cx="2605800" cy="1585365"/>
          </a:xfrm>
          <a:prstGeom prst="rect">
            <a:avLst/>
          </a:prstGeom>
        </p:spPr>
      </p:pic>
      <p:pic>
        <p:nvPicPr>
          <p:cNvPr id="5" name="Image 3" descr="preencoded.png">    </p:cNvPr>
          <p:cNvPicPr>
            <a:picLocks noChangeAspect="1"/>
          </p:cNvPicPr>
          <p:nvPr/>
        </p:nvPicPr>
        <p:blipFill>
          <a:blip r:embed="rId4"/>
          <a:stretch>
            <a:fillRect/>
          </a:stretch>
        </p:blipFill>
        <p:spPr>
          <a:xfrm>
            <a:off x="3373250" y="1382895"/>
            <a:ext cx="2402400" cy="1585959"/>
          </a:xfrm>
          <a:prstGeom prst="rect">
            <a:avLst/>
          </a:prstGeom>
        </p:spPr>
      </p:pic>
      <p:pic>
        <p:nvPicPr>
          <p:cNvPr id="6" name="Image 4" descr="preencoded.png">    </p:cNvPr>
          <p:cNvPicPr>
            <a:picLocks noChangeAspect="1"/>
          </p:cNvPicPr>
          <p:nvPr/>
        </p:nvPicPr>
        <p:blipFill>
          <a:blip r:embed="rId5"/>
          <a:stretch>
            <a:fillRect/>
          </a:stretch>
        </p:blipFill>
        <p:spPr>
          <a:xfrm>
            <a:off x="6172575" y="1383168"/>
            <a:ext cx="2605800" cy="158536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5825" y="595037"/>
            <a:ext cx="8004900" cy="4104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Pyotr Ilyich Tchaikovsky
</a:t>
            </a:r>
            <a:endParaRPr lang="en-US" sz="1812" dirty="0"/>
          </a:p>
        </p:txBody>
      </p:sp>
      <p:sp>
        <p:nvSpPr>
          <p:cNvPr id="9"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12</a:t>
            </a:r>
            <a:endParaRPr lang="en-US" sz="786" dirty="0"/>
          </a:p>
        </p:txBody>
      </p:sp>
      <p:sp>
        <p:nvSpPr>
          <p:cNvPr id="10" name="Text 2"/>
          <p:cNvSpPr txBox="1"/>
          <p:nvPr/>
        </p:nvSpPr>
        <p:spPr>
          <a:xfrm>
            <a:off x="565825" y="3359350"/>
            <a:ext cx="2397600" cy="11982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Музыка для сцены и балета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Чайковский особенно известен своей музыкой для балета. Его произведения легко представить на сцене: танец, оркестр и яркие костюмы создают живую картину. Именно поэтому Swan Lake, The Nutcracker и Sleeping Beauty часто связывают с театром и праздником.
</a:t>
            </a:r>
            <a:endParaRPr lang="en-US" sz="900" dirty="0"/>
          </a:p>
        </p:txBody>
      </p:sp>
      <p:sp>
        <p:nvSpPr>
          <p:cNvPr id="11" name="Text 3"/>
          <p:cNvSpPr txBox="1"/>
          <p:nvPr/>
        </p:nvSpPr>
        <p:spPr>
          <a:xfrm>
            <a:off x="3378125" y="3359350"/>
            <a:ext cx="2397600" cy="11982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Мелодии, которые помнят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Музыка Чайковского часто звучит в концертах и праздничных постановках. В его произведениях заметны выразительные мелодии и сильное чувство движения. Для школьников это хороший пример того, как музыка может рассказывать историю без слов.
</a:t>
            </a:r>
            <a:endParaRPr lang="en-US" sz="900" dirty="0"/>
          </a:p>
        </p:txBody>
      </p:sp>
      <p:sp>
        <p:nvSpPr>
          <p:cNvPr id="12" name="Text 4"/>
          <p:cNvSpPr txBox="1"/>
          <p:nvPr/>
        </p:nvSpPr>
        <p:spPr>
          <a:xfrm>
            <a:off x="6190425" y="3359350"/>
            <a:ext cx="2397600" cy="11982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Русский композитор мирового масштаба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Пётр Ильич Чайковский родился в России и стал одним из самых известных композиторов в мире. Его имя помогает ученикам запоминать слова ballet, orchestra и performance, а также связывать музыку с культурой разных стран.
</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Which Musical Genres Are Common in School Materials?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13</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Учебные тексты чаще опираются на жанры, которые легко связать с композиторами, школьной жизнью и культурой разных стран.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Самыми заметными остаются classical music, pop и folk: они чаще всего помогают объяснять музыку через знакомые ученикам примеры.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721" dirty="0">
                <a:solidFill>
                  <a:srgbClr val="FFFFFF"/>
                </a:solidFill>
                <a:latin typeface="Arial" pitchFamily="34" charset="0"/>
                <a:ea typeface="Arial" pitchFamily="34" charset="-122"/>
                <a:cs typeface="Arial" pitchFamily="34" charset="-120"/>
              </a:rPr>
              <a:t>Учебная иллюстрация по теме урока; сравнительная частотность жанров в школьных материалах
</a:t>
            </a:r>
            <a:endParaRPr lang="en-US" sz="72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25" y="2177350"/>
            <a:ext cx="206700" cy="206700"/>
          </a:xfrm>
          <a:prstGeom prst="rect">
            <a:avLst/>
          </a:prstGeom>
        </p:spPr>
      </p:pic>
      <p:pic>
        <p:nvPicPr>
          <p:cNvPr id="5" name="Image 3" descr="preencoded.png">    </p:cNvPr>
          <p:cNvPicPr>
            <a:picLocks noChangeAspect="1"/>
          </p:cNvPicPr>
          <p:nvPr/>
        </p:nvPicPr>
        <p:blipFill>
          <a:blip r:embed="rId4"/>
          <a:stretch>
            <a:fillRect/>
          </a:stretch>
        </p:blipFill>
        <p:spPr>
          <a:xfrm>
            <a:off x="2571600" y="2174725"/>
            <a:ext cx="206700" cy="206700"/>
          </a:xfrm>
          <a:prstGeom prst="rect">
            <a:avLst/>
          </a:prstGeom>
        </p:spPr>
      </p:pic>
      <p:pic>
        <p:nvPicPr>
          <p:cNvPr id="6" name="Image 4" descr="preencoded.png">    </p:cNvPr>
          <p:cNvPicPr>
            <a:picLocks noChangeAspect="1"/>
          </p:cNvPicPr>
          <p:nvPr/>
        </p:nvPicPr>
        <p:blipFill>
          <a:blip r:embed="rId5"/>
          <a:stretch>
            <a:fillRect/>
          </a:stretch>
        </p:blipFill>
        <p:spPr>
          <a:xfrm>
            <a:off x="4577375" y="2174725"/>
            <a:ext cx="206700" cy="206700"/>
          </a:xfrm>
          <a:prstGeom prst="rect">
            <a:avLst/>
          </a:prstGeom>
        </p:spPr>
      </p:pic>
      <p:pic>
        <p:nvPicPr>
          <p:cNvPr id="7" name="Image 5" descr="preencoded.png">    </p:cNvPr>
          <p:cNvPicPr>
            <a:picLocks noChangeAspect="1"/>
          </p:cNvPicPr>
          <p:nvPr/>
        </p:nvPicPr>
        <p:blipFill>
          <a:blip r:embed="rId6"/>
          <a:stretch>
            <a:fillRect/>
          </a:stretch>
        </p:blipFill>
        <p:spPr>
          <a:xfrm>
            <a:off x="6583150" y="2195395"/>
            <a:ext cx="206700" cy="16536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65825" y="595037"/>
            <a:ext cx="8004900" cy="4104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Music in Different Countries
</a:t>
            </a:r>
            <a:endParaRPr lang="en-US" sz="1812" dirty="0"/>
          </a:p>
        </p:txBody>
      </p:sp>
      <p:sp>
        <p:nvSpPr>
          <p:cNvPr id="10"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14</a:t>
            </a:r>
            <a:endParaRPr lang="en-US" sz="786" dirty="0"/>
          </a:p>
        </p:txBody>
      </p:sp>
      <p:sp>
        <p:nvSpPr>
          <p:cNvPr id="11" name="Text 2"/>
          <p:cNvSpPr txBox="1"/>
          <p:nvPr/>
        </p:nvSpPr>
        <p:spPr>
          <a:xfrm>
            <a:off x="565825" y="2582675"/>
            <a:ext cx="1798800" cy="15861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Популярная музыка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 Великобритании и США ученики часто встречают pop songs, musical theatre и школьные концерты. Эти формы показывают, как музыка становится частью повседневной жизни и общения.
</a:t>
            </a:r>
            <a:endParaRPr lang="en-US" sz="900" dirty="0"/>
          </a:p>
        </p:txBody>
      </p:sp>
      <p:sp>
        <p:nvSpPr>
          <p:cNvPr id="12" name="Text 3"/>
          <p:cNvSpPr txBox="1"/>
          <p:nvPr/>
        </p:nvSpPr>
        <p:spPr>
          <a:xfrm>
            <a:off x="2571600" y="2580075"/>
            <a:ext cx="1798800" cy="15861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Народные традиции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Народная музыка хранит историю страны, её костюмы и национальные инструменты. Через песни и танцы легче увидеть, как культура передаётся от поколения к поколению.
</a:t>
            </a:r>
            <a:endParaRPr lang="en-US" sz="900" dirty="0"/>
          </a:p>
        </p:txBody>
      </p:sp>
      <p:sp>
        <p:nvSpPr>
          <p:cNvPr id="13" name="Text 4"/>
          <p:cNvSpPr txBox="1"/>
          <p:nvPr/>
        </p:nvSpPr>
        <p:spPr>
          <a:xfrm>
            <a:off x="4577375" y="2580075"/>
            <a:ext cx="1798800" cy="15861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Известные имена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Русские композиторы, такие как Glinka, Tchaikovsky и Rachmaninoff, известны во многих странах. Их произведения помогают говорить о музыке как о международном языке.
</a:t>
            </a:r>
            <a:endParaRPr lang="en-US" sz="900" dirty="0"/>
          </a:p>
        </p:txBody>
      </p:sp>
      <p:sp>
        <p:nvSpPr>
          <p:cNvPr id="14" name="Text 5"/>
          <p:cNvSpPr txBox="1"/>
          <p:nvPr/>
        </p:nvSpPr>
        <p:spPr>
          <a:xfrm>
            <a:off x="6583150" y="2580075"/>
            <a:ext cx="1798800" cy="15861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Общее пространство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Музыка соединяет местные традиции и международное общение. Один и тот же жанр может звучать по-разному, но всё равно быть понятным слушателям из разных стран.
</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034931" y="1581850"/>
            <a:ext cx="7066688" cy="19953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Words That Help Describe Music
</a:t>
            </a:r>
            <a:endParaRPr lang="en-US" sz="20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15</a:t>
            </a:r>
            <a:endParaRPr lang="en-US" sz="786" dirty="0"/>
          </a:p>
        </p:txBody>
      </p:sp>
      <p:sp>
        <p:nvSpPr>
          <p:cNvPr id="8" name="Text 2"/>
          <p:cNvSpPr txBox="1"/>
          <p:nvPr/>
        </p:nvSpPr>
        <p:spPr>
          <a:xfrm>
            <a:off x="565825" y="3617900"/>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Лексика урока английского языка, 6 класс
</a:t>
            </a:r>
            <a:endParaRPr lang="en-US" sz="800" dirty="0"/>
          </a:p>
        </p:txBody>
      </p:sp>
      <p:sp>
        <p:nvSpPr>
          <p:cNvPr id="9" name="Text 3"/>
          <p:cNvSpPr txBox="1"/>
          <p:nvPr/>
        </p:nvSpPr>
        <p:spPr>
          <a:xfrm>
            <a:off x="565825" y="3969975"/>
            <a:ext cx="3804600" cy="586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Эти слова помогают быстро описать музыку и составлять простые предложения на английском языке.
</a:t>
            </a:r>
            <a:endParaRPr lang="en-US" sz="900" dirty="0"/>
          </a:p>
        </p:txBody>
      </p:sp>
      <p:sp>
        <p:nvSpPr>
          <p:cNvPr id="10" name="Text 4"/>
          <p:cNvSpPr txBox="1"/>
          <p:nvPr/>
        </p:nvSpPr>
        <p:spPr>
          <a:xfrm>
            <a:off x="4774525" y="3969975"/>
            <a:ext cx="3804600" cy="586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Слова можно использовать для коротких описаний звучания, настроения и темпа; они поддерживают устную речь и чтение.
</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25" y="1582776"/>
            <a:ext cx="8004900" cy="297324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88214"/>
            <a:ext cx="8004900" cy="233400"/>
          </a:xfrm>
          <a:prstGeom prst="rect">
            <a:avLst/>
          </a:prstGeom>
          <a:noFill/>
          <a:ln/>
        </p:spPr>
        <p:txBody>
          <a:bodyPr wrap="square" lIns="0" tIns="0" rIns="0" bIns="0" rtlCol="0" anchor="ctr"/>
          <a:lstStyle/>
          <a:p>
            <a:pPr algn="l" indent="0" marL="0">
              <a:lnSpc>
                <a:spcPct val="100000"/>
              </a:lnSpc>
              <a:buNone/>
            </a:pPr>
            <a:r>
              <a:rPr lang="en-US" sz="1612" b="1" dirty="0">
                <a:solidFill>
                  <a:srgbClr val="FFFFFF"/>
                </a:solidFill>
                <a:latin typeface="Arial" pitchFamily="34" charset="0"/>
                <a:ea typeface="Arial" pitchFamily="34" charset="-122"/>
                <a:cs typeface="Arial" pitchFamily="34" charset="-120"/>
              </a:rPr>
              <a:t>How Music Affects People
</a:t>
            </a:r>
            <a:endParaRPr lang="en-US" sz="16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16</a:t>
            </a:r>
            <a:endParaRPr lang="en-US" sz="786" dirty="0"/>
          </a:p>
        </p:txBody>
      </p:sp>
      <p:sp>
        <p:nvSpPr>
          <p:cNvPr id="8" name="Text 2"/>
          <p:cNvSpPr txBox="1"/>
          <p:nvPr/>
        </p:nvSpPr>
        <p:spPr>
          <a:xfrm>
            <a:off x="565825" y="876092"/>
            <a:ext cx="8004900" cy="141300"/>
          </a:xfrm>
          <a:prstGeom prst="rect">
            <a:avLst/>
          </a:prstGeom>
          <a:noFill/>
          <a:ln/>
        </p:spPr>
        <p:txBody>
          <a:bodyPr wrap="square" lIns="0" tIns="0" rIns="0" bIns="0" rtlCol="0" anchor="b"/>
          <a:lstStyle/>
          <a:p>
            <a:pPr algn="l" indent="0" marL="0">
              <a:lnSpc>
                <a:spcPct val="100000"/>
              </a:lnSpc>
              <a:buNone/>
            </a:pPr>
            <a:r>
              <a:rPr lang="en-US" sz="913" b="1" dirty="0">
                <a:solidFill>
                  <a:srgbClr val="FFFFFF"/>
                </a:solidFill>
                <a:latin typeface="Arial" pitchFamily="34" charset="0"/>
                <a:ea typeface="Arial" pitchFamily="34" charset="-122"/>
                <a:cs typeface="Arial" pitchFamily="34" charset="-120"/>
              </a:rPr>
              <a:t>Схема показывает, как прослушивание музыки влияет на настроение, память и общение, а также помогает запоминать английские слова.
</a:t>
            </a:r>
            <a:endParaRPr lang="en-US" sz="913"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6662" y="392250"/>
            <a:ext cx="4001426" cy="4359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55936" y="592775"/>
            <a:ext cx="3842400" cy="7662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Music in Films, Games and Advertisements
</a:t>
            </a:r>
            <a:endParaRPr lang="en-US" sz="1812" dirty="0"/>
          </a:p>
        </p:txBody>
      </p:sp>
      <p:sp>
        <p:nvSpPr>
          <p:cNvPr id="10"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17</a:t>
            </a:r>
            <a:endParaRPr lang="en-US" sz="786" dirty="0"/>
          </a:p>
        </p:txBody>
      </p:sp>
      <p:sp>
        <p:nvSpPr>
          <p:cNvPr id="11" name="Text 2"/>
          <p:cNvSpPr txBox="1"/>
          <p:nvPr/>
        </p:nvSpPr>
        <p:spPr>
          <a:xfrm>
            <a:off x="4763075" y="2164725"/>
            <a:ext cx="3833100" cy="5508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Сцена и напряжение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В фильмах музыка помогает создать suspense, напряжение и радость. Даже без слов зритель понимает, когда сцена становится драматической или, наоборот, лёгкой и весёлой.
</a:t>
            </a:r>
            <a:endParaRPr lang="en-US" sz="800" dirty="0"/>
          </a:p>
        </p:txBody>
      </p:sp>
      <p:sp>
        <p:nvSpPr>
          <p:cNvPr id="12" name="Text 3"/>
          <p:cNvSpPr txBox="1"/>
          <p:nvPr/>
        </p:nvSpPr>
        <p:spPr>
          <a:xfrm>
            <a:off x="4758075" y="2787867"/>
            <a:ext cx="3833100" cy="5508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Игровая атмосфера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В компьютерных играх музыка поддерживает действие и делает его более увлекательным. Быстрый ритм помогает чувствовать движение, а спокойная мелодия подходит для пауз и ожидания.
</a:t>
            </a:r>
            <a:endParaRPr lang="en-US" sz="800" dirty="0"/>
          </a:p>
        </p:txBody>
      </p:sp>
      <p:sp>
        <p:nvSpPr>
          <p:cNvPr id="13" name="Text 4"/>
          <p:cNvSpPr txBox="1"/>
          <p:nvPr/>
        </p:nvSpPr>
        <p:spPr>
          <a:xfrm>
            <a:off x="4758075" y="3411004"/>
            <a:ext cx="3833100" cy="5508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Звучание рекламы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В рекламе короткая мелодия часто делает продукт более запоминающимся. Простая музыкальная фраза помогает бренду остаться в памяти и связать образ товара с определённым настроением.
</a:t>
            </a:r>
            <a:endParaRPr lang="en-US" sz="800" dirty="0"/>
          </a:p>
        </p:txBody>
      </p:sp>
      <p:sp>
        <p:nvSpPr>
          <p:cNvPr id="14" name="Text 5"/>
          <p:cNvSpPr txBox="1"/>
          <p:nvPr/>
        </p:nvSpPr>
        <p:spPr>
          <a:xfrm>
            <a:off x="4758075" y="4034144"/>
            <a:ext cx="3833100" cy="5508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Полезные фразы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Для 6 класса важно уметь сказать: The music is dramatic. The music is fun. The music helps us remember the story. Эти фразы подходят для коротких ответов на уроке.
</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What Makes a Composer Famous for a Long Time?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18</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 произведений Баха, Моцарта, Бетховена и Чайковского есть общие качества, которые помогают им жить долго в концертной практике и учебных программах.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Чем ярче мелодия, образнее темы и сильнее эмоциональный эффект, тем выше шанс, что музыка останется узнаваемой через многие годы.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598" dirty="0">
                <a:solidFill>
                  <a:srgbClr val="FFFFFF"/>
                </a:solidFill>
                <a:latin typeface="Arial" pitchFamily="34" charset="0"/>
                <a:ea typeface="Arial" pitchFamily="34" charset="-122"/>
                <a:cs typeface="Arial" pitchFamily="34" charset="-120"/>
              </a:rPr>
              <a:t>Учебная иллюстрация по теме урока; обобщение признаков долговременной известности музыкальных произведений
</a:t>
            </a:r>
            <a:endParaRPr lang="en-US" sz="598"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92775"/>
            <a:ext cx="8012400" cy="7662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Useful English Phrases About Music
</a:t>
            </a:r>
            <a:endParaRPr lang="en-US" sz="24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19</a:t>
            </a:r>
            <a:endParaRPr lang="en-US" sz="786" dirty="0"/>
          </a:p>
        </p:txBody>
      </p:sp>
      <p:sp>
        <p:nvSpPr>
          <p:cNvPr id="9" name="Text 2"/>
          <p:cNvSpPr txBox="1"/>
          <p:nvPr/>
        </p:nvSpPr>
        <p:spPr>
          <a:xfrm>
            <a:off x="839775" y="1826350"/>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Простые ответы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Фразы I like music. I listen to music every day. This song is my favourite помогают давать короткие, но полные ответы о своих музыкальных предпочтениях.
</a:t>
            </a:r>
            <a:endParaRPr lang="en-US" sz="900" dirty="0"/>
          </a:p>
        </p:txBody>
      </p:sp>
      <p:sp>
        <p:nvSpPr>
          <p:cNvPr id="10" name="Text 3"/>
          <p:cNvSpPr txBox="1"/>
          <p:nvPr/>
        </p:nvSpPr>
        <p:spPr>
          <a:xfrm>
            <a:off x="1030100" y="2615138"/>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Умения и планы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Конструкции I can play the piano и I want to learn the guitar показывают, что ученик умеет говорить о навыках и целях, используя простую грамматику.
</a:t>
            </a:r>
            <a:endParaRPr lang="en-US" sz="900" dirty="0"/>
          </a:p>
        </p:txBody>
      </p:sp>
      <p:sp>
        <p:nvSpPr>
          <p:cNvPr id="11" name="Text 4"/>
          <p:cNvSpPr txBox="1"/>
          <p:nvPr/>
        </p:nvSpPr>
        <p:spPr>
          <a:xfrm>
            <a:off x="1230450" y="3411263"/>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Сравнение звучания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Выражения Music is louder than… и This song is faster than… учат сравнивать музыку по темпу и громкости, не перегружая высказывание сложными правилами.
</a:t>
            </a:r>
            <a:endParaRPr lang="en-US" sz="900" dirty="0"/>
          </a:p>
        </p:txBody>
      </p:sp>
      <p:sp>
        <p:nvSpPr>
          <p:cNvPr id="12" name="Text 5"/>
          <p:cNvSpPr txBox="1"/>
          <p:nvPr/>
        </p:nvSpPr>
        <p:spPr>
          <a:xfrm>
            <a:off x="1430800" y="4200751"/>
            <a:ext cx="5341200" cy="5073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Язык урока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Слова like, love, can и favourite соединяют тему музыки с Present Simple. Благодаря им ученики легче строят понятные предложения и уверенно говорят на уроке.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65825" y="592775"/>
            <a:ext cx="6624600" cy="766200"/>
          </a:xfrm>
          <a:prstGeom prst="rect">
            <a:avLst/>
          </a:prstGeom>
          <a:noFill/>
          <a:ln/>
        </p:spPr>
        <p:txBody>
          <a:bodyPr wrap="square" lIns="0" tIns="0" rIns="0" bIns="0" rtlCol="0" anchor="ctr"/>
          <a:lstStyle/>
          <a:p>
            <a:pPr algn="l" indent="0" marL="0">
              <a:lnSpc>
                <a:spcPct val="100000"/>
              </a:lnSpc>
              <a:buNone/>
            </a:pPr>
            <a:r>
              <a:rPr lang="en-US" sz="2812" b="1" dirty="0">
                <a:solidFill>
                  <a:srgbClr val="FFFFFF"/>
                </a:solidFill>
                <a:latin typeface="Arial" pitchFamily="34" charset="0"/>
                <a:ea typeface="Arial" pitchFamily="34" charset="-122"/>
                <a:cs typeface="Arial" pitchFamily="34" charset="-120"/>
              </a:rPr>
              <a:t>Music and Composers: Main Ideas of the Lesson
</a:t>
            </a:r>
            <a:endParaRPr lang="en-US" sz="2812" dirty="0"/>
          </a:p>
        </p:txBody>
      </p:sp>
      <p:sp>
        <p:nvSpPr>
          <p:cNvPr id="5" name="Text 1"/>
          <p:cNvSpPr txBox="1"/>
          <p:nvPr/>
        </p:nvSpPr>
        <p:spPr>
          <a:xfrm>
            <a:off x="565825" y="1757769"/>
            <a:ext cx="4003200" cy="8094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Музыка помогает отдыхать, выражать чувства и общаться, а также знакомит с культурой разных стран. На уроке ученики закрепили лексику и узнали Баха, Моцарта, Бетховена и Чайковского.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2026-05-30T18:11:06Z</dcterms:created>
  <dcterms:modified xsi:type="dcterms:W3CDTF">2026-05-30T18:11:06Z</dcterms:modified>
</cp:coreProperties>
</file>