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интеграл: основное понятие и способы вычисления
</a:t>
            </a:r>
            <a:endParaRPr lang="en-US" sz="2669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производной к первообразной и дальше — к практике.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 завершает школьное изучение производной и показывает её обратное действие. Он требует уверенного владения формулами дифференцирования, преобразованием выражений и базовыми функциями, без которых переход к интегрированию невозможен.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неопределённого интеграла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первообразных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 функции — это все её первообразные сразу. Если одна функция F(x) имеет производную f(x), то именно F(x) считается ответом на интегрирование с точностью до постоянной.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Принято писать ∫f(x)dx = F(x) + C. Здесь F(x) — любая первообразная для f(x), а C обозначает произвольную постоянную, которая отражает бесконечное число возможных ответов.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постоянной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первообразные одной и той же функции отличаются только на число. Поэтому добавление C обязательно: без него ответ был бы неполным и не учитывал бы все возможные решения.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записи dx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dx указывает переменную интегрирования и помогает понять, по какой переменной ищется первообразная. Это особенно важно, когда в выражении присутствуют несколько букв и составные функции.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и производная: обратная связь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01223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первообразная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F(x) называется первообразной для f(x), если при дифференцировании даёт f(x). Тем самым интегрирование восстанавливает исходную функцию по её производной.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3976"/>
            <a:ext cx="4139229" cy="935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C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производной любая постоянная исчезает. Поэтому все первообразные одной функции отличаются только постоянным слагаемым, а неопределённый интеграл всегда записывают с +C.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00116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правильности вычисления, найденную первообразную дифференцируют и сравнивают с исходным подынтегральным выражением. Совпадение означает, что интеграл найден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табличные интегралы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составляют основу вычислений и используются как опорные случаи при решении более сложных примеров.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n = -1 выделяется отдельно; остальные формулы позволяют быстро распознавать стандартные интегралы.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неопределённых интегралов из курса алгебры и начал анализа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7100" y="1512375"/>
            <a:ext cx="198450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интеграла: три ключевые идеи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интегралов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суммы равен сумме интегралов, поэтому сложное выражение можно разбить на несколько простых частей и вычислять каждую отдельно.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вынести за знак интеграла, не меняя сути задачи. Это удобно, когда в подынтегральном выражении есть общий коэффициент.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комбинации нескольких функций работает правило ∫(af(x)+bg(x))dx = a∫f(x)dx + b∫g(x)dx, что делает вычисления более прозрачными.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неопределённый интеграл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типичного примера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81" y="2438575"/>
            <a:ext cx="28601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скорости к пути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скорость движения, первообразная позволяет восстановить пройденный путь или координату. На графике это видно как накопление площади под кривой: чем дольше длится движение, тем больше итоговое изменение.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ускорения к 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первообразная связывает ускорение и скорость. Сначала находят функцию скорости, а затем, при необходимости, положение тела. Так одна зависимость постепенно превращается в более полное описание движения.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график — много сдвигов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производной задаёт целое семейство первообразных: они имеют одинаковую форму, но различаются только вертикальным смещением. Это наглядно показывает, что константа C меняет положение, но не характер функции.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как накопление изменения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табличные интегралы по алгебре и началам анализа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и их первообразных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стандартные случаи, которые удобно держать в памяти как опорные образцы для дальнейших преобразований.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проверяются одним действием — дифференцированием найденной первообразной.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замены переменной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 особенно полезна, если под знаком интеграла есть составная функция и рядом с ней — её производная или близкое к ней выражение. Тогда структура интеграла становится заметно проще.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новой 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полагают u = g(x), после чего все части выражения переводят через u. Это позволяет заменить сложную зависимость более удобной и свести задачу к стандартной форме.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в новой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переменной u интеграл решают уже в новом виде, используя привычные формулы. Такой приём особенно эффективен для выражений типа f(g(x))g'(x), где элементы хорошо согласованы.
</a:t>
            </a:r>
            <a:endParaRPr lang="en-US" sz="1098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x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первообразная найдена, нужно снова перейти к исходной переменной x и не забыть добавить постоянную C. Именно этот шаг завершает решение и возвращает ответ к исходной задаче.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Интегрирование по частям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множителей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часть, которую удобно дифференцировать, и часть, которую легко проинтегрировать. Обычно выбирают u так, чтобы после дифференцирования выражение стало проще.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запись ∫u dv = uv − ∫v du, полученную из производной произведения. Она позволяет заменить исходный интеграл на новый, часто более простой.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нового интеграла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du и v подставляют их в формулу и получают интеграл, который нередко содержит более простые функции или меньшую степень многочлена.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первообразной обязательно добавляют постоянную C. Если исходный интеграл сложный, метод можно применять несколько раз, пока не получится стандартная форма.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функции и разложение на простые дроби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рассматривают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функция имеет вид P(x)/Q(x), где P(x) и Q(x) — многочлены. Для интегрирования важно сначала определить, можно ли упростить дробь или выделить целую часть.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делят многочлены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числителя не меньше степени знаменателя, выполняют деление многочленов. Это переводит выражение в сумму многочлена и правильной дроби, которую уже удобнее разлагать.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раскладывают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Правильную рациональную дробь представляют суммой более простых дробей с линейными и квадратными множителями в знаменателе. Такое представление подбирают так, чтобы каждый член было легко интегрировать.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интегрируют каждый полученный член отдельно, используя табличные формулы и свойства линейности. В результате исходная сложная дробь распадается на набор стандартных интегралов.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интегрирования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вида подынтегрального выражения и того, можно ли привести его к стандартной форме.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выбирают по структуре выражения: сначала ищут стандартную форму, затем — возможность замены, произведения или разложения на простые дроби.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анализа, тема «Неопределённый интеграл»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неопределённого интеграла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C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часто пропускают произвольную постоянную. Это снижает полноту решения, потому что семейство первообразных отличается именно на константу, а не на форму функции.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∫dx/x = ln|x| + C иногда забывают модуль. Без него ответ становится неполным, так как логарифм определён только для положительного аргумента.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замене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замене переменной нередко переводят в новую переменную не все части выражения. Из-за этого подставленный интеграл перестаёт быть эквивалентным исходному.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табличную формулу применяют к похожему, но не совпадающему выражению. Перед вычислением нужно проверить коэффициенты, степени, скобки и вид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 теме «Неопределённый интеграл»,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неопределённый интеграл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уровне особенно заметны задачи, где по известной скорости находят путь, а по производной восстанавливают исходную функцию.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нужен не только в алгебре: он описывает накопление, восстановление и переход от скорости изменения к самой величине.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физикой: скорость, ускорение, путь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скорости к пути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задана скорость v(t), первообразная позволяет восстановить закон движения s(t). Постоянная интегрирования отражает начальное положение тела и определяется из условия задачи.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ускорения к 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ускорение a(t), сначала находят первообразную и получают скорость. Затем по новой функции снова интегрируют, чтобы определить перемещение или координату.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 изменяющееся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постоянном ускорении интегрирование связывает три величины: ускорение, скорость и путь. Это наглядно показывает, как одна физическая характеристика порождает другую.
</a:t>
            </a:r>
            <a:endParaRPr lang="en-US" sz="1027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графиков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скорости и график пути демонстрируют накопление изменения во времени. Чем больше площадь под кривой скорости, тем больше пройденный путь за промежуток.
</a:t>
            </a:r>
            <a:endParaRPr lang="en-US" sz="11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найденной первообразной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контроля ответа через дифференцирование и сравнение с исходным подынтегральным выражением.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исторические сведения о возникновении интеграла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первые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учёных XVII века складывается представление об интегрировании как о способе восстановления величины по её изменению. Эти идеи возникают вместе с задачами механики и геометрии.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307965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 задачи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связывал интегральные методы с описанием движения, скорости и ускорения. Его подход показывал, что анализ помогает решать реальные физические задачи.
</a:t>
            </a:r>
            <a:endParaRPr lang="en-US" sz="1119" dirty="0"/>
          </a:p>
        </p:txBody>
      </p:sp>
      <p:sp>
        <p:nvSpPr>
          <p:cNvPr id="12" name="Text 4"/>
          <p:cNvSpPr txBox="1"/>
          <p:nvPr/>
        </p:nvSpPr>
        <p:spPr>
          <a:xfrm>
            <a:off x="615930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Лейбниц и 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Готфрид Вильгельм Лейбниц ввёл удобную символику ∫ и dx, которая закрепилась в математике. Благодаря этому интеграл стал частью единого языка математического анализа.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599622"/>
            <a:ext cx="5037900" cy="22448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закрепления формул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типовых примеров помогает быстро узнать стандартную форму и выбрать верное правило интегрирования.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действие степенного правила, логарифмической формулы, тригонометрических интегралов и вынесения постоянного множителя.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табличные формулы неопределённого интеграла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интеграл: главное в одной теме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 объединяет идею первообразной, табличные формулы и несколько универсальных приёмов вычисления. Умение выбирать метод и проверять ответ делает эту тему базой для дальнейшего изучения анализа и прикладных задач.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2026-05-29T12:14:16Z</dcterms:created>
  <dcterms:modified xsi:type="dcterms:W3CDTF">2026-05-29T12:14:16Z</dcterms:modified>
</cp:coreProperties>
</file>