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как глобальная экосистема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живого и неживого в оболочке Земли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 — это не просто слой жизни, а целостная система, где организмы, вода, воздух, горные породы и энергия Солнца постоянно взаимодействуют. Понять её означает увидеть связь природы, климата и деятельности человека.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биосфера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биосферы на Земле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63437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слой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занимает сравнительно узкий пространственный диапазон вокруг поверхности планеты. Именно здесь условия среды допускают существование организмов и обмен веществом между живой и неживой природой.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612665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Атмосферный предел
</a:t>
            </a:r>
            <a:pPr algn="l" indent="0" marL="0">
              <a:lnSpc>
                <a:spcPct val="100000"/>
              </a:lnSpc>
              <a:buNone/>
            </a:pPr>
            <a:r>
              <a:rPr lang="en-US" sz="5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атмосфере жизнь обнаруживается до высот примерно 15–20 километров. Выше температура, разреженность воздуха и ультрафиолетовое излучение делают существование большинства организмов крайне затруднительным.
</a:t>
            </a:r>
            <a:endParaRPr lang="en-US" sz="1072" dirty="0"/>
          </a:p>
        </p:txBody>
      </p:sp>
      <p:sp>
        <p:nvSpPr>
          <p:cNvPr id="13" name="Text 4"/>
          <p:cNvSpPr txBox="1"/>
          <p:nvPr/>
        </p:nvSpPr>
        <p:spPr>
          <a:xfrm>
            <a:off x="4661892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Глубины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5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гидросфере организмы встречаются на глубинах более 10 километров. Даже в экстремальных условиях океанических впадин живут микроорганизмы, приспособленные к давлению, холоду и недостатку света.
</a:t>
            </a:r>
            <a:endParaRPr lang="en-US" sz="1126" dirty="0"/>
          </a:p>
        </p:txBody>
      </p:sp>
      <p:sp>
        <p:nvSpPr>
          <p:cNvPr id="14" name="Text 5"/>
          <p:cNvSpPr txBox="1"/>
          <p:nvPr/>
        </p:nvSpPr>
        <p:spPr>
          <a:xfrm>
            <a:off x="6711120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Литосферная граница
</a:t>
            </a:r>
            <a:pPr algn="l" indent="0" marL="0">
              <a:lnSpc>
                <a:spcPct val="100000"/>
              </a:lnSpc>
              <a:buNone/>
            </a:pPr>
            <a:r>
              <a:rPr lang="en-US" sz="5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литосфере жизнь проникает на глубины нескольких километров, где сохраняются вода, минеральные вещества и тепло. Наибольшая плотность живого вещества сосредоточена у поверхности суши и в верхнем слое океана.
</a:t>
            </a:r>
            <a:endParaRPr lang="en-US" sz="112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как активная сила биосферы
</a:t>
            </a:r>
            <a:endParaRPr lang="en-US" sz="2903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не только приспосабливаются к условиям, но и сами преобразуют их. Они участвуют в формировании почв, регулируют состав атмосферы и влияют на химический состав природных вод.
</a:t>
            </a:r>
            <a:endParaRPr lang="en-US" sz="1324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
</a:t>
            </a:r>
            <a:pPr algn="l" indent="0" marL="0">
              <a:lnSpc>
                <a:spcPct val="100000"/>
              </a:lnSpc>
              <a:buNone/>
            </a:pPr>
            <a:r>
              <a:rPr lang="en-US" sz="7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растения, водоросли и цианобактерии создают первичную продукцию, связывая углерод и запасая солнечную энергию в органических веществах. Именно с этого начинается большинство пищевых цепей.
</a:t>
            </a:r>
            <a:endParaRPr lang="en-US" sz="1306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Биомасса и обмен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Биомасса живых организмов служит источником вещества для других уровней экосистемы. Отмирая и разлагаясь, организмы возвращают элементы в окружающую среду, поддерживая круговорот веществ.
</a:t>
            </a:r>
            <a:endParaRPr lang="en-US" sz="1324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оболочек
</a:t>
            </a:r>
            <a:pPr algn="l" indent="0" marL="0">
              <a:lnSpc>
                <a:spcPct val="100000"/>
              </a:lnSpc>
              <a:buNone/>
            </a:pPr>
            <a:r>
              <a:rPr lang="en-US" sz="7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океан и почва выглядят как разные природные объекты, но в биосфере они связаны общими потоками воды, углерода, кислорода и минеральных соединений, которые обеспечивают устойчивость системы.
</a:t>
            </a:r>
            <a:endParaRPr lang="en-US" sz="12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оболочки Земли в составе биосферы
</a:t>
            </a:r>
            <a:endParaRPr lang="en-US" sz="2747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биологическая активность сильнее всего связана с водой и поверхностными слоями суши, где сосредоточены питательные вещества и условия для 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соединяет оболочки Земли в единую систему, а не существует отдельно от них.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биологии и 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6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1–2%
</a:t>
            </a:r>
            <a:pPr algn="ctr" indent="0" marL="0">
              <a:lnSpc>
                <a:spcPct val="100000"/>
              </a:lnSpc>
              <a:buNone/>
            </a:pPr>
            <a:r>
              <a:rPr lang="en-US" sz="3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солнечной энергии используется в фотосинтезе для создания органических веществ
</a:t>
            </a:r>
            <a:endParaRPr lang="en-US" sz="6672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получает основную энергию от Солнца, но в химическую форму переходит лишь небольшая её часть. Поэтому продуктивность экосистем ограничена и зависит от эффективности фотосинтеза.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экологии и 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солнечной энергии к круговороту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превращений, поддерживающих жизнь в биосфере.
</a:t>
            </a:r>
            <a:endParaRPr lang="en-US" sz="279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океана в глобальной экосистеме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среда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покрывает большую часть поверхности Земли и включает множество условий обитания — от освещённых приповерхностных слоёв до глубин, куда почти не проникает свет. Это делает его особенно разнообразной средой.
</a:t>
            </a:r>
            <a:endParaRPr lang="en-US" sz="1155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водоросли и цианобактерии образуют основу морских пищевых цепей. Через фотосинтез они обеспечивают первичную продукцию и вносят большой вклад в образование кислорода.
</a:t>
            </a:r>
            <a:endParaRPr lang="en-US" sz="1188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поглощает значительную долю углекислого газа и накапливает тепло, сглаживая резкие климатические колебания. Морские течения перераспределяют энергию между регионами планеты.
</a:t>
            </a:r>
            <a:endParaRPr lang="en-US" sz="1188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сушей
</a:t>
            </a:r>
            <a:pPr algn="l" indent="0" marL="0">
              <a:lnSpc>
                <a:spcPct val="100000"/>
              </a:lnSpc>
              <a:buNone/>
            </a:pPr>
            <a:r>
              <a:rPr lang="en-US" sz="6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океана влияет на осадки, температуру воздуха и условия жизни на материках. Поэтому изменения морской среды немедленно отражаются на природных системах суши и на человеке.
</a:t>
            </a:r>
            <a:endParaRPr lang="en-US" sz="12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Почва: живая граница между породой и корнями
</a:t>
            </a:r>
            <a:endParaRPr lang="en-US" sz="2419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Подземная мастерская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6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кажется неподвижной, но в ней непрерывно идут процессы разложения, синтеза и обмена веществ. Минеральные частицы, вода, воздух и гумус образуют среду, где работают бактерии, грибы, простейшие и мелкие животные. Именно здесь формируется плодородие, от которого зависит рост растений.
</a:t>
            </a:r>
            <a:endParaRPr lang="en-US" sz="1194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 гумусовый горизонт
</a:t>
            </a:r>
            <a:pPr algn="ctr" indent="0" marL="0">
              <a:lnSpc>
                <a:spcPct val="100000"/>
              </a:lnSpc>
              <a:buNone/>
            </a:pPr>
            <a:r>
              <a:rPr lang="en-US" sz="6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проникают в почву и связывают её с растительным покровом, извлекая влагу и растворённые вещества. В гумусовом горизонте разлагается органика, а образовавшиеся соединения становятся доступными для новых поколений растений. Так почва поддерживает непрерывность жизни на суше.
</a:t>
            </a:r>
            <a:endParaRPr lang="en-US" sz="117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в биосфере и изменение климата
</a:t>
            </a:r>
            <a:endParaRPr lang="en-US" sz="3172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CO2 усиливает парниковый эффект и меняет баланс тепла в климатической системе. Леса, океан и почвы остаются важнейшими природными хранилищами углерода.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устойчивое увеличение CO2, поэтому сохранение природных поглотителей углерода становится критически важным.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Доиндустриальный уровень CO2 — оценки палеоклиматологии; современные значения — наблюдения NOAA/Global Monitoring Laboratory, последние годы
</a:t>
            </a:r>
            <a:endParaRPr lang="en-US" sz="122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 устойчивость биосферы
</a:t>
            </a:r>
            <a:endParaRPr lang="en-US" sz="2963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9383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 в экосистеме, тем больше в ней взаимодополняющих ролей: одни опыляют растения, другие разлагают остатки, третьи регулируют численность организмов и поддерживают пищевые связи.
</a:t>
            </a:r>
            <a:endParaRPr lang="en-US" sz="1692" dirty="0"/>
          </a:p>
        </p:txBody>
      </p:sp>
      <p:sp>
        <p:nvSpPr>
          <p:cNvPr id="11" name="Text 3"/>
          <p:cNvSpPr txBox="1"/>
          <p:nvPr/>
        </p:nvSpPr>
        <p:spPr>
          <a:xfrm>
            <a:off x="2815034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прочности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организмов помогает природным системам переживать засухи, вспышки болезней, нашествия вредителей и резкие колебания климата, не разрушаясь полностью после одного неблагоприятного события.
</a:t>
            </a:r>
            <a:endParaRPr lang="en-US" sz="1547" dirty="0"/>
          </a:p>
        </p:txBody>
      </p:sp>
      <p:sp>
        <p:nvSpPr>
          <p:cNvPr id="12" name="Text 4"/>
          <p:cNvSpPr txBox="1"/>
          <p:nvPr/>
        </p:nvSpPr>
        <p:spPr>
          <a:xfrm>
            <a:off x="4970685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Взаимозаменяемость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вид ослабевает или исчезает, его функцию частично могут взять на себя другие. Такая «подстраховка» делает экосистемы более устойчивыми и устойчивыми к изменениям среды.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7126336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обеднения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числа видов разрывает связи между организмами, делает круговороты веществ менее стабильными и повышает уязвимость биосферы к внешним воздействиям и человеческому влиянию.
</a:t>
            </a:r>
            <a:endParaRPr lang="en-US" sz="160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534890"/>
            <a:ext cx="5266500" cy="22434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 и биомов Земли
</a:t>
            </a:r>
            <a:endParaRPr lang="en-US" sz="3059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природных зон по климату, растительности, животному миру и уровню продуктивности показывает, что распределение биомов определяется прежде всего температурой и увлажнением.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биологическая продуктивность характерна для влажных тропических лесов; в холодных и засушливых зонах она заметно ниже из-за дефицита тепла или воды.
</a:t>
            </a:r>
            <a:endParaRPr lang="en-US" sz="117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биологии; обобщение климато-экологических признаков биомов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фактор изменения биосферы
</a:t>
            </a:r>
            <a:endParaRPr lang="en-US" sz="2884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освоение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преобразования биосферы связаны с земледелием, выпасом скота и вырубкой лесов. Человек начал менять ландшафты, почвы и состав природных сообществ задолго до индустриальной эпохи.
</a:t>
            </a:r>
            <a:endParaRPr lang="en-US" sz="1220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транспорт
</a:t>
            </a:r>
            <a:pPr algn="r" indent="0" marL="0">
              <a:lnSpc>
                <a:spcPct val="100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городов, дорог и инфраструктуры привёл к фрагментации местообитаний, сокращению природных площадей и увеличению нагрузки на атмосферу, водоёмы и почвы.
</a:t>
            </a:r>
            <a:endParaRPr lang="en-US" sz="1276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экологический кризис
</a:t>
            </a:r>
            <a:pPr algn="l" indent="0" marL="0">
              <a:lnSpc>
                <a:spcPct val="100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антропогенное давление проявляется как потеря лесов, исчезновение видов, загрязнение и изменение климата. Это уже влияет не только на природу, но и на условия жизни людей.
</a:t>
            </a:r>
            <a:endParaRPr lang="en-US" sz="1207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рост
</a:t>
            </a:r>
            <a:pPr algn="ctr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развитием промышленности резко усилились добыча ресурсов, сжигание топлива и загрязнение воздуха и воды. Воздействие человека стало выходить за пределы отдельных территорий и приобретать массовый характер.
</a:t>
            </a:r>
            <a:endParaRPr lang="en-US" sz="122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угрозы биосфере
</a:t>
            </a:r>
            <a:endParaRPr lang="en-US" sz="3063" dirty="0"/>
          </a:p>
        </p:txBody>
      </p:sp>
      <p:sp>
        <p:nvSpPr>
          <p:cNvPr id="12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3760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парниковых газов усиливает потепление, изменяет режим осадков и повышает частоту экстремальных явлений. Это сдвигает границы природных зон и усложняет существование многих видов.
</a:t>
            </a:r>
            <a:endParaRPr lang="en-US" sz="1036" dirty="0"/>
          </a:p>
        </p:txBody>
      </p:sp>
      <p:sp>
        <p:nvSpPr>
          <p:cNvPr id="14" name="Text 3"/>
          <p:cNvSpPr txBox="1"/>
          <p:nvPr/>
        </p:nvSpPr>
        <p:spPr>
          <a:xfrm>
            <a:off x="33760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биоразнообразия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5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видов ослабляет пищевые сети и делает экосистемы менее устойчивыми. Особенно быстро исчезают виды, зависящие от узких условий среды и сохранных местообитаний.
</a:t>
            </a:r>
            <a:endParaRPr lang="en-US" sz="1069" dirty="0"/>
          </a:p>
        </p:txBody>
      </p:sp>
      <p:sp>
        <p:nvSpPr>
          <p:cNvPr id="15" name="Text 4"/>
          <p:cNvSpPr txBox="1"/>
          <p:nvPr/>
        </p:nvSpPr>
        <p:spPr>
          <a:xfrm>
            <a:off x="337604" y="3416968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Опустынивание и деградация почв
</a:t>
            </a:r>
            <a:pPr algn="l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Нерациональное землепользование, перевыпас и эрозия уменьшают плодородие почв, снижают урожайность и превращают ранее продуктивные территории в малопригодные для жизни участки.
</a:t>
            </a:r>
            <a:endParaRPr lang="en-US" sz="1036" dirty="0"/>
          </a:p>
        </p:txBody>
      </p:sp>
      <p:sp>
        <p:nvSpPr>
          <p:cNvPr id="16" name="Text 5"/>
          <p:cNvSpPr txBox="1"/>
          <p:nvPr/>
        </p:nvSpPr>
        <p:spPr>
          <a:xfrm>
            <a:off x="290655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 и 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Эвтрофикация, кислотные дожди и промышленные выбросы ухудшают качество среды, нарушают работу водных и наземных экосистем и создают прямой риск для здоровья человека.
</a:t>
            </a:r>
            <a:endParaRPr lang="en-US" sz="1132" dirty="0"/>
          </a:p>
        </p:txBody>
      </p:sp>
      <p:sp>
        <p:nvSpPr>
          <p:cNvPr id="17" name="Text 6"/>
          <p:cNvSpPr txBox="1"/>
          <p:nvPr/>
        </p:nvSpPr>
        <p:spPr>
          <a:xfrm>
            <a:off x="290655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 отходы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пластика и других отходов приводит к загрязнению океана, берегов и почв. Долговечные материалы распадаются на мелкие частицы и попадают в пищевые цепи.
</a:t>
            </a:r>
            <a:endParaRPr lang="en-US" sz="118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сохранения и восстановления 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 от научного контроля к устойчивому природопользованию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услуги биосферы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обеспечивает условия, без которых невозможны сельское хозяйство, водоснабжение, здоровье людей и комфортная среда для жизни, поэтому её функции имеют не только природное, но и социальное 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важны регуляторные функции: климат, вода и почвы. Именно они поддерживают устойчивость хозяйства и снижают риск экологических кризисов.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школьной экологии и материалов по экосистемным услугам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43750" y="3116978"/>
            <a:ext cx="25650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70332"/>
            <a:ext cx="337500" cy="27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 жизнь человека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 и продуктов питания отражается на заболеваемости людей. Сохранённые природные системы уменьшают санитарные риски и улучшают качество жизни.
</a:t>
            </a:r>
            <a:endParaRPr lang="en-US" sz="1569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Продовольствие
</a:t>
            </a:r>
            <a:pPr algn="r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почв, воды, опылителей и климата напрямую определяет урожайность. Если экосистемы ослабевают, возрастает риск дефицита продовольствия и нестабильности сельского хозяйства.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болота и почвы работают как естественные фильтры, поддерживая качество пресной воды. Их разрушение увеличивает загрязнение источников и стоимость водоочистки.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биосфера деградирует, усиливаются миграции, конфликты за ресурсы и экономические потери. Стабильные экосистемы, напротив, поддерживают развитие стран и сообществ.
</a:t>
            </a:r>
            <a:pPr algn="ctr" indent="0" marL="0">
              <a:lnSpc>
                <a:spcPct val="100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общества
</a:t>
            </a:r>
            <a:endParaRPr lang="en-US" sz="9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биосферы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мониторинг
</a:t>
            </a:r>
            <a:pPr algn="l" indent="0" marL="0">
              <a:lnSpc>
                <a:spcPct val="100000"/>
              </a:lnSpc>
              <a:buNone/>
            </a:pPr>
            <a:r>
              <a:rPr lang="en-US" sz="6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Дистанционное зондирование позволяет наблюдать большие территории сразу: отслеживать вырубку лесов, изменение ледового покрова, состояние океана и сезонную динамику растительности.
</a:t>
            </a:r>
            <a:endParaRPr lang="en-US" sz="1194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 природе помогают оценить реальные условия существования организмов, состав сообществ, состояние почв и воды, а также влияние местных факторов на экосистемы.
</a:t>
            </a:r>
            <a:endParaRPr lang="en-US" sz="1188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Лабораторный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7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Пробы воздуха, воды и почв исследуют в лаборатории, чтобы определить загрязнение, химический состав и биологические показатели, недоступные для визуальной оценки.
</a:t>
            </a:r>
            <a:endParaRPr lang="en-US" sz="1318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Математические модели позволяют прогнозировать изменения экосистем, проверять гипотезы и сравнивать возможные сценарии воздействия человека и климата на биосферу.
</a:t>
            </a:r>
            <a:endParaRPr lang="en-US" sz="11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6927" y="1479875"/>
            <a:ext cx="492424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состояния биосферы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индикаторов помогает оценивать состояние биосферы комплексно: по атмосфере, лесам, охраняемым территориям, биоразнообразию и качеству воды.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показатель не даёт полной картины отдельно: здоровье биосферы определяется совокупностью взаимосвязанных изменений в атмосфере, водах, лесах и живом мире.
</a:t>
            </a:r>
            <a:endParaRPr lang="en-US" sz="130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экологические обзоры и школьное обобщение индикаторов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общая основа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живые организмы и неживую природу в единую систему, где всё связано потоками энергии и круговоротами веществ. Сохраняя её, мы сохраняем собственное будущее.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2026-06-01T22:44:37Z</dcterms:created>
  <dcterms:modified xsi:type="dcterms:W3CDTF">2026-06-01T22:44:37Z</dcterms:modified>
</cp:coreProperties>
</file>