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png"/><Relationship Id="rId3" Type="http://schemas.openxmlformats.org/officeDocument/2006/relationships/image" Target="../media/image-1-3.jpe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jpeg"/><Relationship Id="rId5" Type="http://schemas.openxmlformats.org/officeDocument/2006/relationships/image" Target="../media/image-4-5.jpe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jpeg"/><Relationship Id="rId3" Type="http://schemas.openxmlformats.org/officeDocument/2006/relationships/image" Target="../media/image-10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image" Target="../media/image-15-10.png"/><Relationship Id="rId11" Type="http://schemas.openxmlformats.org/officeDocument/2006/relationships/image" Target="../media/image-15-11.png"/><Relationship Id="rId12" Type="http://schemas.openxmlformats.org/officeDocument/2006/relationships/image" Target="../media/image-15-12.png"/><Relationship Id="rId13" Type="http://schemas.openxmlformats.org/officeDocument/2006/relationships/slideLayout" Target="../slideLayouts/slideLayout1.xml"/><Relationship Id="rId1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jpe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image" Target="../media/image-19-6.png"/><Relationship Id="rId7" Type="http://schemas.openxmlformats.org/officeDocument/2006/relationships/image" Target="../media/image-19-7.png"/><Relationship Id="rId8" Type="http://schemas.openxmlformats.org/officeDocument/2006/relationships/image" Target="../media/image-19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971276" y="392225"/>
            <a:ext cx="3797098" cy="43590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49267" y="592776"/>
            <a:ext cx="4040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музыка: от народных корней до мировых хитов
</a:t>
            </a:r>
            <a:endParaRPr lang="en-US" sz="2010" dirty="0"/>
          </a:p>
        </p:txBody>
      </p:sp>
      <p:sp>
        <p:nvSpPr>
          <p:cNvPr id="7" name="Text 1"/>
          <p:cNvSpPr txBox="1"/>
          <p:nvPr/>
        </p:nvSpPr>
        <p:spPr>
          <a:xfrm>
            <a:off x="565825" y="4355350"/>
            <a:ext cx="3201300" cy="192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74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746" dirty="0"/>
          </a:p>
        </p:txBody>
      </p:sp>
      <p:sp>
        <p:nvSpPr>
          <p:cNvPr id="8" name="Text 2"/>
          <p:cNvSpPr txBox="1"/>
          <p:nvPr/>
        </p:nvSpPr>
        <p:spPr>
          <a:xfrm>
            <a:off x="547451" y="1757775"/>
            <a:ext cx="36360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американской музыки: от традиций разных народов к звучанию всего мира.
</a:t>
            </a:r>
            <a:endParaRPr lang="en-US" sz="986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Откуда взялось музыкальное разнообразие США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565825" y="3777250"/>
            <a:ext cx="3215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США выросла на большой и многоликой территории, где рядом жили разные народы и звучали разные языки. Африканские ритмы, европейские мелодии, песни коренных народов и церковное пение соединились в новые жанры.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86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Музыкальные корни американской культуры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56672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коренных народов опиралась на барабаны, пение и повторяющиеся ритуальные мотивы, которые помогали сохранять память, традиции и связь с общиной.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4582435" y="2199375"/>
            <a:ext cx="32091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Европейские переселенцы принесли баллады, танцевальные мелодии и церковные гимны. Эти формы долго жили в семьях, на праздниках и в небольших поселениях.
</a:t>
            </a:r>
            <a:endParaRPr lang="en-US" sz="900" dirty="0"/>
          </a:p>
        </p:txBody>
      </p:sp>
      <p:sp>
        <p:nvSpPr>
          <p:cNvPr id="9" name="Text 3"/>
          <p:cNvSpPr txBox="1"/>
          <p:nvPr/>
        </p:nvSpPr>
        <p:spPr>
          <a:xfrm>
            <a:off x="2786800" y="3594125"/>
            <a:ext cx="37989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Афроамериканская традиция добавила сильный ритм, импровизацию и приём «вопрос–ответ». Позже именно она повлияла на блюз, джаз и госпел.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86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65475" y="1388018"/>
            <a:ext cx="2605800" cy="158536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373250" y="1382895"/>
            <a:ext cx="2402400" cy="158595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6172575" y="1383168"/>
            <a:ext cx="2605800" cy="1585365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Песни, в которых слышна повседневная жизнь страны
</a:t>
            </a:r>
            <a:endParaRPr lang="en-US" sz="1812" dirty="0"/>
          </a:p>
        </p:txBody>
      </p:sp>
      <p:sp>
        <p:nvSpPr>
          <p:cNvPr id="9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86" dirty="0"/>
          </a:p>
        </p:txBody>
      </p:sp>
      <p:sp>
        <p:nvSpPr>
          <p:cNvPr id="10" name="Text 2"/>
          <p:cNvSpPr txBox="1"/>
          <p:nvPr/>
        </p:nvSpPr>
        <p:spPr>
          <a:xfrm>
            <a:off x="5658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Дорога через фронтир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Баллады фронтира рассказывали о переездах, опасностях и надежде на новую жизнь. Их пели у костра, в домах и на остановках долгого пути, когда люди осваивали новые земли и меняли привычный уклад.
</a:t>
            </a:r>
            <a:endParaRPr lang="en-US" sz="900" dirty="0"/>
          </a:p>
        </p:txBody>
      </p:sp>
      <p:sp>
        <p:nvSpPr>
          <p:cNvPr id="11" name="Text 3"/>
          <p:cNvSpPr txBox="1"/>
          <p:nvPr/>
        </p:nvSpPr>
        <p:spPr>
          <a:xfrm>
            <a:off x="33781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Песни труда и пути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Железнодорожные и рабочие песни помогали выдерживать тяжёлый труд и однообразные часы дороги. В них слышны ритм движения, усталость и вера в то, что впереди обязательно будет лучшая жизнь.
</a:t>
            </a:r>
            <a:endParaRPr lang="en-US" sz="900" dirty="0"/>
          </a:p>
        </p:txBody>
      </p:sp>
      <p:sp>
        <p:nvSpPr>
          <p:cNvPr id="12" name="Text 4"/>
          <p:cNvSpPr txBox="1"/>
          <p:nvPr/>
        </p:nvSpPr>
        <p:spPr>
          <a:xfrm>
            <a:off x="6190425" y="3359350"/>
            <a:ext cx="2397600" cy="1198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Ковбойский и морской напев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Ковбойские и морские песни передавали особый мир людей, которые много времени проводили вдали от дома. Простая мелодия, гитара или скрипка делали такие песни близкими и легко запоминающимися.
</a:t>
            </a:r>
            <a:endParaRPr lang="en-US" sz="9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жанры выросли в США и как они связаны между собой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видно, что американская музыка состоит из разных направлений, которые часто переходили одно в другое и смешивались.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Жанры не изолированы: каждый новый стиль опирался на предыдущие и расширял музыкальный язык США.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сведения по истории музыки США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735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592263" y="2167825"/>
            <a:ext cx="165375" cy="220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577375" y="2174725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583150" y="2174725"/>
            <a:ext cx="206700" cy="2067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Блюз: музыка переживаний и надежды
</a:t>
            </a:r>
            <a:endParaRPr lang="en-US" sz="1812" dirty="0"/>
          </a:p>
        </p:txBody>
      </p:sp>
      <p:sp>
        <p:nvSpPr>
          <p:cNvPr id="10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86" dirty="0"/>
          </a:p>
        </p:txBody>
      </p:sp>
      <p:sp>
        <p:nvSpPr>
          <p:cNvPr id="11" name="Text 2"/>
          <p:cNvSpPr txBox="1"/>
          <p:nvPr/>
        </p:nvSpPr>
        <p:spPr>
          <a:xfrm>
            <a:off x="565825" y="25826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Простая, но выразительная основа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Блюз часто строится на повторяющихся строках и понятной мелодии. Такая форма помогает исполнителю передать личные чувства очень прямо и убедительно.
</a:t>
            </a:r>
            <a:endParaRPr lang="en-US" sz="900" dirty="0"/>
          </a:p>
        </p:txBody>
      </p:sp>
      <p:sp>
        <p:nvSpPr>
          <p:cNvPr id="12" name="Text 3"/>
          <p:cNvSpPr txBox="1"/>
          <p:nvPr/>
        </p:nvSpPr>
        <p:spPr>
          <a:xfrm>
            <a:off x="257160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Голос как главный рассказчик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блюза особенно важны интонация, протяжные звуки и эмоциональная подача. Песня звучит так, будто человек делится своей историей без лишних украшений.
</a:t>
            </a:r>
            <a:endParaRPr lang="en-US" sz="900" dirty="0"/>
          </a:p>
        </p:txBody>
      </p:sp>
      <p:sp>
        <p:nvSpPr>
          <p:cNvPr id="13" name="Text 4"/>
          <p:cNvSpPr txBox="1"/>
          <p:nvPr/>
        </p:nvSpPr>
        <p:spPr>
          <a:xfrm>
            <a:off x="4577375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 грусти и надежде одновременно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Блюз не только печальный, но и поддерживающий. В нём слышны трудности, одиночество и вера в то, что завтра станет немного легче.
</a:t>
            </a:r>
            <a:endParaRPr lang="en-US" sz="900" dirty="0"/>
          </a:p>
        </p:txBody>
      </p:sp>
      <p:sp>
        <p:nvSpPr>
          <p:cNvPr id="14" name="Text 5"/>
          <p:cNvSpPr txBox="1"/>
          <p:nvPr/>
        </p:nvSpPr>
        <p:spPr>
          <a:xfrm>
            <a:off x="6583150" y="2580075"/>
            <a:ext cx="17988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Основа для новых жанров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Многие особенности блюза перешли в джаз, рок и популярную музыку. Поэтому его часто называют одним из главных корней современной американской сцены.
</a:t>
            </a:r>
            <a:endParaRPr lang="en-US" sz="9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развивались главные жанры американской музыки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 новые стили возникали из предыдущих и сохраняли часть их особенностей.
</a:t>
            </a:r>
            <a:endParaRPr lang="en-US" sz="1012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Джаз: свобода, импровизация и ансамбль
</a:t>
            </a:r>
            <a:endParaRPr lang="en-US" sz="2412" dirty="0"/>
          </a:p>
        </p:txBody>
      </p:sp>
      <p:sp>
        <p:nvSpPr>
          <p:cNvPr id="8" name="Text 1"/>
          <p:cNvSpPr txBox="1"/>
          <p:nvPr/>
        </p:nvSpPr>
        <p:spPr>
          <a:xfrm>
            <a:off x="556050" y="1954476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Джаз появился в Новом Орлеане в начале XX века, где встретились разные музыкальные традиции. Городская среда помогла ему быстро стать ярким и узнаваемым стилем.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86" dirty="0"/>
          </a:p>
        </p:txBody>
      </p:sp>
      <p:sp>
        <p:nvSpPr>
          <p:cNvPr id="10" name="Text 3"/>
          <p:cNvSpPr txBox="1"/>
          <p:nvPr/>
        </p:nvSpPr>
        <p:spPr>
          <a:xfrm>
            <a:off x="4956400" y="1953732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в джазе — свобода исполнения. Музыканты могут изменять мелодию прямо во время игры, поэтому каждая версия звучит немного по-новому.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556050" y="3540151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Важную роль играют синкопы, соло и внимательное взаимодействие в ансамбле. Инструменты словно разговаривают друг с другом, создавая живую музыкальную беседу.
</a:t>
            </a:r>
            <a:endParaRPr lang="en-US" sz="900" dirty="0"/>
          </a:p>
        </p:txBody>
      </p:sp>
      <p:sp>
        <p:nvSpPr>
          <p:cNvPr id="12" name="Text 5"/>
          <p:cNvSpPr txBox="1"/>
          <p:nvPr/>
        </p:nvSpPr>
        <p:spPr>
          <a:xfrm>
            <a:off x="4956400" y="3538657"/>
            <a:ext cx="3616200" cy="1053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Луи Армстронг, Дюк Эллингтон, Элла Фицджеральд и Майлз Дэвис сделали джаз известным во всём мире. Их творчество показало, насколько этот жанр богат и разнообразен.
</a:t>
            </a:r>
            <a:endParaRPr lang="en-US" sz="9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550" y="2478506"/>
            <a:ext cx="4208700" cy="118833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ключевых жанров американской музыки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увидеть, чем отличаются основные жанры и как они связаны общей историей.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каждого жанра свой звук и время появления, но все они развивались в одной музыкальной среде и влияли друг на друга.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Энциклопедические сведения по истории музыки США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Кантри: музыка дорог, семейных историй и простых чувств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Кантри выросло на юге США и в сельских районах из баллад переселенцев, скрипичной игры и народных песен. Его легко узнать по простому мотиву и тёплому, понятному звучанию.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текстах кантри часто говорят о доме, дороге, работе, дружбе и любви. Поэтому эта музыка кажется близкой многим людям: она рассказывает о обычной жизни без сложных слов.
</a:t>
            </a:r>
            <a:endParaRPr lang="en-US" sz="9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92775"/>
            <a:ext cx="8012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4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Рок-н-ролл: музыка молодежи 1950-х годов
</a:t>
            </a:r>
            <a:endParaRPr lang="en-US" sz="2412" dirty="0"/>
          </a:p>
        </p:txBody>
      </p:sp>
      <p:sp>
        <p:nvSpPr>
          <p:cNvPr id="7" name="Text 1"/>
          <p:cNvSpPr txBox="1"/>
          <p:nvPr/>
        </p:nvSpPr>
        <p:spPr>
          <a:xfrm>
            <a:off x="962638" y="1970997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Рок-н-ролл вырос на пересечении блюза, кантри и ритм-энд-блюза, поэтому сохранил их энергию, но стал быстрее, громче и удобнее для танцев.
</a:t>
            </a:r>
            <a:endParaRPr lang="en-US" sz="900" dirty="0"/>
          </a:p>
        </p:txBody>
      </p:sp>
      <p:sp>
        <p:nvSpPr>
          <p:cNvPr id="8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86" dirty="0"/>
          </a:p>
        </p:txBody>
      </p:sp>
      <p:sp>
        <p:nvSpPr>
          <p:cNvPr id="9" name="Text 3"/>
          <p:cNvSpPr txBox="1"/>
          <p:nvPr/>
        </p:nvSpPr>
        <p:spPr>
          <a:xfrm>
            <a:off x="1162988" y="2959322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Главную роль в новом звучании сыграли электрогитара, ударные и сильный ритм: музыка сразу выделялась на радио и привлекала молодых слушателей.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1363338" y="3945675"/>
            <a:ext cx="5215800" cy="43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Элвис Пресли, Чак Берри и Литтл Ричард сделали рок-н-ролл символом свободы, движения и подростковой культуры в США и за их пределами.
</a:t>
            </a:r>
            <a:endParaRPr lang="en-US" sz="9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953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Самые заметные этапы развития музыки США по десятилетиям
</a:t>
            </a:r>
            <a:endParaRPr lang="en-US" sz="1953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отражает не точные цифры, а последовательность роста влияния новых стилей и технологий в американской музыке.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новее десятилетие, тем заметнее роль массовых медиа и смешения жанров в музыкальной жизни США.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9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шкала по материалам школьной презентации; даты этапов: конец XIX века — XXI век.
</a:t>
            </a:r>
            <a:endParaRPr lang="en-US" sz="694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Хип-хоп и современная городская культура
</a:t>
            </a:r>
            <a:endParaRPr lang="en-US" sz="18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6582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1970-е: Бронкс, Нью-Йорк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бедных районах Бронкса молодёжь устраивала вечеринки во дворах и клубах, где диджеи соединяли ритмы, а ведущие читали речитатив под бит.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3270900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1980–1990-е: рост популярности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Хип-хоп вышел за пределы района и стал заметным музыкальным направлением в США, а затем и во всём мире, сохранив связь с уличной культурой.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975975" y="2371475"/>
            <a:ext cx="2374200" cy="1369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2000-е и позже: мировое влияние
</a:t>
            </a:r>
            <a:pPr algn="l" indent="0" marL="0">
              <a:lnSpc>
                <a:spcPct val="115000"/>
              </a:lnSpc>
              <a:buNone/>
            </a:pPr>
            <a:r>
              <a:rPr lang="en-US" sz="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Стиль повлиял на танцы, моду, граффити и повседневную речь подростков, а его элементы стали частью современной поп-культуры и цифровых платформ.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1582776"/>
            <a:ext cx="8004900" cy="2973249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8214"/>
            <a:ext cx="8004900" cy="2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6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музыка попадает от исполнителя к слушателю
</a:t>
            </a:r>
            <a:endParaRPr lang="en-US" sz="16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876092"/>
            <a:ext cx="8004900" cy="141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Путь песни от создания до массового распространения в США и по всему миру
</a:t>
            </a:r>
            <a:endParaRPr lang="en-US" sz="1012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75" y="1774223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64574" y="1773823"/>
            <a:ext cx="206700" cy="2067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1965446" y="3380768"/>
            <a:ext cx="206700" cy="16536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4768363" y="3358501"/>
            <a:ext cx="206700" cy="206700"/>
          </a:xfrm>
          <a:prstGeom prst="rect">
            <a:avLst/>
          </a:prstGeom>
        </p:spPr>
      </p:pic>
      <p:pic>
        <p:nvPicPr>
          <p:cNvPr id="11" name="Image 9" descr="preencoded.png">    </p:cNvPr>
          <p:cNvPicPr>
            <a:picLocks noChangeAspect="1"/>
          </p:cNvPicPr>
          <p:nvPr/>
        </p:nvPicPr>
        <p:blipFill>
          <a:blip r:embed="rId10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2" name="Image 10" descr="preencoded.png">    </p:cNvPr>
          <p:cNvPicPr>
            <a:picLocks noChangeAspect="1"/>
          </p:cNvPicPr>
          <p:nvPr/>
        </p:nvPicPr>
        <p:blipFill>
          <a:blip r:embed="rId11"/>
          <a:stretch>
            <a:fillRect/>
          </a:stretch>
        </p:blipFill>
        <p:spPr>
          <a:xfrm>
            <a:off x="6171675" y="1773823"/>
            <a:ext cx="206700" cy="206700"/>
          </a:xfrm>
          <a:prstGeom prst="rect">
            <a:avLst/>
          </a:prstGeom>
        </p:spPr>
      </p:pic>
      <p:pic>
        <p:nvPicPr>
          <p:cNvPr id="13" name="Image 11" descr="preencoded.png">    </p:cNvPr>
          <p:cNvPicPr>
            <a:picLocks noChangeAspect="1"/>
          </p:cNvPicPr>
          <p:nvPr/>
        </p:nvPicPr>
        <p:blipFill>
          <a:blip r:embed="rId1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4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музыкальные инструменты и их роль
</a:t>
            </a:r>
            <a:endParaRPr lang="en-US" sz="1812" dirty="0"/>
          </a:p>
        </p:txBody>
      </p:sp>
      <p:sp>
        <p:nvSpPr>
          <p:cNvPr id="15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86" dirty="0"/>
          </a:p>
        </p:txBody>
      </p:sp>
      <p:sp>
        <p:nvSpPr>
          <p:cNvPr id="16" name="Text 2"/>
          <p:cNvSpPr txBox="1"/>
          <p:nvPr/>
        </p:nvSpPr>
        <p:spPr>
          <a:xfrm>
            <a:off x="1176650" y="178734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Гитара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из самых узнаваемых инструментов американской музыки. Она важна для кантри и рока, помогает создавать и мягкое сопровождение, и яркие запоминающиеся рифы.
</a:t>
            </a:r>
            <a:endParaRPr lang="en-US" sz="900" dirty="0"/>
          </a:p>
        </p:txBody>
      </p:sp>
      <p:sp>
        <p:nvSpPr>
          <p:cNvPr id="17" name="Text 3"/>
          <p:cNvSpPr txBox="1"/>
          <p:nvPr/>
        </p:nvSpPr>
        <p:spPr>
          <a:xfrm>
            <a:off x="3989799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Барабаны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Барабанная установка задаёт пульс песни и делает музыку энергичной. Особенно заметна её роль в рок-н-ролле, роке и современных танцевальных стилях.
</a:t>
            </a:r>
            <a:endParaRPr lang="en-US" sz="900" dirty="0"/>
          </a:p>
        </p:txBody>
      </p:sp>
      <p:sp>
        <p:nvSpPr>
          <p:cNvPr id="18" name="Text 4"/>
          <p:cNvSpPr txBox="1"/>
          <p:nvPr/>
        </p:nvSpPr>
        <p:spPr>
          <a:xfrm>
            <a:off x="2576221" y="33744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Саксофон и труба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духовые инструменты особенно связаны с джазом. Их звучание помогает музыке быть выразительной, живой и похожей на разговор между исполнителями.
</a:t>
            </a:r>
            <a:endParaRPr lang="en-US" sz="900" dirty="0"/>
          </a:p>
        </p:txBody>
      </p:sp>
      <p:sp>
        <p:nvSpPr>
          <p:cNvPr id="19" name="Text 5"/>
          <p:cNvSpPr txBox="1"/>
          <p:nvPr/>
        </p:nvSpPr>
        <p:spPr>
          <a:xfrm>
            <a:off x="5383331" y="3368773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Банджо и губная гармоника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Эти инструменты напоминают о народных корнях американской музыки. Они часто звучат в кантри, блюзе и песнях о дороге, доме и повседневной жизни.
</a:t>
            </a:r>
            <a:endParaRPr lang="en-US" sz="900" dirty="0"/>
          </a:p>
        </p:txBody>
      </p:sp>
      <p:sp>
        <p:nvSpPr>
          <p:cNvPr id="20" name="Text 6"/>
          <p:cNvSpPr txBox="1"/>
          <p:nvPr/>
        </p:nvSpPr>
        <p:spPr>
          <a:xfrm>
            <a:off x="6796900" y="1782898"/>
            <a:ext cx="1803600" cy="118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Фортепиано
</a:t>
            </a:r>
            <a:pPr algn="l" indent="0" marL="0">
              <a:lnSpc>
                <a:spcPct val="115000"/>
              </a:lnSpc>
              <a:buNone/>
            </a:pPr>
            <a:r>
              <a:rPr lang="en-US" sz="4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Пианино часто используют для аккомпанемента, обучения и сочинения песен. Оно подходит и для джаза, и для популярных мелодий, поэтому встречается очень часто.
</a:t>
            </a:r>
            <a:endParaRPr lang="en-US" sz="9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46334" y="1581850"/>
            <a:ext cx="5043881" cy="19953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Известные американские музыканты и их вклад
</a:t>
            </a:r>
            <a:endParaRPr lang="en-US" sz="2012" dirty="0"/>
          </a:p>
        </p:txBody>
      </p:sp>
      <p:sp>
        <p:nvSpPr>
          <p:cNvPr id="7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86" dirty="0"/>
          </a:p>
        </p:txBody>
      </p:sp>
      <p:sp>
        <p:nvSpPr>
          <p:cNvPr id="8" name="Text 2"/>
          <p:cNvSpPr txBox="1"/>
          <p:nvPr/>
        </p:nvSpPr>
        <p:spPr>
          <a:xfrm>
            <a:off x="565825" y="3617900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Справочные материалы по истории популярной музыки.
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5658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как разные исполнители стали символами своих жанров и повлияли на музыку США и мира.
</a:t>
            </a:r>
            <a:endParaRPr lang="en-US" sz="900" dirty="0"/>
          </a:p>
        </p:txBody>
      </p:sp>
      <p:sp>
        <p:nvSpPr>
          <p:cNvPr id="10" name="Text 4"/>
          <p:cNvSpPr txBox="1"/>
          <p:nvPr/>
        </p:nvSpPr>
        <p:spPr>
          <a:xfrm>
            <a:off x="4774525" y="3969975"/>
            <a:ext cx="3804600" cy="586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музыканты нередко становятся символами целых жанров, а их стиль затем копируют и переосмысливают в других странах.
</a:t>
            </a:r>
            <a:endParaRPr lang="en-US" sz="9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72172" y="392225"/>
            <a:ext cx="3396955" cy="4359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65825" y="592775"/>
            <a:ext cx="42075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в жизни школьников и подростков США
</a:t>
            </a:r>
            <a:endParaRPr lang="en-US" sz="1812" dirty="0"/>
          </a:p>
        </p:txBody>
      </p:sp>
      <p:sp>
        <p:nvSpPr>
          <p:cNvPr id="6" name="Text 1"/>
          <p:cNvSpPr txBox="1"/>
          <p:nvPr/>
        </p:nvSpPr>
        <p:spPr>
          <a:xfrm>
            <a:off x="781850" y="279810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американских школах музыка часто звучит не только на уроках, но и в хорах, оркестрах, джаз-бэндах и школьных мюзиклах. Это помогает ученикам выступать вместе и чувствовать себя частью команды.
</a:t>
            </a:r>
            <a:endParaRPr lang="en-US" sz="900" dirty="0"/>
          </a:p>
        </p:txBody>
      </p:sp>
      <p:sp>
        <p:nvSpPr>
          <p:cNvPr id="7" name="Text 2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86" dirty="0"/>
          </a:p>
        </p:txBody>
      </p:sp>
      <p:sp>
        <p:nvSpPr>
          <p:cNvPr id="8" name="Text 3"/>
          <p:cNvSpPr txBox="1"/>
          <p:nvPr/>
        </p:nvSpPr>
        <p:spPr>
          <a:xfrm>
            <a:off x="781850" y="3757250"/>
            <a:ext cx="29994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сопровождает спортивные матчи, выпускные вечера, парады и городские праздники. Для подростков она становится способом общения, самовыражения и участия в школьной жизни.
</a:t>
            </a:r>
            <a:endParaRPr lang="en-US" sz="9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9907" y="1785975"/>
            <a:ext cx="4207986" cy="2573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565825" y="580375"/>
            <a:ext cx="8004900" cy="424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американская музыка стала особенно влиятельной
</a:t>
            </a:r>
            <a:endParaRPr lang="en-US" sz="2012" dirty="0"/>
          </a:p>
        </p:txBody>
      </p:sp>
      <p:sp>
        <p:nvSpPr>
          <p:cNvPr id="8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86" dirty="0"/>
          </a:p>
        </p:txBody>
      </p:sp>
      <p:sp>
        <p:nvSpPr>
          <p:cNvPr id="9" name="Text 2"/>
          <p:cNvSpPr txBox="1"/>
          <p:nvPr/>
        </p:nvSpPr>
        <p:spPr>
          <a:xfrm>
            <a:off x="5595150" y="1785975"/>
            <a:ext cx="2975700" cy="138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Помимо самих песен, огромную роль играют клипы, саундтреки и выступления на больших сценах.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5595150" y="3366175"/>
            <a:ext cx="2975700" cy="1199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Самое сильное влияние сегодня связано с интернетом, но кино и телевидение по-прежнему помогают американской музыке становиться узнаваемой.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565825" y="4420725"/>
            <a:ext cx="4208700" cy="144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6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Схематическая оценка по материалам презентации и общим сведениям о музыкальной индустрии США.
</a:t>
            </a:r>
            <a:endParaRPr lang="en-US" sz="675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65825" y="2171190"/>
            <a:ext cx="206700" cy="206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71425" y="2174725"/>
            <a:ext cx="206700" cy="2067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808281" y="2167825"/>
            <a:ext cx="137813" cy="220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5376275" y="2195395"/>
            <a:ext cx="206700" cy="16536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978700" y="2174725"/>
            <a:ext cx="206700" cy="2067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565825" y="595037"/>
            <a:ext cx="8004900" cy="41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12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музыка в мире и в нашей повседневности
</a:t>
            </a:r>
            <a:endParaRPr lang="en-US" sz="1812" dirty="0"/>
          </a:p>
        </p:txBody>
      </p:sp>
      <p:sp>
        <p:nvSpPr>
          <p:cNvPr id="11" name="Text 1"/>
          <p:cNvSpPr txBox="1"/>
          <p:nvPr/>
        </p:nvSpPr>
        <p:spPr>
          <a:xfrm>
            <a:off x="8772325" y="4751275"/>
            <a:ext cx="206700" cy="194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15000"/>
              </a:lnSpc>
              <a:buNone/>
            </a:pPr>
            <a:r>
              <a:rPr lang="en-US" sz="786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86" dirty="0"/>
          </a:p>
        </p:txBody>
      </p:sp>
      <p:sp>
        <p:nvSpPr>
          <p:cNvPr id="12" name="Text 2"/>
          <p:cNvSpPr txBox="1"/>
          <p:nvPr/>
        </p:nvSpPr>
        <p:spPr>
          <a:xfrm>
            <a:off x="565825" y="257651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Мировой язык хитов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Американские песни часто становятся международными хитами и звучат в разных странах. Их мелодии легко узнаются, а припевы быстро запоминаются слушателями разного возраста.
</a:t>
            </a:r>
            <a:endParaRPr lang="en-US" sz="800" dirty="0"/>
          </a:p>
        </p:txBody>
      </p:sp>
      <p:sp>
        <p:nvSpPr>
          <p:cNvPr id="13" name="Text 3"/>
          <p:cNvSpPr txBox="1"/>
          <p:nvPr/>
        </p:nvSpPr>
        <p:spPr>
          <a:xfrm>
            <a:off x="217142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Кино и спортивные события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Музыка из США нередко сопровождает фильмы, матчи и крупные шоу. Она помогает создать настроение, поддержать эмоции зрителей и сделать событие ярче.
</a:t>
            </a:r>
            <a:endParaRPr lang="en-US" sz="800" dirty="0"/>
          </a:p>
        </p:txBody>
      </p:sp>
      <p:sp>
        <p:nvSpPr>
          <p:cNvPr id="14" name="Text 4"/>
          <p:cNvSpPr txBox="1"/>
          <p:nvPr/>
        </p:nvSpPr>
        <p:spPr>
          <a:xfrm>
            <a:off x="3773837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Телефон и наушники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Подростки слушают музыку через смартфоны, поэтому американские исполнители сразу попадают в повседневную жизнь. Выбор треков стал быстрым и очень личным.
</a:t>
            </a:r>
            <a:endParaRPr lang="en-US" sz="800" dirty="0"/>
          </a:p>
        </p:txBody>
      </p:sp>
      <p:sp>
        <p:nvSpPr>
          <p:cNvPr id="15" name="Text 5"/>
          <p:cNvSpPr txBox="1"/>
          <p:nvPr/>
        </p:nvSpPr>
        <p:spPr>
          <a:xfrm>
            <a:off x="5376275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Новые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повседневной речи используются слова hit, live, playlist, remix и track. Они показывают, что американская музыкальная культура влияет не только на звук, но и на язык.
</a:t>
            </a:r>
            <a:endParaRPr lang="en-US" sz="800" dirty="0"/>
          </a:p>
        </p:txBody>
      </p:sp>
      <p:sp>
        <p:nvSpPr>
          <p:cNvPr id="16" name="Text 6"/>
          <p:cNvSpPr txBox="1"/>
          <p:nvPr/>
        </p:nvSpPr>
        <p:spPr>
          <a:xfrm>
            <a:off x="6978700" y="2580075"/>
            <a:ext cx="1413600" cy="1586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Цифровые сервисы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Стриминговые платформы позволяют слушать музыку в любое время и выбирать жанры со всего мира. Благодаря этому американская музыка остаётся заметной и современной.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65825" y="592775"/>
            <a:ext cx="6624600" cy="766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674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Главный вывод: американская музыка — это история смешения культур
</a:t>
            </a:r>
            <a:endParaRPr lang="en-US" sz="2674" dirty="0"/>
          </a:p>
        </p:txBody>
      </p:sp>
      <p:sp>
        <p:nvSpPr>
          <p:cNvPr id="5" name="Text 1"/>
          <p:cNvSpPr txBox="1"/>
          <p:nvPr/>
        </p:nvSpPr>
        <p:spPr>
          <a:xfrm>
            <a:off x="565825" y="1757769"/>
            <a:ext cx="4003200" cy="809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Американская музыка выросла из встреч разных народов и традиций, поэтому она так разнообразна. Её жанры стали частью мировой культуры и продолжают объединять людей.
</a:t>
            </a:r>
            <a:endParaRPr lang="en-US" sz="986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2026-05-25T00:44:01Z</dcterms:created>
  <dcterms:modified xsi:type="dcterms:W3CDTF">2026-05-25T00:44:01Z</dcterms:modified>
</cp:coreProperties>
</file>