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2600" y="90464"/>
            <a:ext cx="8980800" cy="25784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791" y="3032379"/>
            <a:ext cx="8940600" cy="98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Географические ландшафты и экологические проблемы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215966" y="4378800"/>
            <a:ext cx="3116100" cy="6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Ландшафты Земли меняются природой и человеком.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88941" y="2724267"/>
            <a:ext cx="2046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Ландшафты в школьной географии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241825" y="1861250"/>
            <a:ext cx="4155000" cy="23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Ландшафты показывают, как природа организует пространство и как человек перестраивает его под хозяйственные нужды. Разобрав их структуру и уязвимость, легче понять экологические риски территории и способы их снижения.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географического ландшафта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260450" y="1270550"/>
            <a:ext cx="4398900" cy="63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Целостная система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Географический ландшафт представляет собой территорию, где рельеф, климат, воды, почвы, растительность и животный мир образуют единую систему обмена веществом и энергией.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60450" y="1965574"/>
            <a:ext cx="4398900" cy="63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ландшафта характерны взаимосвязанность компонентов, территориальная изменчивость, относительная устойчивость и способность частично восстанавливаться после внешних воздействий.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260450" y="2660598"/>
            <a:ext cx="4398900" cy="63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Компоненты 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ландшафт включает не только видимые элементы, но и скрытые связи: сток воды, почвообразование, миграцию организмов, теплообмен и круговорот веществ.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260450" y="3355626"/>
            <a:ext cx="4398900" cy="63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территорий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 сходных природных условиях ландшафты различаются по составу, степени увлажнения и устойчивости. Поэтому тундра, степь и пустыня имеют разные природные режимы.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260450" y="4050652"/>
            <a:ext cx="4398900" cy="63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ландшафтов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ландшафтам относят тундру, тайгу, степь, пустыню, горные районы, речные долины и морские побережья, то есть природные комплексы разного масштаба и происхождения.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25" y="995200"/>
            <a:ext cx="5482200" cy="3967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типы ландшафтов мира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5764175" y="1268375"/>
            <a:ext cx="3125400" cy="107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Зональные комплексы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Зональные ландшафты сменяются по широте: от влажных экваториальных лесов к саваннам, пустыням, степям, лесным зонам и тундре, отражая различия в тепле и увлажнении.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764175" y="2445813"/>
            <a:ext cx="3125400" cy="107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Азональные комплексы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Азональные ландшафты определяются прежде всего рельефом и водами. К ним относятся горы, речные долины, дельты, морские побережья и ледниковые территории.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764175" y="3623256"/>
            <a:ext cx="3125400" cy="107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Высотная поясность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горах природные комплексы меняются снизу вверх по мере снижения температуры и изменения влажности. Эта закономерность напоминает широтную смену природных зон.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" y="1179428"/>
            <a:ext cx="5597100" cy="34582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человек изменяет ландшафты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5972125" y="125957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Антропогенное воздействие особенно заметно там, где плотность населения и инфраструктуры высока, а природные комплексы уже сильно преобразованы.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972125" y="306502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нагрузку обычно создают распашка земель и рост городов; именно они быстрее всего сокращают естественные территории и усиливают экологические риски.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оценка по обобщению школьного курса географии; значения условные, для сравнения вклада видов воздействия.
</a:t>
            </a:r>
            <a:endParaRPr lang="en-US" sz="72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Почвенная деградация и эрозия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70007" y="2365473"/>
            <a:ext cx="19782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покрова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Эрозия начинается там, где уничтожен растительный покров: почва остаётся незащищённой, быстрее разрушается под действием дождя и ветра, а склоновые поверхности становятся особенно уязвимыми.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485858" y="2365473"/>
            <a:ext cx="19782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Водная эрозия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распаханных склонах поток воды смывает верхний плодородный слой, уносит гумус и питательные вещества, а затем откладывает наносы в понижениях, руслах и водоёмах.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701709" y="2365473"/>
            <a:ext cx="19782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Ветровая эрозия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засушливых районах и на открытых равнинах сильный ветер поднимает мелкие частицы почвы, увеличивает запылённость воздуха и ускоряет обеднение земель органическим веществом.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6917557" y="2365473"/>
            <a:ext cx="19782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для хозяйства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Деградация почв снижает урожайность, уменьшает площадь продуктивных земель, вызывает заиление рек и водохранилищ и усиливает засоление в степных и полупустынных районах.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Опустынивание как глобальная экологическая проблема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263175" y="1573300"/>
            <a:ext cx="2084400" cy="146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причины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засушливых и полузасушливых районах земельные ресурсы особенно чувствительны к засухам, перегрузке пастбищ, вырубке кустарников и нерациональному орошению.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679275" y="1573300"/>
            <a:ext cx="2084400" cy="146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процесса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нарушении водного режима и уничтожении растительности почвы теряют влагу и структуру, биологическая продуктивность падает, а территория постепенно приобретает черты пустынного ландшафта.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095375" y="1573300"/>
            <a:ext cx="2084400" cy="146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последствия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Опустынивание ведёт к снижению урожайности, дефициту воды, потере биоразнообразия и ухудшению условий жизни, что нередко вызывает миграцию населения из деградированных районов.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0300" y="1475914"/>
            <a:ext cx="5426700" cy="274527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экологические проблемы ландшафтов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6086175" y="1295910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экологические проблемы возникают при нарушении связей между компонентами ландшафта и быстро усиливают друг друга.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086175" y="3101358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проблем связано не с одним фактором, а с цепным нарушением природных связей: почвы, воды, растительность и животный мир теряют устойчивость одновременно.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30300" y="4608075"/>
            <a:ext cx="54267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школьного курса географии и экологических наблюдений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ландшафты и вырубка лесов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60450" y="1270550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леса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регулируют климат, удерживают влагу, защищают почвы от разрушения и служат средой обитания для множества видов растений и животных.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60450" y="2143152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Особая уязвимость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чувствительны тропические леса: в них сосредоточено большое число эндемичных видов, поэтому даже локальная вырубка приводит к заметным потерям биоразнообразия.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60450" y="3015752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последствия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вырубки уменьшается поглощение углекислого газа, нарушается круговорот влаги, усиливается поверхностный сток и возрастает риск эрозии и паводков.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260450" y="3888359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местообитаний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Разрушение лесного покрова дробит природные сообщества и лишает животных привычных укрытий, кормовой базы и путей миграции, что ускоряет сокращение численности видов.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" y="1179428"/>
            <a:ext cx="5597100" cy="34582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загрязнения вод в ландшафтах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5972125" y="125957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усиливается, когда загрязнение поступает в водоём одновременно из нескольких источников и накапливается в донных отложениях и пищевых цепях.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972125" y="306502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Главную угрозу создают сточные воды и сельскохозяйственный сток: они чаще всего вызывают эвтрофикацию, дефицит кислорода и ухудшение качества питьевой воды.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оценка по материалам школьного курса географии и экологических обзоров; значения условные, для наглядного сравнения.
</a:t>
            </a:r>
            <a:endParaRPr lang="en-US" sz="67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000" y="1547409"/>
            <a:ext cx="8964000" cy="3286482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развивается деградация ландшафта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90000" y="955050"/>
            <a:ext cx="8964000" cy="3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цепной характер изменений: первичное нарушение природных связей быстро усиливает последующие процессы.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8099" y="2157803"/>
            <a:ext cx="238229" cy="1905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03999" y="2134003"/>
            <a:ext cx="238229" cy="23822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59899" y="2157825"/>
            <a:ext cx="238229" cy="1905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15799" y="2147238"/>
            <a:ext cx="238229" cy="21175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81614" y="2128318"/>
            <a:ext cx="218400" cy="2496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ландшафты и их экологические особенности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48092" y="2633662"/>
            <a:ext cx="1623956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Искусственная среда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Городской ландшафт формируется зданиями, дорогами и покрытиями, которые вытесняют естественные компоненты. Природные процессы сохраняются, но работают уже в сильно изменённых условиях, где рельеф и водный режим подчинены застройке.
</a:t>
            </a:r>
            <a:endParaRPr lang="en-US" sz="921" dirty="0"/>
          </a:p>
        </p:txBody>
      </p:sp>
      <p:sp>
        <p:nvSpPr>
          <p:cNvPr id="11" name="Text 3"/>
          <p:cNvSpPr txBox="1"/>
          <p:nvPr/>
        </p:nvSpPr>
        <p:spPr>
          <a:xfrm>
            <a:off x="2003993" y="2633662"/>
            <a:ext cx="1623956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Тепловой остров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Асфальт и плотная застройка накапливают тепло, поэтому в центре города воздух часто теплее, чем в пригородах. Этот эффект усиливается при недостатке деревьев и слабой вентиляции улиц.
</a:t>
            </a:r>
            <a:endParaRPr lang="en-US" sz="921" dirty="0"/>
          </a:p>
        </p:txBody>
      </p:sp>
      <p:sp>
        <p:nvSpPr>
          <p:cNvPr id="12" name="Text 4"/>
          <p:cNvSpPr txBox="1"/>
          <p:nvPr/>
        </p:nvSpPr>
        <p:spPr>
          <a:xfrm>
            <a:off x="3759895" y="2633662"/>
            <a:ext cx="1623956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воздуха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источники загрязнения в городе — транспорт, отопление и промышленность. Из-за них в воздухе накапливаются пыль, выхлопные газы и дым, что ухудшает здоровье людей и состояние почв.
</a:t>
            </a:r>
            <a:endParaRPr lang="en-US" sz="921" dirty="0"/>
          </a:p>
        </p:txBody>
      </p:sp>
      <p:sp>
        <p:nvSpPr>
          <p:cNvPr id="13" name="Text 5"/>
          <p:cNvSpPr txBox="1"/>
          <p:nvPr/>
        </p:nvSpPr>
        <p:spPr>
          <a:xfrm>
            <a:off x="5515796" y="2633662"/>
            <a:ext cx="1623956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сток воды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Искусственные покрытия почти не пропускают воду, поэтому ливневый сток возрастает, а риск локальных подтоплений усиливается. Вместе с водой в реки и почву уносятся загрязняющие вещества.
</a:t>
            </a:r>
            <a:endParaRPr lang="en-US" sz="921" dirty="0"/>
          </a:p>
        </p:txBody>
      </p:sp>
      <p:sp>
        <p:nvSpPr>
          <p:cNvPr id="14" name="Text 6"/>
          <p:cNvSpPr txBox="1"/>
          <p:nvPr/>
        </p:nvSpPr>
        <p:spPr>
          <a:xfrm>
            <a:off x="7271697" y="2633662"/>
            <a:ext cx="1623956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Зелёные зоны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Парки, скверы, зелёные крыши и лесопарки смягчают шум, жару и загрязнение, а также поддерживают городское биоразнообразие. Однако они лишь частично компенсируют высокую антропогенную нагрузку.
</a:t>
            </a:r>
            <a:endParaRPr lang="en-US" sz="92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5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и прибрежные ландшафты под риском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4711700" y="1330275"/>
            <a:ext cx="38454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Опасности гор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горах рельеф делает территорию особенно неустойчивой: оползни, сели, лавины и камнепады возникают быстрее там, где нарушен растительный покров или усилились сильные осадки.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711700" y="2204826"/>
            <a:ext cx="38454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Таяние ледников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Потепление сокращает снежники и ледники, из-за чего меняется питание рек. Для горных районов это означает более резкие сезонные колебания стока и повышенный риск дефицита воды летом.
</a:t>
            </a:r>
            <a:endParaRPr lang="en-US" sz="1106" dirty="0"/>
          </a:p>
        </p:txBody>
      </p:sp>
      <p:sp>
        <p:nvSpPr>
          <p:cNvPr id="12" name="Text 4"/>
          <p:cNvSpPr txBox="1"/>
          <p:nvPr/>
        </p:nvSpPr>
        <p:spPr>
          <a:xfrm>
            <a:off x="4711700" y="3079377"/>
            <a:ext cx="38454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Уязвимость побережий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побережьях берег разрушается волнами, а штормовые нагоны и подъём уровня моря повышают вероятность затопления низких участков. Особенно уязвимы густонаселённые и низменные территории.
</a:t>
            </a:r>
            <a:endParaRPr lang="en-US" sz="1068" dirty="0"/>
          </a:p>
        </p:txBody>
      </p:sp>
      <p:sp>
        <p:nvSpPr>
          <p:cNvPr id="13" name="Text 5"/>
          <p:cNvSpPr txBox="1"/>
          <p:nvPr/>
        </p:nvSpPr>
        <p:spPr>
          <a:xfrm>
            <a:off x="4711700" y="3953931"/>
            <a:ext cx="38454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Риски для населения
</a:t>
            </a:r>
            <a:pPr algn="l" indent="0" marL="0">
              <a:lnSpc>
                <a:spcPct val="115000"/>
              </a:lnSpc>
              <a:buNone/>
            </a:pPr>
            <a:r>
              <a:rPr lang="en-US" sz="4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люди зависят от горных рек, водоснабжения и сезонного туризма, природные изменения сразу отражаются на хозяйстве. Возрастают убытки, а отдельные территории становятся менее пригодными для жизни.
</a:t>
            </a:r>
            <a:endParaRPr lang="en-US" sz="103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3352" y="1037025"/>
            <a:ext cx="1755046" cy="1885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43450" y="3037588"/>
            <a:ext cx="1755000" cy="192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4862" y="2046576"/>
            <a:ext cx="1755046" cy="1885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Биоразнообразие как показатель состояния ландшафта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204100" y="117310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экосистема звучит многоголосно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устойчивом ландшафте разные виды занимают свои ниши, а пищевые связи образуют сложную сеть. Чем больше таких связей, тем надёжнее система реагирует на засуху, холод или локальные нарушения, не теряя целостности.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204100" y="320085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Тревожный сигнал исчезновения видов
</a:t>
            </a:r>
            <a:pPr algn="l" indent="0" marL="0">
              <a:lnSpc>
                <a:spcPct val="115000"/>
              </a:lnSpc>
              <a:buNone/>
            </a:pPr>
            <a:r>
              <a:rPr lang="en-US" sz="3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 сообщества начинают выпадать отдельные растения, насекомые или птицы, это часто означает фрагментацию местообитаний, загрязнение или изменение водного режима. Сокращение видового состава видно раньше, чем разрушение становится необратимым.
</a:t>
            </a:r>
            <a:endParaRPr lang="en-US" sz="1289" dirty="0"/>
          </a:p>
        </p:txBody>
      </p:sp>
      <p:sp>
        <p:nvSpPr>
          <p:cNvPr id="10" name="Text 3"/>
          <p:cNvSpPr txBox="1"/>
          <p:nvPr/>
        </p:nvSpPr>
        <p:spPr>
          <a:xfrm>
            <a:off x="4777910" y="2192675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Индикатор качества среды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Биоразнообразие удобно использовать как живой показатель состояния территории. По нему можно судить, сохраняются ли естественная саморегуляция, устойчивость почв, нормальный микроклимат и условия для дальнейшего восстановления ландшафта.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" y="1179428"/>
            <a:ext cx="5597100" cy="34582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климата и трансформация ландшафтов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5972125" y="125957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температуры и дефицит влаги усиливают пожароопасность, а сокращение снежного покрова меняет сезонность питания рек и устойчивость природных зон.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972125" y="306502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климата действует сразу по нескольким направлениям: усиливает засухи, нарушает водный режим и ускоряет деградацию уязвимых территорий.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визуализация по обобщённым выводам IPCC и национальных метеонаблюдений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6725" y="1583379"/>
            <a:ext cx="5597100" cy="265039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Меры сохранения природных комплексов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263825" y="1295900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меры помогают не только уменьшать ущерб, но и восстанавливать природные процессы в ландшафте.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63825" y="3101350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эффективны меры, которые возвращают ландшафту способность к саморегуляции: защиту почв, восстановление водного режима и сохранение местообитаний.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3456725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школьного курса географии и природоохранной практики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000" y="1547409"/>
            <a:ext cx="8964000" cy="3286482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снизить антропогенную нагрузку на ландшафты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90000" y="955050"/>
            <a:ext cx="8964000" cy="3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основана на принципах экологического мониторинга, рационального природопользования и восстановления нарушенных территорий.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750" y="3156952"/>
            <a:ext cx="9048600" cy="18379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успешного восстановления территорий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641700"/>
            <a:ext cx="19782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Карьер после добычи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Рекультивация позволяет засыпать или перепрофилировать карьер, восстановить почвенный слой и высадить растения. В результате нарушенная территория может снова использоваться как лес, парк, пастбище или рекреационная зона.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485821" y="1641700"/>
            <a:ext cx="19782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болот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Восстановленные болота накапливают влагу, уменьшают выбросы углерода и создают условия для редких видов птиц и растений. Это один из самых эффективных способов вернуть природную устойчивость увлажнённым территориям.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701642" y="1641700"/>
            <a:ext cx="19782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Охраняемые территории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Национальные парки и заповедники сохраняют целостные природные комплексы от распашки, застройки и чрезмерного посещения. Они одновременно поддерживают научные исследования, экологический туризм и школьное краеведение.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917464" y="1641700"/>
            <a:ext cx="19782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пользе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Успешные примеры показывают, что деградированные земли не обязательно остаются потерянными. При грамотном восстановлении они снова включаются в природный или хозяйственный оборот без дальнейшего разрушения среды.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может сделать школьник и местное сообщество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59200" y="2000475"/>
            <a:ext cx="1662000" cy="19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одноразового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Отказ от лишнего пластика и одноразовой упаковки снижает объём отходов, которые долго разлагаются в природе. Даже небольшие ежедневные привычки уменьшают нагрузку на местные свалки и водоёмы.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002812" y="2000475"/>
            <a:ext cx="1662000" cy="19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Экономия ресурсов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Бережное использование воды и электроэнергии помогает сократить потребление природных ресурсов и выбросы, связанные с их производством. Это простой способ личного участия в охране ландшафтов.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746427" y="2000475"/>
            <a:ext cx="1662000" cy="19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Раздельный сбор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Сортировка бумаги, пластика и других отходов повышает долю переработки и уменьшает загрязнение почв и воздуха. Для школы это ещё и понятный практический урок экологической ответственности.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490038" y="2000475"/>
            <a:ext cx="1662000" cy="19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Посадки и уборки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 посадке деревьев, уходе за зелёными насаждениями и очистке берегов помогает восстановить локальные участки природы. Такие акции укрепляют связь жителей с территорией.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7233647" y="2000475"/>
            <a:ext cx="1662000" cy="19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за средой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школьники и жители отмечают состояние рек, парков и дворов, легче вовремя заметить мусор, вырубку или загрязнение. Наблюдение делает охрану природы регулярной, а не разовой.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775" y="3455975"/>
            <a:ext cx="4833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Ландшафты определяют качество воды, почв, климата и жизни людей, поэтому их сохранение — не второстепенная задача, а условие устойчивого развития территорий и будущего общества.
</a:t>
            </a:r>
            <a:endParaRPr lang="en-US" sz="1222" dirty="0"/>
          </a:p>
        </p:txBody>
      </p:sp>
      <p:sp>
        <p:nvSpPr>
          <p:cNvPr id="3" name="Text 1"/>
          <p:cNvSpPr txBox="1"/>
          <p:nvPr/>
        </p:nvSpPr>
        <p:spPr>
          <a:xfrm>
            <a:off x="88625" y="501700"/>
            <a:ext cx="89406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Ландшафты — это не фон, а основа жизни
</a:t>
            </a:r>
            <a:endParaRPr lang="en-US" sz="4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2026-06-03T00:43:56Z</dcterms:created>
  <dcterms:modified xsi:type="dcterms:W3CDTF">2026-06-03T00:43:56Z</dcterms:modified>
</cp:coreProperties>
</file>