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6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и распад советского общества: основные вопросы и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55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 последствия распада СССР для понимания современной истории.
</a:t>
            </a:r>
            <a:endParaRPr lang="en-US" sz="2756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1980-х годов СССР выглядит стабильным, но противоречия — экономические и социальные — накапливаются, рост апатии и теневых проявлений растёт, усиливая скрытые кризисные процессы.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Советское общество в преддверии перемен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Хронический дефицит товаров и низкий рост ВВП — около 1–2% в год — свидетельствуют о застое в экономике и отставании промышленности от мировых стандартов.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Системные недостатки централизованного планирования привели к снижению эффективности, особенно в сельском хозяйстве: урожайность падает, энергообеспечение нерегулярно, техническое оборудование устаревает.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Несбалансированное развитие и технологическое отставание отражаются на общей производительности и вовлечённости труда, что усугубляет экономический кризис конца 1980-х.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проблемы позднего СССР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Политбюро и ЦК КПСС исключало наличие реальной многопартийности и свободных выборов, что сдерживало политическую конкуренцию и общественный контроль.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Коррупция и протекционизм в партийной номенклатуре создавали застоевый климат, препятствующий обновлению и адаптации руководящих структур к новым вызовам.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гласности и широкой общественной дискуссии отрывали власть от запросов граждан, вызывая снижение доверия и рост апатии к политике.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Централизация без учёта мнения общества снижала эффективность принятия решений и делала систему закрытой и инерционной перед изменениями.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система и её проблемы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4276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1979 год — начало Афганской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Советский Союз вводит войска в Афганистан, что оборачивается серьёзными людскими потерями и усложняет международные отношения.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546232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1985 год — приход Горбачёва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лидер начинает политику реформ, учитывая вызовы на международной арене и попытки улучшить отношения с Западом.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18188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1987–1989 годы — переговоры о разрядке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и СССР ведут диалог по сокращению вооружений, стремясь смягчить напряжённость, но внутренние проблемы сохраняются.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890144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1980-х — рост протестных настроений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Общественное недовольство войной и экономическими трудностями усиливает антивоенные и протестные движения по всей стране.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Внешнеполитические вызовы СССР 1980-х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проблемы и признаки кризиса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8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Жилищный кризис и дефицит товаров
</a:t>
            </a:r>
            <a:pPr algn="l" indent="0" marL="0">
              <a:lnSpc>
                <a:spcPct val="100000"/>
              </a:lnSpc>
              <a:buNone/>
            </a:pPr>
            <a:r>
              <a:rPr lang="en-US" sz="36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Неравный доступ к жилью и необходимым товарам усугублял социальное напряжение. Рост неформальной торговли создавал параллельную экономику с масштабом до 20% от официального ВВП.
</a:t>
            </a:r>
            <a:endParaRPr lang="en-US" sz="1028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Усиливающийся алкоголизм и его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35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Потребление алкоголя достигло 14 литров на душу населения в год, что способствовало росту заболеваний и снижению продуктивности среди молодёжи и взрослого населения.
</a:t>
            </a:r>
            <a:endParaRPr lang="en-US" sz="990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преступности и социальная нестабильность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5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1989 году зарегистрировано 2,1 миллиона преступлений, что отражало ухудшение общественной безопасности и возрастание криминальных проявлений в городах и регионах.
</a:t>
            </a:r>
            <a:endParaRPr lang="en-US" sz="99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604" y="2496706"/>
            <a:ext cx="2690306" cy="1975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2301" y="2496122"/>
            <a:ext cx="2702678" cy="1976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0170" y="2495989"/>
            <a:ext cx="2724871" cy="19771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0839" y="1734094"/>
            <a:ext cx="2568865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 Горбачёва и новая политика
</a:t>
            </a:r>
            <a:pPr algn="l" indent="0" marL="0">
              <a:lnSpc>
                <a:spcPct val="100000"/>
              </a:lnSpc>
              <a:buNone/>
            </a:pPr>
            <a:r>
              <a:rPr lang="en-US" sz="3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1985 году новый лидер вводит гласность и политику ускорения развития, что открывает общество для критики и обсуждения проблем власти.
</a:t>
            </a:r>
            <a:endParaRPr lang="en-US" sz="1112" dirty="0"/>
          </a:p>
        </p:txBody>
      </p:sp>
      <p:sp>
        <p:nvSpPr>
          <p:cNvPr id="9" name="Text 1"/>
          <p:cNvSpPr txBox="1"/>
          <p:nvPr/>
        </p:nvSpPr>
        <p:spPr>
          <a:xfrm>
            <a:off x="6127341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свободы и новые объединения
</a:t>
            </a:r>
            <a:pPr algn="l" indent="0" marL="0">
              <a:lnSpc>
                <a:spcPct val="100000"/>
              </a:lnSpc>
              <a:buNone/>
            </a:pPr>
            <a:r>
              <a:rPr lang="en-US" sz="3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Расширяется поле для независимых общественных организаций, появляется среда для формирования гражданского общества и независимых инициатив.
</a:t>
            </a:r>
            <a:endParaRPr lang="en-US" sz="1080" dirty="0"/>
          </a:p>
        </p:txBody>
      </p:sp>
      <p:sp>
        <p:nvSpPr>
          <p:cNvPr id="10" name="Text 2"/>
          <p:cNvSpPr txBox="1"/>
          <p:nvPr/>
        </p:nvSpPr>
        <p:spPr>
          <a:xfrm>
            <a:off x="3256724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в экономике и кооперативы
</a:t>
            </a:r>
            <a:pPr algn="l" indent="0" marL="0">
              <a:lnSpc>
                <a:spcPct val="100000"/>
              </a:lnSpc>
              <a:buNone/>
            </a:pPr>
            <a:r>
              <a:rPr lang="en-US" sz="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первые кооперативы и неформальные бизнес-структуры, что стимулирует рост новых форм собственности и предпринимательства в условиях плановой экономики.
</a:t>
            </a:r>
            <a:endParaRPr lang="en-US" sz="1076" dirty="0"/>
          </a:p>
        </p:txBody>
      </p:sp>
      <p:sp>
        <p:nvSpPr>
          <p:cNvPr id="11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Перестройка: начало реформ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Бюрократические структуры и партийные элиты активно препятствуют внедрению новаций, опасаясь потери своих привилегий и контроля.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ожиданиями населения и реальным ходом реформ усиливает разочарование и снижает поддержку происходящих изменений.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Негативное восприятие реформаторов способствует росту политической нестабильности и подрыву доверия к власти в целом.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 реформам и кризис доверия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движения и кризис многонационального государства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Карабахский конфликт: борьба за самоопределение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1988 года начинается противостояние в Нагорном Карабахе, усиливающее этнические противоречия и стремление к автономии среди региональных групп.
</a:t>
            </a:r>
            <a:endParaRPr lang="en-US" sz="1031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республиканских элит
</a:t>
            </a:r>
            <a:pPr algn="l" indent="0" marL="0">
              <a:lnSpc>
                <a:spcPct val="100000"/>
              </a:lnSpc>
              <a:buNone/>
            </a:pPr>
            <a:r>
              <a:rPr lang="en-US" sz="43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и интеллигентские круги в республиках укрепляют позиции, продвигая идеи национального суверенитета и самостоятельности от Москвы.
</a:t>
            </a:r>
            <a:endParaRPr lang="en-US" sz="1210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Этнополитические организации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42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движения вроде Народного фронта Эстонии, создающие сцепление национального самосознания и политической активности на региональном уровне.
</a:t>
            </a:r>
            <a:endParaRPr lang="en-US" sz="118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604" y="2496706"/>
            <a:ext cx="2690306" cy="1975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2301" y="2496122"/>
            <a:ext cx="2702678" cy="1976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0170" y="2495989"/>
            <a:ext cx="2724871" cy="19771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0839" y="1734094"/>
            <a:ext cx="2568865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Митинги и забастовки в конце 1980-х
</a:t>
            </a:r>
            <a:pPr algn="l" indent="0" marL="0">
              <a:lnSpc>
                <a:spcPct val="100000"/>
              </a:lnSpc>
              <a:buNone/>
            </a:pPr>
            <a:r>
              <a:rPr lang="en-US" sz="3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и региональные демонстрации становятся массовыми, выражая недовольство экономической ситуацией и требования политических изменений.
</a:t>
            </a:r>
            <a:endParaRPr lang="en-US" sz="1099" dirty="0"/>
          </a:p>
        </p:txBody>
      </p:sp>
      <p:sp>
        <p:nvSpPr>
          <p:cNvPr id="9" name="Text 1"/>
          <p:cNvSpPr txBox="1"/>
          <p:nvPr/>
        </p:nvSpPr>
        <p:spPr>
          <a:xfrm>
            <a:off x="6127341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требований автономии
</a:t>
            </a:r>
            <a:pPr algn="l" indent="0" marL="0">
              <a:lnSpc>
                <a:spcPct val="100000"/>
              </a:lnSpc>
              <a:buNone/>
            </a:pPr>
            <a:r>
              <a:rPr lang="en-US" sz="4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Республики требуют расширения самостоятельности, что обостряет конфликт с союзным центром и вызывает серию деклараций о суверенитете.
</a:t>
            </a:r>
            <a:endParaRPr lang="en-US" sz="1207" dirty="0"/>
          </a:p>
        </p:txBody>
      </p:sp>
      <p:sp>
        <p:nvSpPr>
          <p:cNvPr id="10" name="Text 2"/>
          <p:cNvSpPr txBox="1"/>
          <p:nvPr/>
        </p:nvSpPr>
        <p:spPr>
          <a:xfrm>
            <a:off x="3256724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Демократические организации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4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Образуются движения «Мемориал» и Народные фронты, объединяющие активистов за права человека и демократические преобразования.
</a:t>
            </a:r>
            <a:endParaRPr lang="en-US" sz="1207" dirty="0"/>
          </a:p>
        </p:txBody>
      </p:sp>
      <p:sp>
        <p:nvSpPr>
          <p:cNvPr id="11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протестных движений и политическая активность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 СССР официально объявили о своей независимости и суверенитете, подрывая единство государства.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документы Việt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марте 1990 года первые союзные республики объявили независимость, что стало началом распада политической структуры СССР.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СССР: ключевые события 1991 года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события, приведшие к завершению существования Советского Союза.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вызвал внутренний кризис: массовое чувство неопределённости и размывание идеологических ориентиров среди населения, особенно молодёжи.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Возникли новые социальные проблемы: безработица, вынужденная миграция между республиками, а также расслоение общества по взглядам и интересам, формирование новых моделей поведения.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последствия распада СССР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иллюстрируют крайне тяжелое положение экономики и социальное напряжение в первой половине 1990-х годов.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спад и гиперинфляция резко ухудшили уровень жизни и вызвали массовую безработицу, углубив социальное расслоение.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Госкомстат РФ, 1995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кризис и его последствия для общества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67943" y="1056457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«шоковой терапии» означало резкую либерализацию цен и радикальные меры приватизации, что привело к экономическим трудностям у населения.
</a:t>
            </a:r>
            <a:endParaRPr lang="en-US" sz="1079" dirty="0"/>
          </a:p>
        </p:txBody>
      </p:sp>
      <p:sp>
        <p:nvSpPr>
          <p:cNvPr id="8" name="Text 1"/>
          <p:cNvSpPr txBox="1"/>
          <p:nvPr/>
        </p:nvSpPr>
        <p:spPr>
          <a:xfrm>
            <a:off x="6589990" y="1056458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реформ под руководством Егора Гайдара провоцировала значительное снижение реальных доходов и повышение уровня бедности среди граждан.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67942" y="3165709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условиях реформ формируется новая предпринимательская среда с ростом малого бизнеса и появлением первых частных миллионеров.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589989" y="3165710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Частная инициатива начала играть заметную роль, что преобразовало экономическую структуру страны и вызвало социальные изменения.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61950" y="814388"/>
            <a:ext cx="2562225" cy="3514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Рыночные реформы: переход к новой экономике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24"/>
            <a:ext cx="3331914" cy="27559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Финансирование и сеть образовательных учреждений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1990-х годы государственное финансирование школ значительно сократилось, открываются первые частные лицеи и гимназии в крупных городах России.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466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образования и новые стандарты
</a:t>
            </a:r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Обновляются школьные программы с акцентом на историко-культурный плюрализм, внедряются западные стандарты тестирования и повышение самостоятельности учащихся и педагогов.
</a:t>
            </a:r>
            <a:endParaRPr lang="en-US" sz="1399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системе образования после распада СССР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24995" y="1921747"/>
            <a:ext cx="3094010" cy="25501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СМИ и развитие независимой прессы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цензуры способствует появлению множества независимых газет, журналов и телеканалов, формируя новый медийный ландшафт.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47714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кино и культурные сдвиги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музыкальной и киноиндустрии возникает много новых жанров и тематики, размывается единая советская культурная идентичность, появляются новые культурные ценности.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 и культура в постсоветский период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340564"/>
            <a:ext cx="3848986" cy="1533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отражают значительное расслоение общества, рост бедности и концентрацию капитала в руках узкой элиты.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середине 1990-х сформировалась четкая социальная дифференциация между бедными, средним классом и новой экономической элитой.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Госкомстат РФ и независимые исследования, 1994–1995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социального неравенства в 1994 году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603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Существенное снижение финансирования науки вызвало масcовый отток специалистов за рубеж, приблизительно 100 тысяч ученых мигрировали в 1990-х.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58874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независимые исследовательские центры, растёт международное сотрудничество и число публикаций в зарубежных научных изданиях.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80936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Закрываются многие научные лаборатории, прекращаются важные государственные исследовательские проекты, что ослабляет научный потенциал страны.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и трансформация науки и технологий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распада СССР в истории России и мира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СССР стал результатом сочетания внутренних кризисов, национальных и внешнеполитических факторов, сформировав современное российское общество и новые исторические уроки.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2026-05-11T06:26:46Z</dcterms:created>
  <dcterms:modified xsi:type="dcterms:W3CDTF">2026-05-11T06:26:46Z</dcterms:modified>
</cp:coreProperties>
</file>