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97156" y="0"/>
            <a:ext cx="47466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325" y="144325"/>
            <a:ext cx="3790800" cy="18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 быт народов Евразии
</a:t>
            </a:r>
            <a:endParaRPr lang="en-US" sz="4400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2203500"/>
            <a:ext cx="37908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народы, разные традиции — один огромный материк.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06100" y="3476325"/>
            <a:ext cx="1867500" cy="2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0400" y="895548"/>
            <a:ext cx="3430200" cy="3366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2400" y="144325"/>
            <a:ext cx="3858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Евразия: встреча народов и традиций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1193025"/>
            <a:ext cx="37812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Евразия веками соединяла людей через войны, миграции и торговлю. Шёлковый путь связывал далёкие страны, а соседство народов помогало распространяться товарам, идеям и привычкам повседневной жизни.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92675" y="44561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44325" y="144325"/>
            <a:ext cx="43356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природа влияла на образ жизни народов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278276" y="178767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Речные долины
</a:t>
            </a:r>
            <a:pPr algn="l" indent="0" marL="0">
              <a:lnSpc>
                <a:spcPct val="115000"/>
              </a:lnSpc>
              <a:buNone/>
            </a:pPr>
            <a:r>
              <a:rPr lang="en-US" sz="6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долинах рек люди чаще занимались земледелием, потому что там были плодородные почвы и вода для полива. Постоянные поля и селения способствовали появлению прочных домов и хозяйственных построек.
</a:t>
            </a:r>
            <a:endParaRPr lang="en-US" sz="902" dirty="0"/>
          </a:p>
        </p:txBody>
      </p:sp>
      <p:sp>
        <p:nvSpPr>
          <p:cNvPr id="11" name="Text 3"/>
          <p:cNvSpPr txBox="1"/>
          <p:nvPr/>
        </p:nvSpPr>
        <p:spPr>
          <a:xfrm>
            <a:off x="4943918" y="2657000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
</a:t>
            </a:r>
            <a:pPr algn="l" indent="0" marL="0">
              <a:lnSpc>
                <a:spcPct val="115000"/>
              </a:lnSpc>
              <a:buNone/>
            </a:pPr>
            <a:r>
              <a:rPr lang="en-US" sz="6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горах хозяйство зависело от высоты, климата и сезона. Здесь развивались пастбищное животноводство и террасное земледелие, а селения строили из камня, чтобы они были надёжнее и теплее.
</a:t>
            </a:r>
            <a:endParaRPr lang="en-US" sz="902" dirty="0"/>
          </a:p>
        </p:txBody>
      </p:sp>
      <p:sp>
        <p:nvSpPr>
          <p:cNvPr id="12" name="Text 4"/>
          <p:cNvSpPr txBox="1"/>
          <p:nvPr/>
        </p:nvSpPr>
        <p:spPr>
          <a:xfrm>
            <a:off x="1278268" y="351182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территории
</a:t>
            </a:r>
            <a:pPr algn="l" indent="0" marL="0">
              <a:lnSpc>
                <a:spcPct val="115000"/>
              </a:lnSpc>
              <a:buNone/>
            </a:pPr>
            <a:r>
              <a:rPr lang="en-US" sz="6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севере суровый климат ограничивал земледелие, поэтому важнее становились охота, рыболовство и оленеводство. Люди использовали мех, шерсть и кость, которые давали местные природные ресурсы.
</a:t>
            </a:r>
            <a:endParaRPr lang="en-US" sz="902" dirty="0"/>
          </a:p>
        </p:txBody>
      </p:sp>
      <p:sp>
        <p:nvSpPr>
          <p:cNvPr id="13" name="Text 5"/>
          <p:cNvSpPr txBox="1"/>
          <p:nvPr/>
        </p:nvSpPr>
        <p:spPr>
          <a:xfrm>
            <a:off x="4943926" y="932850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Степи
</a:t>
            </a:r>
            <a:pPr algn="l" indent="0" marL="0">
              <a:lnSpc>
                <a:spcPct val="115000"/>
              </a:lnSpc>
              <a:buNone/>
            </a:pPr>
            <a:r>
              <a:rPr lang="en-US" sz="6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открытых степях удобнее было кочевое скотоводство: стада перегоняли вслед за пастбищами и водой. Такой образ жизни требовал лёгкого жилья, подвижности и запаса пищи на дорогу.
</a:t>
            </a:r>
            <a:endParaRPr lang="en-US" sz="939" dirty="0"/>
          </a:p>
        </p:txBody>
      </p:sp>
      <p:sp>
        <p:nvSpPr>
          <p:cNvPr id="14" name="Text 6"/>
          <p:cNvSpPr txBox="1"/>
          <p:nvPr/>
        </p:nvSpPr>
        <p:spPr>
          <a:xfrm>
            <a:off x="4943918" y="4344928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быта
</a:t>
            </a:r>
            <a:pPr algn="l" indent="0" marL="0">
              <a:lnSpc>
                <a:spcPct val="115000"/>
              </a:lnSpc>
              <a:buNone/>
            </a:pPr>
            <a:r>
              <a:rPr lang="en-US" sz="6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определяла не только работу, но и повседневные вещи. Для жилья, одежды и утвари использовали дерево, глину, камень, войлок, мех, шерсть и хлопок — всё, что было доступно рядом.
</a:t>
            </a:r>
            <a:endParaRPr lang="en-US" sz="90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9625" y="1889076"/>
            <a:ext cx="4009200" cy="13619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49" y="147750"/>
            <a:ext cx="58788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хозяйства народов Евразии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139278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природные условия определяли занятия людей и их жильё.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176411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суровее или разнообразнее природные условия, тем сильнее они влияют на занятия людей и тип жилища.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408676"/>
            <a:ext cx="17877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«Культура и быт народов Евразии»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275" y="1213952"/>
            <a:ext cx="2366100" cy="20287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8943" y="1213952"/>
            <a:ext cx="2366100" cy="20287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4622" y="1213952"/>
            <a:ext cx="2366100" cy="20287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75393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Жилища народов Евразии: от кочевья до оседлости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721314" y="3405808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Юрта — дом, который путешествует
</a:t>
            </a:r>
            <a:pPr algn="l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Юрта хорошо подходила кочевникам, потому что её можно быстро разобрать, перевезти и снова поставить. Лёгкий каркас и войлочное покрытие защищали от ветра, холода и жары. Такое жилище удобно в степи, где люди часто меняют место стоянки.
</a:t>
            </a:r>
            <a:endParaRPr lang="en-US" sz="843" dirty="0"/>
          </a:p>
        </p:txBody>
      </p:sp>
      <p:sp>
        <p:nvSpPr>
          <p:cNvPr id="10" name="Text 3"/>
          <p:cNvSpPr txBox="1"/>
          <p:nvPr/>
        </p:nvSpPr>
        <p:spPr>
          <a:xfrm>
            <a:off x="3574040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Изба и деревянный дом
</a:t>
            </a:r>
            <a:pPr algn="l" indent="0" marL="0">
              <a:lnSpc>
                <a:spcPct val="115000"/>
              </a:lnSpc>
              <a:buNone/>
            </a:pPr>
            <a:r>
              <a:rPr lang="en-US" sz="7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лесных районах и у земледельцев чаще строили избы и другие деревянные дома. Материал был рядом, а постоянное жильё помогало жить на одном месте, хранить запасы и вести хозяйство. Дом становился центром семейной жизни и труда.
</a:t>
            </a:r>
            <a:endParaRPr lang="en-US" sz="862" dirty="0"/>
          </a:p>
        </p:txBody>
      </p:sp>
      <p:sp>
        <p:nvSpPr>
          <p:cNvPr id="11" name="Text 4"/>
          <p:cNvSpPr txBox="1"/>
          <p:nvPr/>
        </p:nvSpPr>
        <p:spPr>
          <a:xfrm>
            <a:off x="6426765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Шатёр и временное жильё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Шатёр использовали там, где важно было быстро устроить укрытие в дороге, на пастбище или во время праздника. Он легче капитального дома и показывает, как быт людей зависел от перемещений, климата и повседневных задач.
</a:t>
            </a:r>
            <a:endParaRPr lang="en-US" sz="89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06450" y="154525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и способы приготовления еды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99148" y="980350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 кочевников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кочевых народов особенно ценили мясо и молочные продукты, потому что они давали силы в дороге. Кумыс, сыр и сушёное мясо удобно брать с собой и хранить длительное время.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831211" y="1835189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земледельцев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земледельцев основой питания были хлеб, каши, овощи, бобовые и блюда из зерна. Такие продукты зависели от урожая и чаще готовились в больших домашних печах и очагах.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4031" y="2683716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сохранения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еда не портилась, её сушили, коптили и квасили. Эти способы помогали сделать запасы на зиму, в поездку или на случай неурожая, когда свежих продуктов было меньше.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496856" y="1820691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Посуда и очаг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приготовления пищи использовали котлы, глиняную и металлическую посуду, а также открытый огонь и печи. Способ готовки часто зависел от того, было ли жильё постоянным или переносным.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питания в разных регионах Евразии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 также зависел от того, какие продукты было проще добывать, выращивать или хранить в конкретной местности.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напрямую связано с природой и хозяйством: кочевники опираются на животноводство, земледельцы — на урожай, прибрежные народы — на водные ресурсы.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диаграмма по теме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9733" y="1805977"/>
            <a:ext cx="597188" cy="68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9956" y="1857443"/>
            <a:ext cx="724450" cy="5795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7092" y="3524915"/>
            <a:ext cx="682500" cy="682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9956" y="3562293"/>
            <a:ext cx="724450" cy="5795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73634" y="2658397"/>
            <a:ext cx="682500" cy="682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06100" y="144325"/>
            <a:ext cx="52683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как защита и часть традиции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96786" y="1805982"/>
            <a:ext cx="1689578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 погоды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оберегала человека от холода, ветра, жары и осадков. В разных природных зонах выбирали такие материалы и покрой, которые лучше всего подходили к местному климату.
</a:t>
            </a:r>
            <a:endParaRPr lang="en-US" sz="751" dirty="0"/>
          </a:p>
        </p:txBody>
      </p:sp>
      <p:sp>
        <p:nvSpPr>
          <p:cNvPr id="11" name="Text 3"/>
          <p:cNvSpPr txBox="1"/>
          <p:nvPr/>
        </p:nvSpPr>
        <p:spPr>
          <a:xfrm>
            <a:off x="5570641" y="1805977"/>
            <a:ext cx="1689578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ткани
</a:t>
            </a:r>
            <a:pPr algn="l" indent="0" marL="0">
              <a:lnSpc>
                <a:spcPct val="115000"/>
              </a:lnSpc>
              <a:buNone/>
            </a:pPr>
            <a:r>
              <a:rPr lang="en-US" sz="5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Шерсть, войлок, мех, хлопок, лён и шёлк использовали в зависимости от доступности сырья. Выбор ткани показывал, что люди умели приспосабливать одежду к условиям жизни.
</a:t>
            </a:r>
            <a:endParaRPr lang="en-US" sz="729" dirty="0"/>
          </a:p>
        </p:txBody>
      </p:sp>
      <p:sp>
        <p:nvSpPr>
          <p:cNvPr id="12" name="Text 4"/>
          <p:cNvSpPr txBox="1"/>
          <p:nvPr/>
        </p:nvSpPr>
        <p:spPr>
          <a:xfrm>
            <a:off x="1896802" y="3524920"/>
            <a:ext cx="1689578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в орнаменте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одежде часто встречались солнце, вода, дерево, птицы и геометрические узоры. Такие знаки украшали костюм и одновременно выражали представления людей о мире и защите.
</a:t>
            </a:r>
            <a:endParaRPr lang="en-US" sz="751" dirty="0"/>
          </a:p>
        </p:txBody>
      </p:sp>
      <p:sp>
        <p:nvSpPr>
          <p:cNvPr id="13" name="Text 5"/>
          <p:cNvSpPr txBox="1"/>
          <p:nvPr/>
        </p:nvSpPr>
        <p:spPr>
          <a:xfrm>
            <a:off x="5570641" y="3510827"/>
            <a:ext cx="1689578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Традиция и общение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Праздничная одежда особенно подчёркивала связь человека с семьёй и народом. Она передавалась через поколения и сохраняла узнаваемые черты культуры даже в повседневной жизни.
</a:t>
            </a:r>
            <a:endParaRPr lang="en-US" sz="751" dirty="0"/>
          </a:p>
        </p:txBody>
      </p:sp>
      <p:sp>
        <p:nvSpPr>
          <p:cNvPr id="14" name="Text 6"/>
          <p:cNvSpPr txBox="1"/>
          <p:nvPr/>
        </p:nvSpPr>
        <p:spPr>
          <a:xfrm>
            <a:off x="3743344" y="2658401"/>
            <a:ext cx="1689578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статуса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одежде можно было узнать возраст, пол, достаток и иногда принадлежность к группе. Наряд становился не только практичным, но и заметным знаком положения человека в обществе.
</a:t>
            </a:r>
            <a:endParaRPr lang="en-US" sz="75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6780" y="1455605"/>
            <a:ext cx="3614421" cy="8859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2189" y="2441580"/>
            <a:ext cx="3614421" cy="88595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7567" y="3427530"/>
            <a:ext cx="3614421" cy="88595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5175" y="144325"/>
            <a:ext cx="47625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9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Ремёсла, украшения и предметы быта
</a:t>
            </a:r>
            <a:endParaRPr lang="en-US" sz="1951" dirty="0"/>
          </a:p>
        </p:txBody>
      </p:sp>
      <p:sp>
        <p:nvSpPr>
          <p:cNvPr id="7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55176" y="1455401"/>
            <a:ext cx="2095850" cy="8863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Ткань, ковры и узоры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Ткачество и вышивка помогали создавать одежду, покрывала и ковры, которые были нужны в доме и в дороге. Орнаменты часто рассказывали о местных традициях и вкусах мастеров. По узорам можно было узнать регион и привычный образ жизни.
</a:t>
            </a:r>
            <a:endParaRPr lang="en-US" sz="813" dirty="0"/>
          </a:p>
        </p:txBody>
      </p:sp>
      <p:sp>
        <p:nvSpPr>
          <p:cNvPr id="9" name="Text 3"/>
          <p:cNvSpPr txBox="1"/>
          <p:nvPr/>
        </p:nvSpPr>
        <p:spPr>
          <a:xfrm>
            <a:off x="1610574" y="2441377"/>
            <a:ext cx="2095850" cy="8863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Глина, металл и дерево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Гончары делали посуду и сосуды для хранения продуктов, а кузнецы изготавливали ножи, инструменты и детали для повседневного труда. Резьба по дереву украшала мебель, утварь и части жилища, превращая обычные вещи в красивые и полезные предметы.
</a:t>
            </a:r>
            <a:endParaRPr lang="en-US" sz="809" dirty="0"/>
          </a:p>
        </p:txBody>
      </p:sp>
      <p:sp>
        <p:nvSpPr>
          <p:cNvPr id="10" name="Text 4"/>
          <p:cNvSpPr txBox="1"/>
          <p:nvPr/>
        </p:nvSpPr>
        <p:spPr>
          <a:xfrm>
            <a:off x="2465971" y="3427326"/>
            <a:ext cx="2095850" cy="8863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Украшения мастеров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Бусы, серьги, пояса и другие украшения не только дополняли костюм, но и показывали мастерство ремесленников. Их делали из металла, кости, стекла и других материалов, которые были доступны в разных районах Евразии.
</a:t>
            </a:r>
            <a:endParaRPr lang="en-US" sz="81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традиций в семье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семейный опыт переходит от старших к младшим через повседневную жизнь и обычаи.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1019000" y="144325"/>
            <a:ext cx="71280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Семья, воспитание и распределение обязанностей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974600" y="2061900"/>
            <a:ext cx="16875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Старшие как опора
</a:t>
            </a:r>
            <a:pPr algn="l" indent="0" marL="0">
              <a:lnSpc>
                <a:spcPct val="115000"/>
              </a:lnSpc>
              <a:buNone/>
            </a:pPr>
            <a:r>
              <a:rPr lang="en-US" sz="7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семьях многих народов Евразии старшие члены рода пользовались особым уважением. Они передавали детям правила поведения, следили за порядком в доме и помогали сохранять опыт, нужный для жизни в общине.
</a:t>
            </a:r>
            <a:endParaRPr lang="en-US" sz="984" dirty="0"/>
          </a:p>
        </p:txBody>
      </p:sp>
      <p:sp>
        <p:nvSpPr>
          <p:cNvPr id="10" name="Text 3"/>
          <p:cNvSpPr txBox="1"/>
          <p:nvPr/>
        </p:nvSpPr>
        <p:spPr>
          <a:xfrm>
            <a:off x="2808163" y="2034675"/>
            <a:ext cx="16875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с детства
</a:t>
            </a:r>
            <a:pPr algn="l" indent="0" marL="0">
              <a:lnSpc>
                <a:spcPct val="115000"/>
              </a:lnSpc>
              <a:buNone/>
            </a:pPr>
            <a:r>
              <a:rPr lang="en-US" sz="7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рано включались в повседневные дела: помогали по хозяйству, присматривали за младшими, пасли животных и выполняли посильную работу. Это приучало их к ответственности и уважению к труду.
</a:t>
            </a:r>
            <a:endParaRPr lang="en-US" sz="984" dirty="0"/>
          </a:p>
        </p:txBody>
      </p:sp>
      <p:sp>
        <p:nvSpPr>
          <p:cNvPr id="11" name="Text 4"/>
          <p:cNvSpPr txBox="1"/>
          <p:nvPr/>
        </p:nvSpPr>
        <p:spPr>
          <a:xfrm>
            <a:off x="4641750" y="2034675"/>
            <a:ext cx="16875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Обязанности взрослых
</a:t>
            </a:r>
            <a:pPr algn="l" indent="0" marL="0">
              <a:lnSpc>
                <a:spcPct val="115000"/>
              </a:lnSpc>
              <a:buNone/>
            </a:pPr>
            <a:r>
              <a:rPr lang="en-US" sz="7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Взрослые отвечали за основной доход семьи, обработку земли, уход за скотом и защиту дома. Их труд обеспечивал семью всем необходимым, а также служил примером для подрастающего поколения.
</a:t>
            </a:r>
            <a:endParaRPr lang="en-US" sz="984" dirty="0"/>
          </a:p>
        </p:txBody>
      </p:sp>
      <p:sp>
        <p:nvSpPr>
          <p:cNvPr id="12" name="Text 5"/>
          <p:cNvSpPr txBox="1"/>
          <p:nvPr/>
        </p:nvSpPr>
        <p:spPr>
          <a:xfrm>
            <a:off x="6475325" y="2034675"/>
            <a:ext cx="16875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через участие
</a:t>
            </a:r>
            <a:pPr algn="l" indent="0" marL="0">
              <a:lnSpc>
                <a:spcPct val="115000"/>
              </a:lnSpc>
              <a:buNone/>
            </a:pPr>
            <a:r>
              <a:rPr lang="en-US" sz="7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не просто рассказывали, а показывали на деле: в совместной работе, обрядах и семейных праздниках. Так дети осваивали язык, ремёсла, нормы поведения и учились жить в согласии с окружающими.
</a:t>
            </a:r>
            <a:endParaRPr lang="en-US" sz="97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52275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Обряды жизненного цикла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023027" y="1891350"/>
            <a:ext cx="16059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ребёнка сопровождалось поздравлениями, угощением и особыми пожеланиями. Во многих традициях важны были молитвы, обереги и участие родных, чтобы защитить младенца и поддержать семью.
</a:t>
            </a:r>
            <a:endParaRPr lang="en-US" sz="943" dirty="0"/>
          </a:p>
        </p:txBody>
      </p:sp>
      <p:sp>
        <p:nvSpPr>
          <p:cNvPr id="10" name="Text 3"/>
          <p:cNvSpPr txBox="1"/>
          <p:nvPr/>
        </p:nvSpPr>
        <p:spPr>
          <a:xfrm>
            <a:off x="2808650" y="1891350"/>
            <a:ext cx="16557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 воспитание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мере взросления ребёнок включался в семейные обязанности и обряды. Его обучали уважению к старшим, труду и правилам поведения, а также готовили к будущей взрослой жизни.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44075" y="1891350"/>
            <a:ext cx="16557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Свадьба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Свадебные обряды соединяли не только жениха и невесту, но и две семьи. Благословение родителей, подарки, особая одежда и участие родственников делали этот день важным и торжественным.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479500" y="1891350"/>
            <a:ext cx="16557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Проводы в последний путь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Похоронные обряды были связаны с памятью о предках, молитвами и соблюдением строгих правил. Они помогали семье пережить утрату и сохраняли уважение к ушедшему человеку.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1700" y="1897247"/>
            <a:ext cx="3971100" cy="134900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68925" y="144325"/>
            <a:ext cx="58689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народов Евразии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219835" y="117030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часто связаны с природным циклом и началом важных работ в хозяйстве.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219838" y="2207436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народы по-разному отмечают праздники, но многие обряды выражают надежду на новый этап года, хороший урожай и благополучие семьи.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219831" y="3222003"/>
            <a:ext cx="1787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школьного курса истории и географии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7675" y="1136703"/>
            <a:ext cx="2366100" cy="20934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8621" y="1136703"/>
            <a:ext cx="2366100" cy="20934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4325" y="144325"/>
            <a:ext cx="75393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звучала и рассказывала традиция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426894" y="3405808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Песня, которая собирала всех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музыка сопровождала и весёлые, и важные события: свадьбы, праздники, трудовые дела. Звучание струнных, духовых и ударных инструментов помогало людям чувствовать единство, а танец делал обряд ярким и запоминающимся.
</a:t>
            </a:r>
            <a:endParaRPr lang="en-US" sz="835" dirty="0"/>
          </a:p>
        </p:txBody>
      </p:sp>
      <p:sp>
        <p:nvSpPr>
          <p:cNvPr id="9" name="Text 3"/>
          <p:cNvSpPr txBox="1"/>
          <p:nvPr/>
        </p:nvSpPr>
        <p:spPr>
          <a:xfrm>
            <a:off x="5003715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не забываются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Сказания, легенды, эпосы, пословицы и загадки передавались из поколения в поколение устно. В них хранились память о предках, представления о добре и зле, а также жизненный опыт, полезный каждому ребёнку.
</a:t>
            </a:r>
            <a:endParaRPr lang="en-US" sz="94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Религии и традиции народов Евразии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религиозные традиции заметны в календарях, архитектуре и правилах повседневной жизни, поэтому культурный облик материка особенно многослойный.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Евразии сосуществуют разные верования, и именно это усиливает разнообразие обычаев, праздников и семейных норм.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 материалам школьного курса; точные доли не приводятся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4449" y="1207420"/>
            <a:ext cx="682500" cy="68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2185" y="1253810"/>
            <a:ext cx="719700" cy="5757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4446" y="3253495"/>
            <a:ext cx="682500" cy="682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50785" y="3246440"/>
            <a:ext cx="682500" cy="682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19381" y="2255329"/>
            <a:ext cx="719700" cy="63973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44325" y="144325"/>
            <a:ext cx="48513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передавали торговые пути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2098974" y="113625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и маршруты
</a:t>
            </a:r>
            <a:pPr algn="l" indent="0" marL="0">
              <a:lnSpc>
                <a:spcPct val="115000"/>
              </a:lnSpc>
              <a:buNone/>
            </a:pPr>
            <a:r>
              <a:rPr lang="en-US" sz="6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 связывали далёкие регионы и делали возможными регулярные контакты между народами. Вместе с купцами перемещались не только товары, но и знания о новых землях и обычаях.
</a:t>
            </a:r>
            <a:endParaRPr lang="en-US" sz="824" dirty="0"/>
          </a:p>
        </p:txBody>
      </p:sp>
      <p:sp>
        <p:nvSpPr>
          <p:cNvPr id="10" name="Text 2"/>
          <p:cNvSpPr txBox="1"/>
          <p:nvPr/>
        </p:nvSpPr>
        <p:spPr>
          <a:xfrm>
            <a:off x="6215361" y="113625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Товары и материалы
</a:t>
            </a:r>
            <a:pPr algn="l" indent="0" marL="0">
              <a:lnSpc>
                <a:spcPct val="115000"/>
              </a:lnSpc>
              <a:buNone/>
            </a:pPr>
            <a:r>
              <a:rPr lang="en-US" sz="6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торговлю распространялись шёлк, специи, бумага, металл и другие нужные вещи. Они меняли повседневную жизнь людей и нередко становились ценными предметами обмена.
</a:t>
            </a:r>
            <a:endParaRPr lang="en-US" sz="852" dirty="0"/>
          </a:p>
        </p:txBody>
      </p:sp>
      <p:sp>
        <p:nvSpPr>
          <p:cNvPr id="11" name="Text 3"/>
          <p:cNvSpPr txBox="1"/>
          <p:nvPr/>
        </p:nvSpPr>
        <p:spPr>
          <a:xfrm>
            <a:off x="2109022" y="318930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 знания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с товарами путешествовали слова, названия предметов и даже отдельные способы счёта и измерения. Так языки и культурные привычки постепенно влияли друг на друга.
</a:t>
            </a:r>
            <a:endParaRPr lang="en-US" sz="882" dirty="0"/>
          </a:p>
        </p:txBody>
      </p:sp>
      <p:sp>
        <p:nvSpPr>
          <p:cNvPr id="12" name="Text 4"/>
          <p:cNvSpPr txBox="1"/>
          <p:nvPr/>
        </p:nvSpPr>
        <p:spPr>
          <a:xfrm>
            <a:off x="6215361" y="318225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Узоры и мелодии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общение распространялись орнаменты, музыкальные инструменты и отдельные мотивы в песнях. Из-за этого в разных районах Евразии можно встретить похожие художественные черты.
</a:t>
            </a:r>
            <a:endParaRPr lang="en-US" sz="827" dirty="0"/>
          </a:p>
        </p:txBody>
      </p:sp>
      <p:sp>
        <p:nvSpPr>
          <p:cNvPr id="13" name="Text 5"/>
          <p:cNvSpPr txBox="1"/>
          <p:nvPr/>
        </p:nvSpPr>
        <p:spPr>
          <a:xfrm>
            <a:off x="4192506" y="2162775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Ремесленные приёмы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Мастера заимствовали способы обработки металла, глины, дерева и тканей. Благодаря этому появлялись новые формы посуды, украшений, оружия и предметов домашнего быта.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93669" y="151573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 деревня: различия в повседневной жизни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013650" y="1820700"/>
            <a:ext cx="2531700" cy="11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Занятия жителей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городе люди чаще работали в ремесле, торговле и управлении, а в деревне — в земледелии и уходе за скотом. Поэтому повседневный ритм в этих местах был разным.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013650" y="3064652"/>
            <a:ext cx="2531700" cy="11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 одежда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жители раньше чаще покупали товары на рынке, а сельские больше использовали то, что производили сами. Одежда тоже отличалась: её выбирали по местным условиям и доступным материалам.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798900" y="1820700"/>
            <a:ext cx="2531700" cy="11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Жилище и окружение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застройка обычно была плотнее, с рынками, мастерскими и храмами, а деревенские дома стояли свободнее и были теснее связаны с полями, пастбищами и природой вокруг.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798900" y="3064650"/>
            <a:ext cx="2531700" cy="11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 жизни и общение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деревне многое зависело от сезона и соседской взаимопомощи, а в городе жизнь была более разнообразной и быстрой. Но и там, и там важными оставались семья и традиции.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42764" y="0"/>
            <a:ext cx="460102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44325" y="144325"/>
            <a:ext cx="43356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народов Евразии в современной жизни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278276" y="178767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Костюм и орнамент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Элементы традиционной одежды и узоров используют на сцене, в школах и на торжествах. Орнаменты остаются узнаваемым знаком культуры и помогают почувствовать её связь с прошлым.
</a:t>
            </a:r>
            <a:endParaRPr lang="en-US" sz="926" dirty="0"/>
          </a:p>
        </p:txBody>
      </p:sp>
      <p:sp>
        <p:nvSpPr>
          <p:cNvPr id="11" name="Text 3"/>
          <p:cNvSpPr txBox="1"/>
          <p:nvPr/>
        </p:nvSpPr>
        <p:spPr>
          <a:xfrm>
            <a:off x="372726" y="2649750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Ремёсла и ярмарки
</a:t>
            </a:r>
            <a:pPr algn="l" indent="0" marL="0">
              <a:lnSpc>
                <a:spcPct val="115000"/>
              </a:lnSpc>
              <a:buNone/>
            </a:pPr>
            <a:r>
              <a:rPr lang="en-US" sz="6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фестивалях и ярмарках можно увидеть изделия мастеров: керамику, вышивку, игрушки, украшения и ткани. Такие события поддерживают интерес к ручному труду и народному искусству.
</a:t>
            </a:r>
            <a:endParaRPr lang="en-US" sz="938" dirty="0"/>
          </a:p>
        </p:txBody>
      </p:sp>
      <p:sp>
        <p:nvSpPr>
          <p:cNvPr id="12" name="Text 4"/>
          <p:cNvSpPr txBox="1"/>
          <p:nvPr/>
        </p:nvSpPr>
        <p:spPr>
          <a:xfrm>
            <a:off x="372726" y="351182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память семьи
</a:t>
            </a:r>
            <a:pPr algn="l" indent="0" marL="0">
              <a:lnSpc>
                <a:spcPct val="115000"/>
              </a:lnSpc>
              <a:buNone/>
            </a:pPr>
            <a:r>
              <a:rPr lang="en-US" sz="6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семьях сохраняются рецепты, песни, обряды и уважение к старшим. Даже в современной жизни эти традиции помогают людям чувствовать принадлежность к своей культуре.
</a:t>
            </a:r>
            <a:endParaRPr lang="en-US" sz="933" dirty="0"/>
          </a:p>
        </p:txBody>
      </p:sp>
      <p:sp>
        <p:nvSpPr>
          <p:cNvPr id="13" name="Text 5"/>
          <p:cNvSpPr txBox="1"/>
          <p:nvPr/>
        </p:nvSpPr>
        <p:spPr>
          <a:xfrm>
            <a:off x="372726" y="925600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продолжаются
</a:t>
            </a:r>
            <a:pPr algn="l" indent="0" marL="0">
              <a:lnSpc>
                <a:spcPct val="115000"/>
              </a:lnSpc>
              <a:buNone/>
            </a:pPr>
            <a:r>
              <a:rPr lang="en-US" sz="6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Старинные праздники и сегодня собирают людей вместе: на них по-прежнему звучат песни, готовят национальные блюда и устраивают семейные встречи. Так сохраняется связь между поколениями.
</a:t>
            </a:r>
            <a:endParaRPr lang="en-US" sz="90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и особенное в культуре народов Евразии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разных языках и обычаях люди часто разделяют похожие ценности: заботу о близких, уважение к труду и любовь к праздникам.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Евразии объединяет общие человеческие основы и местные особенности, поэтому разнообразие не мешает, а усиливает взаимное понимание.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сравнительная диаграмма по материалам школьного курса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60600" y="1167150"/>
            <a:ext cx="4822800" cy="280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Евразия: материк множества культур
</a:t>
            </a:r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народов Евразии показывает, как природа, труд, вера и общение между народами формируют жизнь людей. Несмотря на различия, всех объединяют семья, традиции и стремление сохранить своё наследие.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2026-06-02T19:50:24Z</dcterms:created>
  <dcterms:modified xsi:type="dcterms:W3CDTF">2026-06-02T19:50:24Z</dcterms:modified>
</cp:coreProperties>
</file>