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3-10.png"/><Relationship Id="rId11" Type="http://schemas.openxmlformats.org/officeDocument/2006/relationships/image" Target="../media/image-3-11.png"/><Relationship Id="rId12" Type="http://schemas.openxmlformats.org/officeDocument/2006/relationships/slideLayout" Target="../slideLayouts/slideLayout1.xml"/><Relationship Id="rId1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slideLayout" Target="../slideLayouts/slideLayout1.xml"/><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image" Target="../media/image-10-7.png"/><Relationship Id="rId8" Type="http://schemas.openxmlformats.org/officeDocument/2006/relationships/slideLayout" Target="../slideLayouts/slideLayout1.xml"/><Relationship Id="rId9"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1.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image" Target="../media/image-12-5.png"/><Relationship Id="rId6" Type="http://schemas.openxmlformats.org/officeDocument/2006/relationships/image" Target="../media/image-12-6.png"/><Relationship Id="rId7" Type="http://schemas.openxmlformats.org/officeDocument/2006/relationships/image" Target="../media/image-12-7.png"/><Relationship Id="rId8" Type="http://schemas.openxmlformats.org/officeDocument/2006/relationships/image" Target="../media/image-12-8.png"/><Relationship Id="rId9" Type="http://schemas.openxmlformats.org/officeDocument/2006/relationships/image" Target="../media/image-12-9.png"/><Relationship Id="rId10" Type="http://schemas.openxmlformats.org/officeDocument/2006/relationships/image" Target="../media/image-12-10.png"/><Relationship Id="rId11" Type="http://schemas.openxmlformats.org/officeDocument/2006/relationships/slideLayout" Target="../slideLayouts/slideLayout1.xml"/><Relationship Id="rId1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jpeg"/><Relationship Id="rId5" Type="http://schemas.openxmlformats.org/officeDocument/2006/relationships/image" Target="../media/image-13-5.png"/><Relationship Id="rId6" Type="http://schemas.openxmlformats.org/officeDocument/2006/relationships/image" Target="../media/image-13-6.jpeg"/><Relationship Id="rId7" Type="http://schemas.openxmlformats.org/officeDocument/2006/relationships/image" Target="../media/image-13-7.png"/><Relationship Id="rId8" Type="http://schemas.openxmlformats.org/officeDocument/2006/relationships/image" Target="../media/image-13-8.jpe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slideLayout" Target="../slideLayouts/slideLayout1.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slideLayout" Target="../slideLayouts/slideLayout1.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e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image" Target="../media/image-18-7.png"/><Relationship Id="rId8" Type="http://schemas.openxmlformats.org/officeDocument/2006/relationships/slideLayout" Target="../slideLayouts/slideLayout1.xml"/><Relationship Id="rId9"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160525" y="2023001"/>
            <a:ext cx="4837500" cy="296674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198950" y="439796"/>
            <a:ext cx="6746100" cy="1168500"/>
          </a:xfrm>
          <a:prstGeom prst="rect">
            <a:avLst/>
          </a:prstGeom>
          <a:noFill/>
          <a:ln/>
        </p:spPr>
        <p:txBody>
          <a:bodyPr wrap="square" lIns="0" tIns="0" rIns="0" bIns="0" rtlCol="0" anchor="ctr"/>
          <a:lstStyle/>
          <a:p>
            <a:pPr algn="ctr" indent="0" marL="0">
              <a:lnSpc>
                <a:spcPct val="115000"/>
              </a:lnSpc>
              <a:buNone/>
            </a:pPr>
            <a:r>
              <a:rPr lang="en-US" sz="3000" b="1" dirty="0">
                <a:solidFill>
                  <a:srgbClr val="FFFFFF"/>
                </a:solidFill>
                <a:latin typeface="Arial" pitchFamily="34" charset="0"/>
                <a:ea typeface="Arial" pitchFamily="34" charset="-122"/>
                <a:cs typeface="Arial" pitchFamily="34" charset="-120"/>
              </a:rPr>
              <a:t>Italy: a country to learn about in English
</a:t>
            </a:r>
            <a:endParaRPr lang="en-US" sz="3000" dirty="0"/>
          </a:p>
        </p:txBody>
      </p:sp>
      <p:sp>
        <p:nvSpPr>
          <p:cNvPr id="6" name="Text 1"/>
          <p:cNvSpPr txBox="1"/>
          <p:nvPr/>
        </p:nvSpPr>
        <p:spPr>
          <a:xfrm>
            <a:off x="930837" y="4289050"/>
            <a:ext cx="2331900" cy="4191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
</a:t>
            </a:r>
            <a:endParaRPr lang="en-US" sz="1000" dirty="0"/>
          </a:p>
        </p:txBody>
      </p:sp>
      <p:sp>
        <p:nvSpPr>
          <p:cNvPr id="7" name="Text 2"/>
          <p:cNvSpPr txBox="1"/>
          <p:nvPr/>
        </p:nvSpPr>
        <p:spPr>
          <a:xfrm>
            <a:off x="672200" y="2365450"/>
            <a:ext cx="2849100" cy="1464900"/>
          </a:xfrm>
          <a:prstGeom prst="rect">
            <a:avLst/>
          </a:prstGeom>
          <a:noFill/>
          <a:ln/>
        </p:spPr>
        <p:txBody>
          <a:bodyPr wrap="square" lIns="0" tIns="0" rIns="0" bIns="0" rtlCol="0" anchor="t"/>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Италия — яркая страна для урока английского о природе, городах и культуре.
</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5068402" y="1360725"/>
            <a:ext cx="3930197" cy="29826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541125" y="305321"/>
            <a:ext cx="80619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Quick facts about Italy
</a:t>
            </a:r>
            <a:endParaRPr lang="en-US" sz="2400" dirty="0"/>
          </a:p>
        </p:txBody>
      </p:sp>
      <p:sp>
        <p:nvSpPr>
          <p:cNvPr id="6" name="Text 1"/>
          <p:cNvSpPr txBox="1"/>
          <p:nvPr/>
        </p:nvSpPr>
        <p:spPr>
          <a:xfrm>
            <a:off x="590300" y="1821175"/>
            <a:ext cx="3958800" cy="2766000"/>
          </a:xfrm>
          <a:prstGeom prst="rect">
            <a:avLst/>
          </a:prstGeom>
          <a:noFill/>
          <a:ln/>
        </p:spPr>
        <p:txBody>
          <a:bodyPr wrap="square" lIns="0" tIns="0" rIns="0" bIns="0" rtlCol="0" anchor="ctr"/>
          <a:lstStyle/>
          <a:p>
            <a:pPr algn="l" indent="0" marL="0">
              <a:lnSpc>
                <a:spcPct val="115000"/>
              </a:lnSpc>
              <a:buNone/>
            </a:pPr>
            <a:r>
              <a:rPr lang="en-US" sz="1200" dirty="0">
                <a:solidFill>
                  <a:srgbClr val="FFFFFF"/>
                </a:solidFill>
                <a:latin typeface="Arial" pitchFamily="34" charset="0"/>
                <a:ea typeface="Arial" pitchFamily="34" charset="-122"/>
                <a:cs typeface="Arial" pitchFamily="34" charset="-120"/>
              </a:rPr>
              <a:t>Италия расположена на Апеннинском полуострове и похожа на сапог. Её столица — Рим, один из самых известных городов Европы. В стране живёт около 59 миллионов человек, говорят по-итальянски, и она входит в Европейский союз.
</a:t>
            </a:r>
            <a:endParaRPr lang="en-US" sz="1200" dirty="0"/>
          </a:p>
        </p:txBody>
      </p:sp>
      <p:sp>
        <p:nvSpPr>
          <p:cNvPr id="7" name="Text 2"/>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2</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17404" y="1253430"/>
            <a:ext cx="328050" cy="4374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60514" y="1963455"/>
            <a:ext cx="423731" cy="4374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262729" y="2675505"/>
            <a:ext cx="437400" cy="4374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262729" y="3385530"/>
            <a:ext cx="437400" cy="437400"/>
          </a:xfrm>
          <a:prstGeom prst="rect">
            <a:avLst/>
          </a:prstGeom>
        </p:spPr>
      </p:pic>
      <p:pic>
        <p:nvPicPr>
          <p:cNvPr id="11" name="Image 9" descr="preencoded.png">    </p:cNvPr>
          <p:cNvPicPr>
            <a:picLocks noChangeAspect="1"/>
          </p:cNvPicPr>
          <p:nvPr/>
        </p:nvPicPr>
        <p:blipFill>
          <a:blip r:embed="rId10"/>
          <a:stretch>
            <a:fillRect/>
          </a:stretch>
        </p:blipFill>
        <p:spPr>
          <a:xfrm>
            <a:off x="0" y="0"/>
            <a:ext cx="9144000" cy="5143500"/>
          </a:xfrm>
          <a:prstGeom prst="rect">
            <a:avLst/>
          </a:prstGeom>
        </p:spPr>
      </p:pic>
      <p:pic>
        <p:nvPicPr>
          <p:cNvPr id="12" name="Image 10" descr="preencoded.png">    </p:cNvPr>
          <p:cNvPicPr>
            <a:picLocks noChangeAspect="1"/>
          </p:cNvPicPr>
          <p:nvPr/>
        </p:nvPicPr>
        <p:blipFill>
          <a:blip r:embed="rId11"/>
          <a:stretch>
            <a:fillRect/>
          </a:stretch>
        </p:blipFill>
        <p:spPr>
          <a:xfrm>
            <a:off x="262729" y="4096568"/>
            <a:ext cx="437400" cy="437400"/>
          </a:xfrm>
          <a:prstGeom prst="rect">
            <a:avLst/>
          </a:prstGeom>
        </p:spPr>
      </p:pic>
      <p:sp>
        <p:nvSpPr>
          <p:cNvPr id="13" name="Text 0"/>
          <p:cNvSpPr txBox="1"/>
          <p:nvPr/>
        </p:nvSpPr>
        <p:spPr>
          <a:xfrm>
            <a:off x="320525" y="350325"/>
            <a:ext cx="84849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Key facts on the map
</a:t>
            </a:r>
            <a:endParaRPr lang="en-US" sz="2400" dirty="0"/>
          </a:p>
        </p:txBody>
      </p:sp>
      <p:sp>
        <p:nvSpPr>
          <p:cNvPr id="14"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3</a:t>
            </a:r>
            <a:endParaRPr lang="en-US" sz="1000" dirty="0"/>
          </a:p>
        </p:txBody>
      </p:sp>
      <p:sp>
        <p:nvSpPr>
          <p:cNvPr id="15" name="Text 2"/>
          <p:cNvSpPr txBox="1"/>
          <p:nvPr/>
        </p:nvSpPr>
        <p:spPr>
          <a:xfrm>
            <a:off x="1016387" y="1250950"/>
            <a:ext cx="4861800" cy="4374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Southern Europe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Италия находится в Южной Европе и выходит к Средиземному морю. Это помогает понять, почему в стране много солнечных побережий и важных морских портов.
</a:t>
            </a:r>
            <a:endParaRPr lang="en-US" sz="800" dirty="0"/>
          </a:p>
        </p:txBody>
      </p:sp>
      <p:sp>
        <p:nvSpPr>
          <p:cNvPr id="16" name="Text 3"/>
          <p:cNvSpPr txBox="1"/>
          <p:nvPr/>
        </p:nvSpPr>
        <p:spPr>
          <a:xfrm>
            <a:off x="1007875" y="1960978"/>
            <a:ext cx="4861800" cy="4374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Neighbouring countries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Она граничит с Францией, Швейцарией, Австрией и Словенией. Такие границы удобно показывать на карте, используя слова border и country.
</a:t>
            </a:r>
            <a:endParaRPr lang="en-US" sz="800" dirty="0"/>
          </a:p>
        </p:txBody>
      </p:sp>
      <p:sp>
        <p:nvSpPr>
          <p:cNvPr id="17" name="Text 4"/>
          <p:cNvSpPr txBox="1"/>
          <p:nvPr/>
        </p:nvSpPr>
        <p:spPr>
          <a:xfrm>
            <a:off x="1016387" y="2673030"/>
            <a:ext cx="4861800" cy="4374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Northern mountains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На севере Италии лежат Альпы — высокая горная система, которая отделяет страну от соседей и влияет на климат в северных регионах.
</a:t>
            </a:r>
            <a:endParaRPr lang="en-US" sz="800" dirty="0"/>
          </a:p>
        </p:txBody>
      </p:sp>
      <p:sp>
        <p:nvSpPr>
          <p:cNvPr id="18" name="Text 5"/>
          <p:cNvSpPr txBox="1"/>
          <p:nvPr/>
        </p:nvSpPr>
        <p:spPr>
          <a:xfrm>
            <a:off x="1016387" y="3383058"/>
            <a:ext cx="4861800" cy="4374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The Apennines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Через большую часть страны тянутся Апеннины. Эти горы проходят почти по всей Италии и помогают объяснить различия между севером и югом.
</a:t>
            </a:r>
            <a:endParaRPr lang="en-US" sz="800" dirty="0"/>
          </a:p>
        </p:txBody>
      </p:sp>
      <p:sp>
        <p:nvSpPr>
          <p:cNvPr id="19" name="Text 6"/>
          <p:cNvSpPr txBox="1"/>
          <p:nvPr/>
        </p:nvSpPr>
        <p:spPr>
          <a:xfrm>
            <a:off x="1016387" y="4094098"/>
            <a:ext cx="4861800" cy="4374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English map words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На этой теме удобно тренировать слова north, south, east, west, sea и mountain. Они помогают описывать положение страны на карте простыми фразами.
</a:t>
            </a:r>
            <a:endParaRPr lang="en-US" sz="8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6537" y="1826084"/>
            <a:ext cx="3239400" cy="1915057"/>
          </a:xfrm>
          <a:prstGeom prst="rect">
            <a:avLst/>
          </a:prstGeom>
        </p:spPr>
      </p:pic>
      <p:sp>
        <p:nvSpPr>
          <p:cNvPr id="5"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Largest cities in Italy
</a:t>
            </a:r>
            <a:endParaRPr lang="en-US" sz="2400" dirty="0"/>
          </a:p>
        </p:txBody>
      </p:sp>
      <p:sp>
        <p:nvSpPr>
          <p:cNvPr id="6"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4</a:t>
            </a:r>
            <a:endParaRPr lang="en-US" sz="1000" dirty="0"/>
          </a:p>
        </p:txBody>
      </p:sp>
      <p:sp>
        <p:nvSpPr>
          <p:cNvPr id="7" name="Text 2"/>
          <p:cNvSpPr txBox="1"/>
          <p:nvPr/>
        </p:nvSpPr>
        <p:spPr>
          <a:xfrm>
            <a:off x="5210325" y="1606175"/>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Эти города важны не только по численности, но и по роли в истории, экономике и культуре страны.
</a:t>
            </a:r>
            <a:endParaRPr lang="en-US" sz="1100" dirty="0"/>
          </a:p>
        </p:txBody>
      </p:sp>
      <p:sp>
        <p:nvSpPr>
          <p:cNvPr id="8" name="Text 3"/>
          <p:cNvSpPr txBox="1"/>
          <p:nvPr/>
        </p:nvSpPr>
        <p:spPr>
          <a:xfrm>
            <a:off x="5210325" y="3044387"/>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Рим заметно превосходит другие города, а Милан, Неаполь, Турин и Палермо образуют следующую группу крупных центров.
</a:t>
            </a:r>
            <a:endParaRPr lang="en-US" sz="1100" dirty="0"/>
          </a:p>
        </p:txBody>
      </p:sp>
      <p:sp>
        <p:nvSpPr>
          <p:cNvPr id="9" name="Text 4"/>
          <p:cNvSpPr txBox="1"/>
          <p:nvPr/>
        </p:nvSpPr>
        <p:spPr>
          <a:xfrm>
            <a:off x="285000" y="4307100"/>
            <a:ext cx="4205100" cy="135900"/>
          </a:xfrm>
          <a:prstGeom prst="rect">
            <a:avLst/>
          </a:prstGeom>
          <a:noFill/>
          <a:ln/>
        </p:spPr>
        <p:txBody>
          <a:bodyPr wrap="square" lIns="0" tIns="0" rIns="0" bIns="0" rtlCol="0" anchor="ctr"/>
          <a:lstStyle/>
          <a:p>
            <a:pPr algn="l" indent="0" marL="0">
              <a:lnSpc>
                <a:spcPct val="115000"/>
              </a:lnSpc>
              <a:buNone/>
            </a:pPr>
            <a:r>
              <a:rPr lang="en-US" sz="713" dirty="0">
                <a:solidFill>
                  <a:srgbClr val="FFFFFF"/>
                </a:solidFill>
                <a:latin typeface="Arial" pitchFamily="34" charset="0"/>
                <a:ea typeface="Arial" pitchFamily="34" charset="-122"/>
                <a:cs typeface="Arial" pitchFamily="34" charset="-120"/>
              </a:rPr>
              <a:t>По данным, приведённым в задании; оценочные значения населения, актуальность не уточнялась.
</a:t>
            </a:r>
            <a:endParaRPr lang="en-US" sz="713"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9926" y="1222650"/>
            <a:ext cx="4527298" cy="3629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Rome: the capital of Italy
</a:t>
            </a:r>
            <a:endParaRPr lang="en-US" sz="2400" dirty="0"/>
          </a:p>
        </p:txBody>
      </p:sp>
      <p:sp>
        <p:nvSpPr>
          <p:cNvPr id="9"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5</a:t>
            </a:r>
            <a:endParaRPr lang="en-US" sz="1000" dirty="0"/>
          </a:p>
        </p:txBody>
      </p:sp>
      <p:sp>
        <p:nvSpPr>
          <p:cNvPr id="10" name="Text 2"/>
          <p:cNvSpPr txBox="1"/>
          <p:nvPr/>
        </p:nvSpPr>
        <p:spPr>
          <a:xfrm>
            <a:off x="5106625" y="1570700"/>
            <a:ext cx="3464100" cy="675600"/>
          </a:xfrm>
          <a:prstGeom prst="rect">
            <a:avLst/>
          </a:prstGeom>
          <a:noFill/>
          <a:ln/>
        </p:spPr>
        <p:txBody>
          <a:bodyPr wrap="square" lIns="0" tIns="0" rIns="0" bIns="0" rtlCol="0" anchor="ctr"/>
          <a:lstStyle/>
          <a:p>
            <a:pPr algn="l" indent="0" marL="0">
              <a:lnSpc>
                <a:spcPct val="115000"/>
              </a:lnSpc>
              <a:buNone/>
            </a:pPr>
            <a:r>
              <a:rPr lang="en-US" sz="1082" b="1" dirty="0">
                <a:solidFill>
                  <a:srgbClr val="FFFFFF"/>
                </a:solidFill>
                <a:latin typeface="Arial" pitchFamily="34" charset="0"/>
                <a:ea typeface="Arial" pitchFamily="34" charset="-122"/>
                <a:cs typeface="Arial" pitchFamily="34" charset="-120"/>
              </a:rPr>
              <a:t>The Eternal City
</a:t>
            </a:r>
            <a:pPr algn="l" indent="0" marL="0">
              <a:lnSpc>
                <a:spcPct val="115000"/>
              </a:lnSpc>
              <a:buNone/>
            </a:pPr>
            <a:r>
              <a:rPr lang="en-US" sz="5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3" dirty="0">
                <a:solidFill>
                  <a:srgbClr val="FFFFFF"/>
                </a:solidFill>
                <a:latin typeface="Arial" pitchFamily="34" charset="0"/>
                <a:ea typeface="Arial" pitchFamily="34" charset="-122"/>
                <a:cs typeface="Arial" pitchFamily="34" charset="-120"/>
              </a:rPr>
              <a:t>Рим — столица Италии и один из самых известных городов мира. Его называют Вечным городом, потому что история здесь ощущается почти на каждом шагу.
</a:t>
            </a:r>
            <a:endParaRPr lang="en-US" sz="1082" dirty="0"/>
          </a:p>
        </p:txBody>
      </p:sp>
      <p:sp>
        <p:nvSpPr>
          <p:cNvPr id="11" name="Text 3"/>
          <p:cNvSpPr txBox="1"/>
          <p:nvPr/>
        </p:nvSpPr>
        <p:spPr>
          <a:xfrm>
            <a:off x="5106625" y="2332137"/>
            <a:ext cx="3464100" cy="675600"/>
          </a:xfrm>
          <a:prstGeom prst="rect">
            <a:avLst/>
          </a:prstGeom>
          <a:noFill/>
          <a:ln/>
        </p:spPr>
        <p:txBody>
          <a:bodyPr wrap="square" lIns="0" tIns="0" rIns="0" bIns="0" rtlCol="0" anchor="ctr"/>
          <a:lstStyle/>
          <a:p>
            <a:pPr algn="l" indent="0" marL="0">
              <a:lnSpc>
                <a:spcPct val="115000"/>
              </a:lnSpc>
              <a:buNone/>
            </a:pPr>
            <a:r>
              <a:rPr lang="en-US" sz="1082" b="1" dirty="0">
                <a:solidFill>
                  <a:srgbClr val="FFFFFF"/>
                </a:solidFill>
                <a:latin typeface="Arial" pitchFamily="34" charset="0"/>
                <a:ea typeface="Arial" pitchFamily="34" charset="-122"/>
                <a:cs typeface="Arial" pitchFamily="34" charset="-120"/>
              </a:rPr>
              <a:t>Ancient landmarks
</a:t>
            </a:r>
            <a:pPr algn="l" indent="0" marL="0">
              <a:lnSpc>
                <a:spcPct val="115000"/>
              </a:lnSpc>
              <a:buNone/>
            </a:pPr>
            <a:r>
              <a:rPr lang="en-US" sz="5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3" dirty="0">
                <a:solidFill>
                  <a:srgbClr val="FFFFFF"/>
                </a:solidFill>
                <a:latin typeface="Arial" pitchFamily="34" charset="0"/>
                <a:ea typeface="Arial" pitchFamily="34" charset="-122"/>
                <a:cs typeface="Arial" pitchFamily="34" charset="-120"/>
              </a:rPr>
              <a:t>В центре города находятся Колизей, Римский форум и Пантеон. Эти памятники напоминают о Древнем Риме и привлекают школьников, туристов и исследователей.
</a:t>
            </a:r>
            <a:endParaRPr lang="en-US" sz="1082" dirty="0"/>
          </a:p>
        </p:txBody>
      </p:sp>
      <p:sp>
        <p:nvSpPr>
          <p:cNvPr id="12" name="Text 4"/>
          <p:cNvSpPr txBox="1"/>
          <p:nvPr/>
        </p:nvSpPr>
        <p:spPr>
          <a:xfrm>
            <a:off x="5106625" y="3093579"/>
            <a:ext cx="3464100" cy="675600"/>
          </a:xfrm>
          <a:prstGeom prst="rect">
            <a:avLst/>
          </a:prstGeom>
          <a:noFill/>
          <a:ln/>
        </p:spPr>
        <p:txBody>
          <a:bodyPr wrap="square" lIns="0" tIns="0" rIns="0" bIns="0" rtlCol="0" anchor="ctr"/>
          <a:lstStyle/>
          <a:p>
            <a:pPr algn="l" indent="0" marL="0">
              <a:lnSpc>
                <a:spcPct val="115000"/>
              </a:lnSpc>
              <a:buNone/>
            </a:pPr>
            <a:r>
              <a:rPr lang="en-US" sz="1082" b="1" dirty="0">
                <a:solidFill>
                  <a:srgbClr val="FFFFFF"/>
                </a:solidFill>
                <a:latin typeface="Arial" pitchFamily="34" charset="0"/>
                <a:ea typeface="Arial" pitchFamily="34" charset="-122"/>
                <a:cs typeface="Arial" pitchFamily="34" charset="-120"/>
              </a:rPr>
              <a:t>Vatican City
</a:t>
            </a:r>
            <a:pPr algn="l" indent="0" marL="0">
              <a:lnSpc>
                <a:spcPct val="115000"/>
              </a:lnSpc>
              <a:buNone/>
            </a:pPr>
            <a:r>
              <a:rPr lang="en-US" sz="5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3" dirty="0">
                <a:solidFill>
                  <a:srgbClr val="FFFFFF"/>
                </a:solidFill>
                <a:latin typeface="Arial" pitchFamily="34" charset="0"/>
                <a:ea typeface="Arial" pitchFamily="34" charset="-122"/>
                <a:cs typeface="Arial" pitchFamily="34" charset="-120"/>
              </a:rPr>
              <a:t>В Риме расположен Ватикан — центр католической церкви. Это небольшое государство делает столицу важной не только для Италии, но и для всего мира.
</a:t>
            </a:r>
            <a:endParaRPr lang="en-US" sz="1082" dirty="0"/>
          </a:p>
        </p:txBody>
      </p:sp>
      <p:sp>
        <p:nvSpPr>
          <p:cNvPr id="13" name="Text 5"/>
          <p:cNvSpPr txBox="1"/>
          <p:nvPr/>
        </p:nvSpPr>
        <p:spPr>
          <a:xfrm>
            <a:off x="5106625" y="3855017"/>
            <a:ext cx="3464100" cy="675600"/>
          </a:xfrm>
          <a:prstGeom prst="rect">
            <a:avLst/>
          </a:prstGeom>
          <a:noFill/>
          <a:ln/>
        </p:spPr>
        <p:txBody>
          <a:bodyPr wrap="square" lIns="0" tIns="0" rIns="0" bIns="0" rtlCol="0" anchor="ctr"/>
          <a:lstStyle/>
          <a:p>
            <a:pPr algn="l" indent="0" marL="0">
              <a:lnSpc>
                <a:spcPct val="115000"/>
              </a:lnSpc>
              <a:buNone/>
            </a:pPr>
            <a:r>
              <a:rPr lang="en-US" sz="1082" b="1" dirty="0">
                <a:solidFill>
                  <a:srgbClr val="FFFFFF"/>
                </a:solidFill>
                <a:latin typeface="Arial" pitchFamily="34" charset="0"/>
                <a:ea typeface="Arial" pitchFamily="34" charset="-122"/>
                <a:cs typeface="Arial" pitchFamily="34" charset="-120"/>
              </a:rPr>
              <a:t>Long history
</a:t>
            </a:r>
            <a:pPr algn="l" indent="0" marL="0">
              <a:lnSpc>
                <a:spcPct val="115000"/>
              </a:lnSpc>
              <a:buNone/>
            </a:pPr>
            <a:r>
              <a:rPr lang="en-US" sz="59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83" dirty="0">
                <a:solidFill>
                  <a:srgbClr val="FFFFFF"/>
                </a:solidFill>
                <a:latin typeface="Arial" pitchFamily="34" charset="0"/>
                <a:ea typeface="Arial" pitchFamily="34" charset="-122"/>
                <a:cs typeface="Arial" pitchFamily="34" charset="-120"/>
              </a:rPr>
              <a:t>История Рима насчитывает более 2700 лет. Такой возраст помогает понять, почему город считают одним из главных символов европейской культуры и древности.
</a:t>
            </a:r>
            <a:endParaRPr lang="en-US" sz="1082"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How Ancient Rome shaped Europe
</a:t>
            </a:r>
            <a:endParaRPr lang="en-US" sz="2400" dirty="0"/>
          </a:p>
        </p:txBody>
      </p:sp>
      <p:sp>
        <p:nvSpPr>
          <p:cNvPr id="8"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6</a:t>
            </a:r>
            <a:endParaRPr lang="en-US" sz="1000" dirty="0"/>
          </a:p>
        </p:txBody>
      </p:sp>
      <p:sp>
        <p:nvSpPr>
          <p:cNvPr id="9" name="Text 2"/>
          <p:cNvSpPr txBox="1"/>
          <p:nvPr/>
        </p:nvSpPr>
        <p:spPr>
          <a:xfrm>
            <a:off x="1482875" y="3779475"/>
            <a:ext cx="1586700" cy="872400"/>
          </a:xfrm>
          <a:prstGeom prst="rect">
            <a:avLst/>
          </a:prstGeom>
          <a:noFill/>
          <a:ln/>
        </p:spPr>
        <p:txBody>
          <a:bodyPr wrap="square" lIns="0" tIns="0" rIns="0" bIns="0" rtlCol="0" anchor="ctr"/>
          <a:lstStyle/>
          <a:p>
            <a:pPr algn="l" indent="0" marL="0">
              <a:lnSpc>
                <a:spcPct val="115000"/>
              </a:lnSpc>
              <a:buNone/>
            </a:pPr>
            <a:r>
              <a:rPr lang="en-US" sz="827" b="1" dirty="0">
                <a:solidFill>
                  <a:srgbClr val="FFFFFF"/>
                </a:solidFill>
                <a:latin typeface="Arial" pitchFamily="34" charset="0"/>
                <a:ea typeface="Arial" pitchFamily="34" charset="-122"/>
                <a:cs typeface="Arial" pitchFamily="34" charset="-120"/>
              </a:rPr>
              <a:t>Ancient Rome grows
</a:t>
            </a:r>
            <a:pPr algn="l" indent="0" marL="0">
              <a:lnSpc>
                <a:spcPct val="115000"/>
              </a:lnSpc>
              <a:buNone/>
            </a:pPr>
            <a:r>
              <a:rPr lang="en-US" sz="7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35" dirty="0">
                <a:solidFill>
                  <a:srgbClr val="FFFFFF"/>
                </a:solidFill>
                <a:latin typeface="Arial" pitchFamily="34" charset="0"/>
                <a:ea typeface="Arial" pitchFamily="34" charset="-122"/>
                <a:cs typeface="Arial" pitchFamily="34" charset="-120"/>
              </a:rPr>
              <a:t>Сначала Рим становится сильным городом-государством, а затем центром большой империи. Его влияние распространяется на Европу, Северную Африку и Ближний Восток.
</a:t>
            </a:r>
            <a:endParaRPr lang="en-US" sz="827" dirty="0"/>
          </a:p>
        </p:txBody>
      </p:sp>
      <p:sp>
        <p:nvSpPr>
          <p:cNvPr id="10" name="Text 3"/>
          <p:cNvSpPr txBox="1"/>
          <p:nvPr/>
        </p:nvSpPr>
        <p:spPr>
          <a:xfrm>
            <a:off x="3540650" y="3779475"/>
            <a:ext cx="1586700" cy="872400"/>
          </a:xfrm>
          <a:prstGeom prst="rect">
            <a:avLst/>
          </a:prstGeom>
          <a:noFill/>
          <a:ln/>
        </p:spPr>
        <p:txBody>
          <a:bodyPr wrap="square" lIns="0" tIns="0" rIns="0" bIns="0" rtlCol="0" anchor="ctr"/>
          <a:lstStyle/>
          <a:p>
            <a:pPr algn="l" indent="0" marL="0">
              <a:lnSpc>
                <a:spcPct val="115000"/>
              </a:lnSpc>
              <a:buNone/>
            </a:pPr>
            <a:r>
              <a:rPr lang="en-US" sz="827" b="1" dirty="0">
                <a:solidFill>
                  <a:srgbClr val="FFFFFF"/>
                </a:solidFill>
                <a:latin typeface="Arial" pitchFamily="34" charset="0"/>
                <a:ea typeface="Arial" pitchFamily="34" charset="-122"/>
                <a:cs typeface="Arial" pitchFamily="34" charset="-120"/>
              </a:rPr>
              <a:t>Great engineering
</a:t>
            </a:r>
            <a:pPr algn="l" indent="0" marL="0">
              <a:lnSpc>
                <a:spcPct val="115000"/>
              </a:lnSpc>
              <a:buNone/>
            </a:pPr>
            <a:r>
              <a:rPr lang="en-US" sz="735"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35" dirty="0">
                <a:solidFill>
                  <a:srgbClr val="FFFFFF"/>
                </a:solidFill>
                <a:latin typeface="Arial" pitchFamily="34" charset="0"/>
                <a:ea typeface="Arial" pitchFamily="34" charset="-122"/>
                <a:cs typeface="Arial" pitchFamily="34" charset="-120"/>
              </a:rPr>
              <a:t>Римляне строят дороги, мосты, акведуки и арки. Многие из этих решений оказались настолько прочными и удобными, что их использовали и в последующие века.
</a:t>
            </a:r>
            <a:endParaRPr lang="en-US" sz="827" dirty="0"/>
          </a:p>
        </p:txBody>
      </p:sp>
      <p:sp>
        <p:nvSpPr>
          <p:cNvPr id="11" name="Text 4"/>
          <p:cNvSpPr txBox="1"/>
          <p:nvPr/>
        </p:nvSpPr>
        <p:spPr>
          <a:xfrm>
            <a:off x="5598425" y="3779475"/>
            <a:ext cx="1586700" cy="872400"/>
          </a:xfrm>
          <a:prstGeom prst="rect">
            <a:avLst/>
          </a:prstGeom>
          <a:noFill/>
          <a:ln/>
        </p:spPr>
        <p:txBody>
          <a:bodyPr wrap="square" lIns="0" tIns="0" rIns="0" bIns="0" rtlCol="0" anchor="ctr"/>
          <a:lstStyle/>
          <a:p>
            <a:pPr algn="l" indent="0" marL="0">
              <a:lnSpc>
                <a:spcPct val="115000"/>
              </a:lnSpc>
              <a:buNone/>
            </a:pPr>
            <a:r>
              <a:rPr lang="en-US" sz="836" b="1" dirty="0">
                <a:solidFill>
                  <a:srgbClr val="FFFFFF"/>
                </a:solidFill>
                <a:latin typeface="Arial" pitchFamily="34" charset="0"/>
                <a:ea typeface="Arial" pitchFamily="34" charset="-122"/>
                <a:cs typeface="Arial" pitchFamily="34" charset="-120"/>
              </a:rPr>
              <a:t>Lasting language and culture
</a:t>
            </a:r>
            <a:pPr algn="l" indent="0" marL="0">
              <a:lnSpc>
                <a:spcPct val="115000"/>
              </a:lnSpc>
              <a:buNone/>
            </a:pPr>
            <a:r>
              <a:rPr lang="en-US" sz="743"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43" dirty="0">
                <a:solidFill>
                  <a:srgbClr val="FFFFFF"/>
                </a:solidFill>
                <a:latin typeface="Arial" pitchFamily="34" charset="0"/>
                <a:ea typeface="Arial" pitchFamily="34" charset="-122"/>
                <a:cs typeface="Arial" pitchFamily="34" charset="-120"/>
              </a:rPr>
              <a:t>Латынь стала основой для итальянского, французского, испанского и других языков. Многие английские слова тоже связаны с латинским и римской культурой.
</a:t>
            </a:r>
            <a:endParaRPr lang="en-US" sz="836"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6537" y="2121441"/>
            <a:ext cx="3239400" cy="1324343"/>
          </a:xfrm>
          <a:prstGeom prst="rect">
            <a:avLst/>
          </a:prstGeom>
        </p:spPr>
      </p:pic>
      <p:sp>
        <p:nvSpPr>
          <p:cNvPr id="5"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Famous UNESCO places in Italy
</a:t>
            </a:r>
            <a:endParaRPr lang="en-US" sz="2400" dirty="0"/>
          </a:p>
        </p:txBody>
      </p:sp>
      <p:sp>
        <p:nvSpPr>
          <p:cNvPr id="6"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7</a:t>
            </a:r>
            <a:endParaRPr lang="en-US" sz="1000" dirty="0"/>
          </a:p>
        </p:txBody>
      </p:sp>
      <p:sp>
        <p:nvSpPr>
          <p:cNvPr id="7" name="Text 2"/>
          <p:cNvSpPr txBox="1"/>
          <p:nvPr/>
        </p:nvSpPr>
        <p:spPr>
          <a:xfrm>
            <a:off x="5210325" y="1606175"/>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Эти объекты показывают, насколько разнообразно наследие Италии: от древних руин до городов искусства и уникальных ландшафтов.
</a:t>
            </a:r>
            <a:endParaRPr lang="en-US" sz="1100" dirty="0"/>
          </a:p>
        </p:txBody>
      </p:sp>
      <p:sp>
        <p:nvSpPr>
          <p:cNvPr id="8" name="Text 3"/>
          <p:cNvSpPr txBox="1"/>
          <p:nvPr/>
        </p:nvSpPr>
        <p:spPr>
          <a:xfrm>
            <a:off x="5210325" y="3044387"/>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Италия имеет более 50 объектов Всемирного наследия ЮНЕСКО, что делает её одной из самых богатых такими памятниками стран мира.
</a:t>
            </a:r>
            <a:endParaRPr lang="en-US" sz="1100" dirty="0"/>
          </a:p>
        </p:txBody>
      </p:sp>
      <p:sp>
        <p:nvSpPr>
          <p:cNvPr id="9" name="Text 4"/>
          <p:cNvSpPr txBox="1"/>
          <p:nvPr/>
        </p:nvSpPr>
        <p:spPr>
          <a:xfrm>
            <a:off x="285000" y="4307100"/>
            <a:ext cx="4205100" cy="1359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UNESCO World Heritage List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4523376" y="1222650"/>
            <a:ext cx="4527298" cy="3629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Venice: a city on water
</a:t>
            </a:r>
            <a:endParaRPr lang="en-US" sz="2400" dirty="0"/>
          </a:p>
        </p:txBody>
      </p:sp>
      <p:sp>
        <p:nvSpPr>
          <p:cNvPr id="9"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8</a:t>
            </a:r>
            <a:endParaRPr lang="en-US" sz="1000" dirty="0"/>
          </a:p>
        </p:txBody>
      </p:sp>
      <p:sp>
        <p:nvSpPr>
          <p:cNvPr id="10" name="Text 2"/>
          <p:cNvSpPr txBox="1"/>
          <p:nvPr/>
        </p:nvSpPr>
        <p:spPr>
          <a:xfrm>
            <a:off x="867050" y="1382025"/>
            <a:ext cx="3323100" cy="578100"/>
          </a:xfrm>
          <a:prstGeom prst="rect">
            <a:avLst/>
          </a:prstGeom>
          <a:noFill/>
          <a:ln/>
        </p:spPr>
        <p:txBody>
          <a:bodyPr wrap="square" lIns="0" tIns="0" rIns="0" bIns="0" rtlCol="0" anchor="ctr"/>
          <a:lstStyle/>
          <a:p>
            <a:pPr algn="l" indent="0" marL="0">
              <a:lnSpc>
                <a:spcPct val="115000"/>
              </a:lnSpc>
              <a:buNone/>
            </a:pPr>
            <a:r>
              <a:rPr lang="en-US" sz="946" b="1" dirty="0">
                <a:solidFill>
                  <a:srgbClr val="FFFFFF"/>
                </a:solidFill>
                <a:latin typeface="Arial" pitchFamily="34" charset="0"/>
                <a:ea typeface="Arial" pitchFamily="34" charset="-122"/>
                <a:cs typeface="Arial" pitchFamily="34" charset="-120"/>
              </a:rPr>
              <a:t>Built on islands
</a:t>
            </a:r>
            <a:pPr algn="l" indent="0" marL="0">
              <a:lnSpc>
                <a:spcPct val="115000"/>
              </a:lnSpc>
              <a:buNone/>
            </a:pPr>
            <a:r>
              <a:rPr lang="en-US" sz="43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0" dirty="0">
                <a:solidFill>
                  <a:srgbClr val="FFFFFF"/>
                </a:solidFill>
                <a:latin typeface="Arial" pitchFamily="34" charset="0"/>
                <a:ea typeface="Arial" pitchFamily="34" charset="-122"/>
                <a:cs typeface="Arial" pitchFamily="34" charset="-120"/>
              </a:rPr>
              <a:t>Венеция построена более чем на 100 островах. Из-за этого город выглядит необычно: здесь много воды, а улицы часто заменяют каналы.
</a:t>
            </a:r>
            <a:endParaRPr lang="en-US" sz="946" dirty="0"/>
          </a:p>
        </p:txBody>
      </p:sp>
      <p:sp>
        <p:nvSpPr>
          <p:cNvPr id="11" name="Text 3"/>
          <p:cNvSpPr txBox="1"/>
          <p:nvPr/>
        </p:nvSpPr>
        <p:spPr>
          <a:xfrm>
            <a:off x="867050" y="2297192"/>
            <a:ext cx="3323100" cy="578100"/>
          </a:xfrm>
          <a:prstGeom prst="rect">
            <a:avLst/>
          </a:prstGeom>
          <a:noFill/>
          <a:ln/>
        </p:spPr>
        <p:txBody>
          <a:bodyPr wrap="square" lIns="0" tIns="0" rIns="0" bIns="0" rtlCol="0" anchor="ctr"/>
          <a:lstStyle/>
          <a:p>
            <a:pPr algn="l" indent="0" marL="0">
              <a:lnSpc>
                <a:spcPct val="115000"/>
              </a:lnSpc>
              <a:buNone/>
            </a:pPr>
            <a:r>
              <a:rPr lang="en-US" sz="946" b="1" dirty="0">
                <a:solidFill>
                  <a:srgbClr val="FFFFFF"/>
                </a:solidFill>
                <a:latin typeface="Arial" pitchFamily="34" charset="0"/>
                <a:ea typeface="Arial" pitchFamily="34" charset="-122"/>
                <a:cs typeface="Arial" pitchFamily="34" charset="-120"/>
              </a:rPr>
              <a:t>Boats instead of cars
</a:t>
            </a:r>
            <a:pPr algn="l" indent="0" marL="0">
              <a:lnSpc>
                <a:spcPct val="115000"/>
              </a:lnSpc>
              <a:buNone/>
            </a:pPr>
            <a:r>
              <a:rPr lang="en-US" sz="43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0" dirty="0">
                <a:solidFill>
                  <a:srgbClr val="FFFFFF"/>
                </a:solidFill>
                <a:latin typeface="Arial" pitchFamily="34" charset="0"/>
                <a:ea typeface="Arial" pitchFamily="34" charset="-122"/>
                <a:cs typeface="Arial" pitchFamily="34" charset="-120"/>
              </a:rPr>
              <a:t>Жители и туристы передвигаются на гондолах и вапоретто. Машин в историческом центре почти нет, поэтому Венеция кажется очень тихой и особенной.
</a:t>
            </a:r>
            <a:endParaRPr lang="en-US" sz="946" dirty="0"/>
          </a:p>
        </p:txBody>
      </p:sp>
      <p:sp>
        <p:nvSpPr>
          <p:cNvPr id="12" name="Text 4"/>
          <p:cNvSpPr txBox="1"/>
          <p:nvPr/>
        </p:nvSpPr>
        <p:spPr>
          <a:xfrm>
            <a:off x="867050" y="3212371"/>
            <a:ext cx="3323100" cy="578100"/>
          </a:xfrm>
          <a:prstGeom prst="rect">
            <a:avLst/>
          </a:prstGeom>
          <a:noFill/>
          <a:ln/>
        </p:spPr>
        <p:txBody>
          <a:bodyPr wrap="square" lIns="0" tIns="0" rIns="0" bIns="0" rtlCol="0" anchor="ctr"/>
          <a:lstStyle/>
          <a:p>
            <a:pPr algn="l" indent="0" marL="0">
              <a:lnSpc>
                <a:spcPct val="115000"/>
              </a:lnSpc>
              <a:buNone/>
            </a:pPr>
            <a:r>
              <a:rPr lang="en-US" sz="946" b="1" dirty="0">
                <a:solidFill>
                  <a:srgbClr val="FFFFFF"/>
                </a:solidFill>
                <a:latin typeface="Arial" pitchFamily="34" charset="0"/>
                <a:ea typeface="Arial" pitchFamily="34" charset="-122"/>
                <a:cs typeface="Arial" pitchFamily="34" charset="-120"/>
              </a:rPr>
              <a:t>Famous places
</a:t>
            </a:r>
            <a:pPr algn="l" indent="0" marL="0">
              <a:lnSpc>
                <a:spcPct val="115000"/>
              </a:lnSpc>
              <a:buNone/>
            </a:pPr>
            <a:r>
              <a:rPr lang="en-US" sz="43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0" dirty="0">
                <a:solidFill>
                  <a:srgbClr val="FFFFFF"/>
                </a:solidFill>
                <a:latin typeface="Arial" pitchFamily="34" charset="0"/>
                <a:ea typeface="Arial" pitchFamily="34" charset="-122"/>
                <a:cs typeface="Arial" pitchFamily="34" charset="-120"/>
              </a:rPr>
              <a:t>К главным достопримечательностям относятся площадь Святого Марка, Дворец дожей и мост Риальто. Эти места часто появляются на открытках и в учебниках.
</a:t>
            </a:r>
            <a:endParaRPr lang="en-US" sz="946" dirty="0"/>
          </a:p>
        </p:txBody>
      </p:sp>
      <p:sp>
        <p:nvSpPr>
          <p:cNvPr id="13" name="Text 5"/>
          <p:cNvSpPr txBox="1"/>
          <p:nvPr/>
        </p:nvSpPr>
        <p:spPr>
          <a:xfrm>
            <a:off x="867050" y="4107669"/>
            <a:ext cx="3323100" cy="578100"/>
          </a:xfrm>
          <a:prstGeom prst="rect">
            <a:avLst/>
          </a:prstGeom>
          <a:noFill/>
          <a:ln/>
        </p:spPr>
        <p:txBody>
          <a:bodyPr wrap="square" lIns="0" tIns="0" rIns="0" bIns="0" rtlCol="0" anchor="ctr"/>
          <a:lstStyle/>
          <a:p>
            <a:pPr algn="l" indent="0" marL="0">
              <a:lnSpc>
                <a:spcPct val="115000"/>
              </a:lnSpc>
              <a:buNone/>
            </a:pPr>
            <a:r>
              <a:rPr lang="en-US" sz="946" b="1" dirty="0">
                <a:solidFill>
                  <a:srgbClr val="FFFFFF"/>
                </a:solidFill>
                <a:latin typeface="Arial" pitchFamily="34" charset="0"/>
                <a:ea typeface="Arial" pitchFamily="34" charset="-122"/>
                <a:cs typeface="Arial" pitchFamily="34" charset="-120"/>
              </a:rPr>
              <a:t>Flooding problem
</a:t>
            </a:r>
            <a:pPr algn="l" indent="0" marL="0">
              <a:lnSpc>
                <a:spcPct val="115000"/>
              </a:lnSpc>
              <a:buNone/>
            </a:pPr>
            <a:r>
              <a:rPr lang="en-US" sz="430" b="1"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60" dirty="0">
                <a:solidFill>
                  <a:srgbClr val="FFFFFF"/>
                </a:solidFill>
                <a:latin typeface="Arial" pitchFamily="34" charset="0"/>
                <a:ea typeface="Arial" pitchFamily="34" charset="-122"/>
                <a:cs typeface="Arial" pitchFamily="34" charset="-120"/>
              </a:rPr>
              <a:t>Венеция также известна наводнениями, особенно осенью и зимой. Это важная часть её современной жизни, о которой говорят не только туристы, но и учёные.
</a:t>
            </a:r>
            <a:endParaRPr lang="en-US" sz="946"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875" y="1469486"/>
            <a:ext cx="8182500" cy="3172029"/>
          </a:xfrm>
          <a:prstGeom prst="rect">
            <a:avLst/>
          </a:prstGeom>
        </p:spPr>
      </p:pic>
      <p:sp>
        <p:nvSpPr>
          <p:cNvPr id="4" name="Text 0"/>
          <p:cNvSpPr txBox="1"/>
          <p:nvPr/>
        </p:nvSpPr>
        <p:spPr>
          <a:xfrm>
            <a:off x="573325" y="320674"/>
            <a:ext cx="7997400" cy="336900"/>
          </a:xfrm>
          <a:prstGeom prst="rect">
            <a:avLst/>
          </a:prstGeom>
          <a:noFill/>
          <a:ln/>
        </p:spPr>
        <p:txBody>
          <a:bodyPr wrap="square" lIns="0" tIns="0" rIns="0" bIns="0" rtlCol="0" anchor="t"/>
          <a:lstStyle/>
          <a:p>
            <a:pPr algn="l" indent="0" marL="0">
              <a:lnSpc>
                <a:spcPct val="115000"/>
              </a:lnSpc>
              <a:buNone/>
            </a:pPr>
            <a:r>
              <a:rPr lang="en-US" sz="2000" b="1" dirty="0">
                <a:solidFill>
                  <a:srgbClr val="FFFFFF"/>
                </a:solidFill>
                <a:latin typeface="Arial" pitchFamily="34" charset="0"/>
                <a:ea typeface="Arial" pitchFamily="34" charset="-122"/>
                <a:cs typeface="Arial" pitchFamily="34" charset="-120"/>
              </a:rPr>
              <a:t>A traditional Italian meal
</a:t>
            </a:r>
            <a:endParaRPr lang="en-US" sz="2000" dirty="0"/>
          </a:p>
        </p:txBody>
      </p:sp>
      <p:sp>
        <p:nvSpPr>
          <p:cNvPr id="5"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9</a:t>
            </a:r>
            <a:endParaRPr lang="en-US" sz="1000" dirty="0"/>
          </a:p>
        </p:txBody>
      </p:sp>
      <p:sp>
        <p:nvSpPr>
          <p:cNvPr id="6" name="Text 2"/>
          <p:cNvSpPr txBox="1"/>
          <p:nvPr/>
        </p:nvSpPr>
        <p:spPr>
          <a:xfrm>
            <a:off x="573425" y="701043"/>
            <a:ext cx="7997400" cy="210000"/>
          </a:xfrm>
          <a:prstGeom prst="rect">
            <a:avLst/>
          </a:prstGeom>
          <a:noFill/>
          <a:ln/>
        </p:spPr>
        <p:txBody>
          <a:bodyPr wrap="square" lIns="0" tIns="0" rIns="0" bIns="0" rtlCol="0" anchor="t"/>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Порядок блюд в традиционном итальянском обеде: от закуски до кофе.
</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33150" y="2906695"/>
            <a:ext cx="8917800" cy="194206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Italian food around the world
</a:t>
            </a:r>
            <a:endParaRPr lang="en-US" sz="2400" dirty="0"/>
          </a:p>
        </p:txBody>
      </p:sp>
      <p:sp>
        <p:nvSpPr>
          <p:cNvPr id="10"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10</a:t>
            </a:r>
            <a:endParaRPr lang="en-US" sz="1000" dirty="0"/>
          </a:p>
        </p:txBody>
      </p:sp>
      <p:sp>
        <p:nvSpPr>
          <p:cNvPr id="11" name="Text 2"/>
          <p:cNvSpPr txBox="1"/>
          <p:nvPr/>
        </p:nvSpPr>
        <p:spPr>
          <a:xfrm>
            <a:off x="426145" y="1484350"/>
            <a:ext cx="1295100" cy="1095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World-famous dishes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Итальянская кухня известна во многих странах благодаря пицце, пасте, лазанье, ризотто и тирамису. Эти блюда часто выбирают в ресторанах и дома.
</a:t>
            </a:r>
            <a:endParaRPr lang="en-US" sz="800" dirty="0"/>
          </a:p>
        </p:txBody>
      </p:sp>
      <p:sp>
        <p:nvSpPr>
          <p:cNvPr id="12" name="Text 3"/>
          <p:cNvSpPr txBox="1"/>
          <p:nvPr/>
        </p:nvSpPr>
        <p:spPr>
          <a:xfrm>
            <a:off x="2231346" y="1484350"/>
            <a:ext cx="1295100" cy="1095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Simple ingredients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Во многих рецептах используют оливковое масло, помидоры, сыр и базилик. Из этих привычных продуктов получается яркий вкус, который легко узнать.
</a:t>
            </a:r>
            <a:endParaRPr lang="en-US" sz="800" dirty="0"/>
          </a:p>
        </p:txBody>
      </p:sp>
      <p:sp>
        <p:nvSpPr>
          <p:cNvPr id="13" name="Text 4"/>
          <p:cNvSpPr txBox="1"/>
          <p:nvPr/>
        </p:nvSpPr>
        <p:spPr>
          <a:xfrm>
            <a:off x="4020197" y="1484368"/>
            <a:ext cx="1295100" cy="1095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Regional specialties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В разных регионах Италии есть свои кулинарные традиции. Например, Неаполь славится пиццей, Болонья — мясным соусом, а Сицилия — сладостями.
</a:t>
            </a:r>
            <a:endParaRPr lang="en-US" sz="800" dirty="0"/>
          </a:p>
        </p:txBody>
      </p:sp>
      <p:sp>
        <p:nvSpPr>
          <p:cNvPr id="14" name="Text 5"/>
          <p:cNvSpPr txBox="1"/>
          <p:nvPr/>
        </p:nvSpPr>
        <p:spPr>
          <a:xfrm>
            <a:off x="5809048" y="1484350"/>
            <a:ext cx="1295100" cy="1095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Everyday popularity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Итальянские блюда стали частью меню по всему миру. Их легко найти в кафе, семейных ресторанах и даже в школьных столовых.
</a:t>
            </a:r>
            <a:endParaRPr lang="en-US" sz="800" dirty="0"/>
          </a:p>
        </p:txBody>
      </p:sp>
      <p:sp>
        <p:nvSpPr>
          <p:cNvPr id="15" name="Text 6"/>
          <p:cNvSpPr txBox="1"/>
          <p:nvPr/>
        </p:nvSpPr>
        <p:spPr>
          <a:xfrm>
            <a:off x="7597899" y="1484350"/>
            <a:ext cx="1295100" cy="1095000"/>
          </a:xfrm>
          <a:prstGeom prst="rect">
            <a:avLst/>
          </a:prstGeom>
          <a:noFill/>
          <a:ln/>
        </p:spPr>
        <p:txBody>
          <a:bodyPr wrap="square" lIns="0" tIns="0" rIns="0" bIns="0" rtlCol="0" anchor="ctr"/>
          <a:lstStyle/>
          <a:p>
            <a:pPr algn="l" indent="0" marL="0">
              <a:lnSpc>
                <a:spcPct val="115000"/>
              </a:lnSpc>
              <a:buNone/>
            </a:pPr>
            <a:r>
              <a:rPr lang="en-US" sz="800" b="1" dirty="0">
                <a:solidFill>
                  <a:srgbClr val="FFFFFF"/>
                </a:solidFill>
                <a:latin typeface="Arial" pitchFamily="34" charset="0"/>
                <a:ea typeface="Arial" pitchFamily="34" charset="-122"/>
                <a:cs typeface="Arial" pitchFamily="34" charset="-120"/>
              </a:rPr>
              <a:t>Why people love it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00" dirty="0">
                <a:solidFill>
                  <a:srgbClr val="FFFFFF"/>
                </a:solidFill>
                <a:latin typeface="Arial" pitchFamily="34" charset="0"/>
                <a:ea typeface="Arial" pitchFamily="34" charset="-122"/>
                <a:cs typeface="Arial" pitchFamily="34" charset="-120"/>
              </a:rPr>
              <a:t>Эта кухня нравится детям и взрослым, потому что она понятная, ароматная и разнообразная. Многие блюда можно быстро узнать по форме, соусу или запаху.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6537" y="1826084"/>
            <a:ext cx="3239400" cy="1915057"/>
          </a:xfrm>
          <a:prstGeom prst="rect">
            <a:avLst/>
          </a:prstGeom>
        </p:spPr>
      </p:pic>
      <p:sp>
        <p:nvSpPr>
          <p:cNvPr id="5"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Most popular Italian foods
</a:t>
            </a:r>
            <a:endParaRPr lang="en-US" sz="2400" dirty="0"/>
          </a:p>
        </p:txBody>
      </p:sp>
      <p:sp>
        <p:nvSpPr>
          <p:cNvPr id="6"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11</a:t>
            </a:r>
            <a:endParaRPr lang="en-US" sz="1000" dirty="0"/>
          </a:p>
        </p:txBody>
      </p:sp>
      <p:sp>
        <p:nvSpPr>
          <p:cNvPr id="7" name="Text 2"/>
          <p:cNvSpPr txBox="1"/>
          <p:nvPr/>
        </p:nvSpPr>
        <p:spPr>
          <a:xfrm>
            <a:off x="5210325" y="1606175"/>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Эти блюда часто встречаются в меню по всему миру и помогают узнать итальянскую кухню даже тем, кто никогда не был в Италии.
</a:t>
            </a:r>
            <a:endParaRPr lang="en-US" sz="1100" dirty="0"/>
          </a:p>
        </p:txBody>
      </p:sp>
      <p:sp>
        <p:nvSpPr>
          <p:cNvPr id="8" name="Text 3"/>
          <p:cNvSpPr txBox="1"/>
          <p:nvPr/>
        </p:nvSpPr>
        <p:spPr>
          <a:xfrm>
            <a:off x="5210325" y="3044387"/>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Pizza и pasta лидируют по узнаваемости, потому что именно с них чаще всего начинают знакомство с итальянской едой.
</a:t>
            </a:r>
            <a:endParaRPr lang="en-US" sz="1100" dirty="0"/>
          </a:p>
        </p:txBody>
      </p:sp>
      <p:sp>
        <p:nvSpPr>
          <p:cNvPr id="9" name="Text 4"/>
          <p:cNvSpPr txBox="1"/>
          <p:nvPr/>
        </p:nvSpPr>
        <p:spPr>
          <a:xfrm>
            <a:off x="285000" y="4307100"/>
            <a:ext cx="4205100" cy="1359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Иллюстративная оценка узнаваемости блюд по учебной теме; без точной статистики.
</a:t>
            </a:r>
            <a:endParaRPr lang="en-US" sz="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514363" y="1266498"/>
            <a:ext cx="1405125" cy="1124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032156" y="1266498"/>
            <a:ext cx="843075" cy="11241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5198666" y="1266498"/>
            <a:ext cx="983588" cy="11241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7435434" y="1266498"/>
            <a:ext cx="983588" cy="1124100"/>
          </a:xfrm>
          <a:prstGeom prst="rect">
            <a:avLst/>
          </a:prstGeom>
        </p:spPr>
      </p:pic>
      <p:sp>
        <p:nvSpPr>
          <p:cNvPr id="12" name="Text 0"/>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12</a:t>
            </a:r>
            <a:endParaRPr lang="en-US" sz="1000" dirty="0"/>
          </a:p>
        </p:txBody>
      </p:sp>
      <p:sp>
        <p:nvSpPr>
          <p:cNvPr id="13" name="Text 1"/>
          <p:cNvSpPr txBox="1"/>
          <p:nvPr/>
        </p:nvSpPr>
        <p:spPr>
          <a:xfrm>
            <a:off x="320525" y="350325"/>
            <a:ext cx="84849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The Italian language and useful words
</a:t>
            </a:r>
            <a:endParaRPr lang="en-US" sz="2400" dirty="0"/>
          </a:p>
        </p:txBody>
      </p:sp>
      <p:sp>
        <p:nvSpPr>
          <p:cNvPr id="14" name="Text 2"/>
          <p:cNvSpPr txBox="1"/>
          <p:nvPr/>
        </p:nvSpPr>
        <p:spPr>
          <a:xfrm>
            <a:off x="337626" y="2949172"/>
            <a:ext cx="1758600" cy="15666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Romance language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Italian belongs to the Romance language family. It grew from Latin and звучит плавно и мелодично, поэтому его легко узнают даже по коротким словам и простым фразам.
</a:t>
            </a:r>
            <a:endParaRPr lang="en-US" sz="1100" dirty="0"/>
          </a:p>
        </p:txBody>
      </p:sp>
      <p:sp>
        <p:nvSpPr>
          <p:cNvPr id="15" name="Text 3"/>
          <p:cNvSpPr txBox="1"/>
          <p:nvPr/>
        </p:nvSpPr>
        <p:spPr>
          <a:xfrm>
            <a:off x="2574393" y="2949172"/>
            <a:ext cx="1758600" cy="15666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Where it is spoken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Italian is the official language of Italy, San Marino and part of Switzerland. It also appears in schools, media and everyday communication in some nearby regions.
</a:t>
            </a:r>
            <a:endParaRPr lang="en-US" sz="1100" dirty="0"/>
          </a:p>
        </p:txBody>
      </p:sp>
      <p:sp>
        <p:nvSpPr>
          <p:cNvPr id="16" name="Text 4"/>
          <p:cNvSpPr txBox="1"/>
          <p:nvPr/>
        </p:nvSpPr>
        <p:spPr>
          <a:xfrm>
            <a:off x="4811160" y="2949172"/>
            <a:ext cx="1758600" cy="15666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Words we recognize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Many international words come from Italian, including opera, piano, pizza, espresso and cappuccino. Такие слова часто встречаются в английском языке и не требуют перевода.
</a:t>
            </a:r>
            <a:endParaRPr lang="en-US" sz="1100" dirty="0"/>
          </a:p>
        </p:txBody>
      </p:sp>
      <p:sp>
        <p:nvSpPr>
          <p:cNvPr id="17" name="Text 5"/>
          <p:cNvSpPr txBox="1"/>
          <p:nvPr/>
        </p:nvSpPr>
        <p:spPr>
          <a:xfrm>
            <a:off x="7047927" y="2949172"/>
            <a:ext cx="1758600" cy="15666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Language comparison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This topic helps students compare languages and borrowings. It shows how words travel between countries and how English, Italian and other languages influence one another.
</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62625" y="1133578"/>
            <a:ext cx="2666700" cy="1390642"/>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3229625" y="1133578"/>
            <a:ext cx="2666700" cy="1390642"/>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6296625" y="1134129"/>
            <a:ext cx="2684700" cy="1389542"/>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13</a:t>
            </a:r>
            <a:endParaRPr lang="en-US" sz="1000" dirty="0"/>
          </a:p>
        </p:txBody>
      </p:sp>
      <p:sp>
        <p:nvSpPr>
          <p:cNvPr id="12" name="Text 1"/>
          <p:cNvSpPr txBox="1"/>
          <p:nvPr/>
        </p:nvSpPr>
        <p:spPr>
          <a:xfrm>
            <a:off x="320525" y="350325"/>
            <a:ext cx="84849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Art, music and famous Italian names
</a:t>
            </a:r>
            <a:endParaRPr lang="en-US" sz="2400" dirty="0"/>
          </a:p>
        </p:txBody>
      </p:sp>
      <p:sp>
        <p:nvSpPr>
          <p:cNvPr id="13" name="Text 2"/>
          <p:cNvSpPr txBox="1"/>
          <p:nvPr/>
        </p:nvSpPr>
        <p:spPr>
          <a:xfrm>
            <a:off x="320525" y="2789424"/>
            <a:ext cx="2350800" cy="159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Masters of painting and sculpture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Italy gave the world Leonardo da Vinci, Michelangelo, Raphael and Caravaggio. Их картины, фрески и скульптуры до сих пор изучают в музеях и школах. Italian art is famous for beauty, detail and strong emotions.
</a:t>
            </a:r>
            <a:endParaRPr lang="en-US" sz="1100" dirty="0"/>
          </a:p>
        </p:txBody>
      </p:sp>
      <p:sp>
        <p:nvSpPr>
          <p:cNvPr id="14" name="Text 3"/>
          <p:cNvSpPr txBox="1"/>
          <p:nvPr/>
        </p:nvSpPr>
        <p:spPr>
          <a:xfrm>
            <a:off x="3387525" y="2789424"/>
            <a:ext cx="2350800" cy="159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Music that lives on stage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Italian culture is closely linked to opera and classical music. In Milan, La Scala is one of the most famous opera houses in the world. Здесь выступали великие певцы и оркестры, а билеты often sell out quickly.
</a:t>
            </a:r>
            <a:endParaRPr lang="en-US" sz="1100" dirty="0"/>
          </a:p>
        </p:txBody>
      </p:sp>
      <p:sp>
        <p:nvSpPr>
          <p:cNvPr id="15" name="Text 4"/>
          <p:cNvSpPr txBox="1"/>
          <p:nvPr/>
        </p:nvSpPr>
        <p:spPr>
          <a:xfrm>
            <a:off x="6454525" y="2789424"/>
            <a:ext cx="2350800" cy="1594500"/>
          </a:xfrm>
          <a:prstGeom prst="rect">
            <a:avLst/>
          </a:prstGeom>
          <a:noFill/>
          <a:ln/>
        </p:spPr>
        <p:txBody>
          <a:bodyPr wrap="square" lIns="0" tIns="0" rIns="0" bIns="0" rtlCol="0" anchor="ctr"/>
          <a:lstStyle/>
          <a:p>
            <a:pPr algn="l" indent="0" marL="0">
              <a:lnSpc>
                <a:spcPct val="115000"/>
              </a:lnSpc>
              <a:buNone/>
            </a:pPr>
            <a:r>
              <a:rPr lang="en-US" sz="1100" b="1" dirty="0">
                <a:solidFill>
                  <a:srgbClr val="FFFFFF"/>
                </a:solidFill>
                <a:latin typeface="Arial" pitchFamily="34" charset="0"/>
                <a:ea typeface="Arial" pitchFamily="34" charset="-122"/>
                <a:cs typeface="Arial" pitchFamily="34" charset="-120"/>
              </a:rPr>
              <a:t>Cities as open-air museums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Many Italian cities look like museums without walls. Old squares, palaces and churches show how art became part of everyday life. Visitors can see history not only in galleries, but also on the streets.
</a:t>
            </a:r>
            <a:endParaRPr lang="en-US" sz="11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9775" y="2859378"/>
            <a:ext cx="8905200" cy="1991495"/>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Fashion and design in modern Italy
</a:t>
            </a:r>
            <a:endParaRPr lang="en-US" sz="2400" dirty="0"/>
          </a:p>
        </p:txBody>
      </p:sp>
      <p:sp>
        <p:nvSpPr>
          <p:cNvPr id="9"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14</a:t>
            </a:r>
            <a:endParaRPr lang="en-US" sz="1000" dirty="0"/>
          </a:p>
        </p:txBody>
      </p:sp>
      <p:sp>
        <p:nvSpPr>
          <p:cNvPr id="10" name="Text 2"/>
          <p:cNvSpPr txBox="1"/>
          <p:nvPr/>
        </p:nvSpPr>
        <p:spPr>
          <a:xfrm>
            <a:off x="620150" y="1378225"/>
            <a:ext cx="1907100" cy="12837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Milan and style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Milan is known as the fashion capital of Italy. It hosts important shows and attracts designers, models and buyers from many countries, making style a visible part of city life.
</a:t>
            </a:r>
            <a:endParaRPr lang="en-US" sz="900" dirty="0"/>
          </a:p>
        </p:txBody>
      </p:sp>
      <p:sp>
        <p:nvSpPr>
          <p:cNvPr id="11" name="Text 3"/>
          <p:cNvSpPr txBox="1"/>
          <p:nvPr/>
        </p:nvSpPr>
        <p:spPr>
          <a:xfrm>
            <a:off x="2607991" y="1378225"/>
            <a:ext cx="1907100" cy="12837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Famous Italian brands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Brands such as Gucci, Prada, Armani and Versace are well known around the world. They are often connected with luxury, careful craftsmanship and elegant design.
</a:t>
            </a:r>
            <a:endParaRPr lang="en-US" sz="900" dirty="0"/>
          </a:p>
        </p:txBody>
      </p:sp>
      <p:sp>
        <p:nvSpPr>
          <p:cNvPr id="12" name="Text 4"/>
          <p:cNvSpPr txBox="1"/>
          <p:nvPr/>
        </p:nvSpPr>
        <p:spPr>
          <a:xfrm>
            <a:off x="4595828" y="1378225"/>
            <a:ext cx="1907100" cy="12837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What design means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Italian design is valued for clean shapes, quality materials and attention to detail. These ideas appear not only in clothes, but also in furniture, cars and everyday objects.
</a:t>
            </a:r>
            <a:endParaRPr lang="en-US" sz="900" dirty="0"/>
          </a:p>
        </p:txBody>
      </p:sp>
      <p:sp>
        <p:nvSpPr>
          <p:cNvPr id="13" name="Text 5"/>
          <p:cNvSpPr txBox="1"/>
          <p:nvPr/>
        </p:nvSpPr>
        <p:spPr>
          <a:xfrm>
            <a:off x="6583671" y="1378225"/>
            <a:ext cx="1907100" cy="1283700"/>
          </a:xfrm>
          <a:prstGeom prst="rect">
            <a:avLst/>
          </a:prstGeom>
          <a:noFill/>
          <a:ln/>
        </p:spPr>
        <p:txBody>
          <a:bodyPr wrap="square" lIns="0" tIns="0" rIns="0" bIns="0" rtlCol="0" anchor="ctr"/>
          <a:lstStyle/>
          <a:p>
            <a:pPr algn="l" indent="0" marL="0">
              <a:lnSpc>
                <a:spcPct val="115000"/>
              </a:lnSpc>
              <a:buNone/>
            </a:pPr>
            <a:r>
              <a:rPr lang="en-US" sz="900" b="1" dirty="0">
                <a:solidFill>
                  <a:srgbClr val="FFFFFF"/>
                </a:solidFill>
                <a:latin typeface="Arial" pitchFamily="34" charset="0"/>
                <a:ea typeface="Arial" pitchFamily="34" charset="-122"/>
                <a:cs typeface="Arial" pitchFamily="34" charset="-120"/>
              </a:rPr>
              <a:t>Words used in English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When people describe fashion or design in English, they often use Italian names and terms. This shows how strongly Italy influences style, business and modern culture.
</a:t>
            </a:r>
            <a:endParaRPr lang="en-US" sz="9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5138113" y="2076185"/>
            <a:ext cx="3239400" cy="1414856"/>
          </a:xfrm>
          <a:prstGeom prst="rect">
            <a:avLst/>
          </a:prstGeom>
        </p:spPr>
      </p:pic>
      <p:sp>
        <p:nvSpPr>
          <p:cNvPr id="5"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Italy’s regions and their features
</a:t>
            </a:r>
            <a:endParaRPr lang="en-US" sz="2400" dirty="0"/>
          </a:p>
        </p:txBody>
      </p:sp>
      <p:sp>
        <p:nvSpPr>
          <p:cNvPr id="6"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15</a:t>
            </a:r>
            <a:endParaRPr lang="en-US" sz="1000" dirty="0"/>
          </a:p>
        </p:txBody>
      </p:sp>
      <p:sp>
        <p:nvSpPr>
          <p:cNvPr id="7" name="Text 2"/>
          <p:cNvSpPr txBox="1"/>
          <p:nvPr/>
        </p:nvSpPr>
        <p:spPr>
          <a:xfrm>
            <a:off x="694225" y="1606175"/>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Эта таблица показывает, что разные регионы Италии известны разными городами, занятиями и достопримечательностями.
</a:t>
            </a:r>
            <a:endParaRPr lang="en-US" sz="1100" dirty="0"/>
          </a:p>
        </p:txBody>
      </p:sp>
      <p:sp>
        <p:nvSpPr>
          <p:cNvPr id="8" name="Text 3"/>
          <p:cNvSpPr txBox="1"/>
          <p:nvPr/>
        </p:nvSpPr>
        <p:spPr>
          <a:xfrm>
            <a:off x="694225" y="3044387"/>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Каждый регион имеет собственный образ жизни: где-то важны финансы и управление, а где-то — искусство, туризм или природа.
</a:t>
            </a:r>
            <a:endParaRPr lang="en-US" sz="1100" dirty="0"/>
          </a:p>
        </p:txBody>
      </p:sp>
      <p:sp>
        <p:nvSpPr>
          <p:cNvPr id="9" name="Text 4"/>
          <p:cNvSpPr txBox="1"/>
          <p:nvPr/>
        </p:nvSpPr>
        <p:spPr>
          <a:xfrm>
            <a:off x="4656575" y="4307100"/>
            <a:ext cx="4205100" cy="1359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Regional information about Italy.
</a:t>
            </a:r>
            <a:endParaRPr lang="en-US" sz="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16</a:t>
            </a:r>
            <a:endParaRPr lang="en-US" sz="1000" dirty="0"/>
          </a:p>
        </p:txBody>
      </p:sp>
      <p:sp>
        <p:nvSpPr>
          <p:cNvPr id="5" name="Text 1"/>
          <p:cNvSpPr txBox="1"/>
          <p:nvPr/>
        </p:nvSpPr>
        <p:spPr>
          <a:xfrm>
            <a:off x="5229050" y="1016650"/>
            <a:ext cx="3239400" cy="23385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Футбол объединяет миллионы болельщиков в Италии, а победы сборной стали частью национальной гордости и спортивной истории страны.
</a:t>
            </a:r>
            <a:endParaRPr lang="en-US" sz="1100" dirty="0"/>
          </a:p>
        </p:txBody>
      </p:sp>
      <p:sp>
        <p:nvSpPr>
          <p:cNvPr id="6" name="Text 2"/>
          <p:cNvSpPr txBox="1"/>
          <p:nvPr/>
        </p:nvSpPr>
        <p:spPr>
          <a:xfrm>
            <a:off x="701450" y="1560038"/>
            <a:ext cx="3369600" cy="971700"/>
          </a:xfrm>
          <a:prstGeom prst="rect">
            <a:avLst/>
          </a:prstGeom>
          <a:noFill/>
          <a:ln/>
        </p:spPr>
        <p:txBody>
          <a:bodyPr wrap="square" lIns="0" tIns="0" rIns="0" bIns="0" rtlCol="0" anchor="ctr"/>
          <a:lstStyle/>
          <a:p>
            <a:pPr algn="l" indent="0" marL="0">
              <a:lnSpc>
                <a:spcPct val="115000"/>
              </a:lnSpc>
              <a:buNone/>
            </a:pPr>
            <a:r>
              <a:rPr lang="en-US" sz="5300" b="1" dirty="0">
                <a:solidFill>
                  <a:srgbClr val="FFFFFF"/>
                </a:solidFill>
                <a:latin typeface="Arial" pitchFamily="34" charset="0"/>
                <a:ea typeface="Arial" pitchFamily="34" charset="-122"/>
                <a:cs typeface="Arial" pitchFamily="34" charset="-120"/>
              </a:rPr>
              <a:t>4
</a:t>
            </a:r>
            <a:endParaRPr lang="en-US" sz="5300" dirty="0"/>
          </a:p>
        </p:txBody>
      </p:sp>
      <p:sp>
        <p:nvSpPr>
          <p:cNvPr id="7" name="Text 3"/>
          <p:cNvSpPr txBox="1"/>
          <p:nvPr/>
        </p:nvSpPr>
        <p:spPr>
          <a:xfrm>
            <a:off x="701449" y="2708663"/>
            <a:ext cx="3369600" cy="606600"/>
          </a:xfrm>
          <a:prstGeom prst="rect">
            <a:avLst/>
          </a:prstGeom>
          <a:noFill/>
          <a:ln/>
        </p:spPr>
        <p:txBody>
          <a:bodyPr wrap="square" lIns="0" tIns="0" rIns="0" bIns="0" rtlCol="0" anchor="ctr"/>
          <a:lstStyle/>
          <a:p>
            <a:pPr algn="l" indent="0" marL="0">
              <a:lnSpc>
                <a:spcPct val="115000"/>
              </a:lnSpc>
              <a:buNone/>
            </a:pPr>
            <a:r>
              <a:rPr lang="en-US" sz="1613" b="1" dirty="0">
                <a:solidFill>
                  <a:srgbClr val="FFFFFF"/>
                </a:solidFill>
                <a:latin typeface="Arial" pitchFamily="34" charset="0"/>
                <a:ea typeface="Arial" pitchFamily="34" charset="-122"/>
                <a:cs typeface="Arial" pitchFamily="34" charset="-120"/>
              </a:rPr>
              <a:t>times, Italy’s national football team has won the FIFA World Cup.
</a:t>
            </a:r>
            <a:endParaRPr lang="en-US" sz="1613" dirty="0"/>
          </a:p>
        </p:txBody>
      </p:sp>
      <p:sp>
        <p:nvSpPr>
          <p:cNvPr id="8" name="Text 4"/>
          <p:cNvSpPr txBox="1"/>
          <p:nvPr/>
        </p:nvSpPr>
        <p:spPr>
          <a:xfrm>
            <a:off x="4833493" y="4531160"/>
            <a:ext cx="4032900" cy="130200"/>
          </a:xfrm>
          <a:prstGeom prst="rect">
            <a:avLst/>
          </a:prstGeom>
          <a:noFill/>
          <a:ln/>
        </p:spPr>
        <p:txBody>
          <a:bodyPr wrap="square" lIns="0" tIns="0" rIns="0" bIns="0" rtlCol="0" anchor="ctr"/>
          <a:lstStyle/>
          <a:p>
            <a:pPr algn="l" indent="0" marL="0">
              <a:lnSpc>
                <a:spcPct val="115000"/>
              </a:lnSpc>
              <a:buNone/>
            </a:pPr>
            <a:r>
              <a:rPr lang="en-US" sz="700" dirty="0">
                <a:solidFill>
                  <a:srgbClr val="FFFFFF"/>
                </a:solidFill>
                <a:latin typeface="Arial" pitchFamily="34" charset="0"/>
                <a:ea typeface="Arial" pitchFamily="34" charset="-122"/>
                <a:cs typeface="Arial" pitchFamily="34" charset="-120"/>
              </a:rPr>
              <a:t>FIFA; national team World Cup titles: 1934, 1938, 1982, 2006.
</a:t>
            </a:r>
            <a:endParaRPr lang="en-US" sz="7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766537" y="1826084"/>
            <a:ext cx="3239400" cy="1915057"/>
          </a:xfrm>
          <a:prstGeom prst="rect">
            <a:avLst/>
          </a:prstGeom>
        </p:spPr>
      </p:pic>
      <p:sp>
        <p:nvSpPr>
          <p:cNvPr id="5"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Why tourists visit Italy
</a:t>
            </a:r>
            <a:endParaRPr lang="en-US" sz="2400" dirty="0"/>
          </a:p>
        </p:txBody>
      </p:sp>
      <p:sp>
        <p:nvSpPr>
          <p:cNvPr id="6"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17</a:t>
            </a:r>
            <a:endParaRPr lang="en-US" sz="1000" dirty="0"/>
          </a:p>
        </p:txBody>
      </p:sp>
      <p:sp>
        <p:nvSpPr>
          <p:cNvPr id="7" name="Text 2"/>
          <p:cNvSpPr txBox="1"/>
          <p:nvPr/>
        </p:nvSpPr>
        <p:spPr>
          <a:xfrm>
            <a:off x="5210325" y="1606175"/>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Туристы часто выбирают Италию не только ради памятников, но и ради кухни, моря и прогулок по красивым городам.
</a:t>
            </a:r>
            <a:endParaRPr lang="en-US" sz="1100" dirty="0"/>
          </a:p>
        </p:txBody>
      </p:sp>
      <p:sp>
        <p:nvSpPr>
          <p:cNvPr id="8" name="Text 3"/>
          <p:cNvSpPr txBox="1"/>
          <p:nvPr/>
        </p:nvSpPr>
        <p:spPr>
          <a:xfrm>
            <a:off x="5210325" y="3044387"/>
            <a:ext cx="3239400" cy="9042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Самые сильные мотивы связаны с едой, историей и искусством, поэтому Италия привлекает и любителей культуры, и тех, кто ищет отдых.
</a:t>
            </a:r>
            <a:endParaRPr lang="en-US" sz="1100" dirty="0"/>
          </a:p>
        </p:txBody>
      </p:sp>
      <p:sp>
        <p:nvSpPr>
          <p:cNvPr id="9" name="Text 4"/>
          <p:cNvSpPr txBox="1"/>
          <p:nvPr/>
        </p:nvSpPr>
        <p:spPr>
          <a:xfrm>
            <a:off x="285000" y="4307100"/>
            <a:ext cx="4205100" cy="135900"/>
          </a:xfrm>
          <a:prstGeom prst="rect">
            <a:avLst/>
          </a:prstGeom>
          <a:noFill/>
          <a:ln/>
        </p:spPr>
        <p:txBody>
          <a:bodyPr wrap="square" lIns="0" tIns="0" rIns="0" bIns="0" rtlCol="0" anchor="ctr"/>
          <a:lstStyle/>
          <a:p>
            <a:pPr algn="l" indent="0" marL="0">
              <a:lnSpc>
                <a:spcPct val="115000"/>
              </a:lnSpc>
              <a:buNone/>
            </a:pPr>
            <a:r>
              <a:rPr lang="en-US" sz="755" dirty="0">
                <a:solidFill>
                  <a:srgbClr val="FFFFFF"/>
                </a:solidFill>
                <a:latin typeface="Arial" pitchFamily="34" charset="0"/>
                <a:ea typeface="Arial" pitchFamily="34" charset="-122"/>
                <a:cs typeface="Arial" pitchFamily="34" charset="-120"/>
              </a:rPr>
              <a:t>Иллюстративная учебная оценка причин поездок; обобщение по теме, без точной статистики.
</a:t>
            </a:r>
            <a:endParaRPr lang="en-US" sz="755"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09926" y="1222650"/>
            <a:ext cx="4527298" cy="36294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573325" y="342396"/>
            <a:ext cx="7997400" cy="540900"/>
          </a:xfrm>
          <a:prstGeom prst="rect">
            <a:avLst/>
          </a:prstGeom>
          <a:noFill/>
          <a:ln/>
        </p:spPr>
        <p:txBody>
          <a:bodyPr wrap="square" lIns="0" tIns="0" rIns="0" bIns="0" rtlCol="0" anchor="ctr"/>
          <a:lstStyle/>
          <a:p>
            <a:pPr algn="l" indent="0" marL="0">
              <a:lnSpc>
                <a:spcPct val="115000"/>
              </a:lnSpc>
              <a:buNone/>
            </a:pPr>
            <a:r>
              <a:rPr lang="en-US" sz="2400" b="1" dirty="0">
                <a:solidFill>
                  <a:srgbClr val="FFFFFF"/>
                </a:solidFill>
                <a:latin typeface="Arial" pitchFamily="34" charset="0"/>
                <a:ea typeface="Arial" pitchFamily="34" charset="-122"/>
                <a:cs typeface="Arial" pitchFamily="34" charset="-120"/>
              </a:rPr>
              <a:t>Modern challenges and new ideas
</a:t>
            </a:r>
            <a:endParaRPr lang="en-US" sz="2400" dirty="0"/>
          </a:p>
        </p:txBody>
      </p:sp>
      <p:sp>
        <p:nvSpPr>
          <p:cNvPr id="10"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18</a:t>
            </a:r>
            <a:endParaRPr lang="en-US" sz="1000" dirty="0"/>
          </a:p>
        </p:txBody>
      </p:sp>
      <p:sp>
        <p:nvSpPr>
          <p:cNvPr id="11" name="Text 2"/>
          <p:cNvSpPr txBox="1"/>
          <p:nvPr/>
        </p:nvSpPr>
        <p:spPr>
          <a:xfrm>
            <a:off x="5106625" y="1570700"/>
            <a:ext cx="3464100" cy="537300"/>
          </a:xfrm>
          <a:prstGeom prst="rect">
            <a:avLst/>
          </a:prstGeom>
          <a:noFill/>
          <a:ln/>
        </p:spPr>
        <p:txBody>
          <a:bodyPr wrap="square" lIns="0" tIns="0" rIns="0" bIns="0" rtlCol="0" anchor="ctr"/>
          <a:lstStyle/>
          <a:p>
            <a:pPr algn="l" indent="0" marL="0">
              <a:lnSpc>
                <a:spcPct val="115000"/>
              </a:lnSpc>
              <a:buNone/>
            </a:pPr>
            <a:r>
              <a:rPr lang="en-US" sz="875" b="1" dirty="0">
                <a:solidFill>
                  <a:srgbClr val="FFFFFF"/>
                </a:solidFill>
                <a:latin typeface="Arial" pitchFamily="34" charset="0"/>
                <a:ea typeface="Arial" pitchFamily="34" charset="-122"/>
                <a:cs typeface="Arial" pitchFamily="34" charset="-120"/>
              </a:rPr>
              <a:t>Стареющее население
</a:t>
            </a:r>
            <a:pPr algn="l" indent="0" marL="0">
              <a:lnSpc>
                <a:spcPct val="115000"/>
              </a:lnSpc>
              <a:buNone/>
            </a:pPr>
            <a:r>
              <a:rPr lang="en-US" sz="43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FFFFF"/>
                </a:solidFill>
                <a:latin typeface="Arial" pitchFamily="34" charset="0"/>
                <a:ea typeface="Arial" pitchFamily="34" charset="-122"/>
                <a:cs typeface="Arial" pitchFamily="34" charset="-120"/>
              </a:rPr>
              <a:t>In many parts of Italy, the population is getting older. This creates new needs in healthcare, pensions and support for families, schools and local communities.
</a:t>
            </a:r>
            <a:endParaRPr lang="en-US" sz="875" dirty="0"/>
          </a:p>
        </p:txBody>
      </p:sp>
      <p:sp>
        <p:nvSpPr>
          <p:cNvPr id="12" name="Text 3"/>
          <p:cNvSpPr txBox="1"/>
          <p:nvPr/>
        </p:nvSpPr>
        <p:spPr>
          <a:xfrm>
            <a:off x="5106625" y="2176352"/>
            <a:ext cx="3464100" cy="537300"/>
          </a:xfrm>
          <a:prstGeom prst="rect">
            <a:avLst/>
          </a:prstGeom>
          <a:noFill/>
          <a:ln/>
        </p:spPr>
        <p:txBody>
          <a:bodyPr wrap="square" lIns="0" tIns="0" rIns="0" bIns="0" rtlCol="0" anchor="ctr"/>
          <a:lstStyle/>
          <a:p>
            <a:pPr algn="l" indent="0" marL="0">
              <a:lnSpc>
                <a:spcPct val="115000"/>
              </a:lnSpc>
              <a:buNone/>
            </a:pPr>
            <a:r>
              <a:rPr lang="en-US" sz="875" b="1" dirty="0">
                <a:solidFill>
                  <a:srgbClr val="FFFFFF"/>
                </a:solidFill>
                <a:latin typeface="Arial" pitchFamily="34" charset="0"/>
                <a:ea typeface="Arial" pitchFamily="34" charset="-122"/>
                <a:cs typeface="Arial" pitchFamily="34" charset="-120"/>
              </a:rPr>
              <a:t>Разные экономические условия
</a:t>
            </a:r>
            <a:pPr algn="l" indent="0" marL="0">
              <a:lnSpc>
                <a:spcPct val="115000"/>
              </a:lnSpc>
              <a:buNone/>
            </a:pPr>
            <a:r>
              <a:rPr lang="en-US" sz="43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FFFFF"/>
                </a:solidFill>
                <a:latin typeface="Arial" pitchFamily="34" charset="0"/>
                <a:ea typeface="Arial" pitchFamily="34" charset="-122"/>
                <a:cs typeface="Arial" pitchFamily="34" charset="-120"/>
              </a:rPr>
              <a:t>The north and the south do not always develop at the same pace. This difference affects jobs, income and opportunities for young people in different regions.
</a:t>
            </a:r>
            <a:endParaRPr lang="en-US" sz="875" dirty="0"/>
          </a:p>
        </p:txBody>
      </p:sp>
      <p:sp>
        <p:nvSpPr>
          <p:cNvPr id="13" name="Text 4"/>
          <p:cNvSpPr txBox="1"/>
          <p:nvPr/>
        </p:nvSpPr>
        <p:spPr>
          <a:xfrm>
            <a:off x="5106625" y="2782010"/>
            <a:ext cx="3464100" cy="537300"/>
          </a:xfrm>
          <a:prstGeom prst="rect">
            <a:avLst/>
          </a:prstGeom>
          <a:noFill/>
          <a:ln/>
        </p:spPr>
        <p:txBody>
          <a:bodyPr wrap="square" lIns="0" tIns="0" rIns="0" bIns="0" rtlCol="0" anchor="ctr"/>
          <a:lstStyle/>
          <a:p>
            <a:pPr algn="l" indent="0" marL="0">
              <a:lnSpc>
                <a:spcPct val="115000"/>
              </a:lnSpc>
              <a:buNone/>
            </a:pPr>
            <a:r>
              <a:rPr lang="en-US" sz="875" b="1" dirty="0">
                <a:solidFill>
                  <a:srgbClr val="FFFFFF"/>
                </a:solidFill>
                <a:latin typeface="Arial" pitchFamily="34" charset="0"/>
                <a:ea typeface="Arial" pitchFamily="34" charset="-122"/>
                <a:cs typeface="Arial" pitchFamily="34" charset="-120"/>
              </a:rPr>
              <a:t>Риск землетрясений
</a:t>
            </a:r>
            <a:pPr algn="l" indent="0" marL="0">
              <a:lnSpc>
                <a:spcPct val="115000"/>
              </a:lnSpc>
              <a:buNone/>
            </a:pPr>
            <a:r>
              <a:rPr lang="en-US" sz="43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FFFFF"/>
                </a:solidFill>
                <a:latin typeface="Arial" pitchFamily="34" charset="0"/>
                <a:ea typeface="Arial" pitchFamily="34" charset="-122"/>
                <a:cs typeface="Arial" pitchFamily="34" charset="-120"/>
              </a:rPr>
              <a:t>Some Italian regions are exposed to earthquakes. Because of this, buildings, safety rules and emergency services remain an important part of daily life and planning.
</a:t>
            </a:r>
            <a:endParaRPr lang="en-US" sz="875" dirty="0"/>
          </a:p>
        </p:txBody>
      </p:sp>
      <p:sp>
        <p:nvSpPr>
          <p:cNvPr id="14" name="Text 5"/>
          <p:cNvSpPr txBox="1"/>
          <p:nvPr/>
        </p:nvSpPr>
        <p:spPr>
          <a:xfrm>
            <a:off x="5106625" y="3387663"/>
            <a:ext cx="3464100" cy="537300"/>
          </a:xfrm>
          <a:prstGeom prst="rect">
            <a:avLst/>
          </a:prstGeom>
          <a:noFill/>
          <a:ln/>
        </p:spPr>
        <p:txBody>
          <a:bodyPr wrap="square" lIns="0" tIns="0" rIns="0" bIns="0" rtlCol="0" anchor="ctr"/>
          <a:lstStyle/>
          <a:p>
            <a:pPr algn="l" indent="0" marL="0">
              <a:lnSpc>
                <a:spcPct val="115000"/>
              </a:lnSpc>
              <a:buNone/>
            </a:pPr>
            <a:r>
              <a:rPr lang="en-US" sz="875" b="1" dirty="0">
                <a:solidFill>
                  <a:srgbClr val="FFFFFF"/>
                </a:solidFill>
                <a:latin typeface="Arial" pitchFamily="34" charset="0"/>
                <a:ea typeface="Arial" pitchFamily="34" charset="-122"/>
                <a:cs typeface="Arial" pitchFamily="34" charset="-120"/>
              </a:rPr>
              <a:t>Туризм и города
</a:t>
            </a:r>
            <a:pPr algn="l" indent="0" marL="0">
              <a:lnSpc>
                <a:spcPct val="115000"/>
              </a:lnSpc>
              <a:buNone/>
            </a:pPr>
            <a:r>
              <a:rPr lang="en-US" sz="43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FFFFF"/>
                </a:solidFill>
                <a:latin typeface="Arial" pitchFamily="34" charset="0"/>
                <a:ea typeface="Arial" pitchFamily="34" charset="-122"/>
                <a:cs typeface="Arial" pitchFamily="34" charset="-120"/>
              </a:rPr>
              <a:t>Popular cities can become crowded, especially in the busy season. Tourism brings money, but it can also increase pollution, noise and pressure on transport systems.
</a:t>
            </a:r>
            <a:endParaRPr lang="en-US" sz="875" dirty="0"/>
          </a:p>
        </p:txBody>
      </p:sp>
      <p:sp>
        <p:nvSpPr>
          <p:cNvPr id="15" name="Text 6"/>
          <p:cNvSpPr txBox="1"/>
          <p:nvPr/>
        </p:nvSpPr>
        <p:spPr>
          <a:xfrm>
            <a:off x="5106625" y="3993328"/>
            <a:ext cx="3464100" cy="537300"/>
          </a:xfrm>
          <a:prstGeom prst="rect">
            <a:avLst/>
          </a:prstGeom>
          <a:noFill/>
          <a:ln/>
        </p:spPr>
        <p:txBody>
          <a:bodyPr wrap="square" lIns="0" tIns="0" rIns="0" bIns="0" rtlCol="0" anchor="ctr"/>
          <a:lstStyle/>
          <a:p>
            <a:pPr algn="l" indent="0" marL="0">
              <a:lnSpc>
                <a:spcPct val="115000"/>
              </a:lnSpc>
              <a:buNone/>
            </a:pPr>
            <a:r>
              <a:rPr lang="en-US" sz="875" b="1" dirty="0">
                <a:solidFill>
                  <a:srgbClr val="FFFFFF"/>
                </a:solidFill>
                <a:latin typeface="Arial" pitchFamily="34" charset="0"/>
                <a:ea typeface="Arial" pitchFamily="34" charset="-122"/>
                <a:cs typeface="Arial" pitchFamily="34" charset="-120"/>
              </a:rPr>
              <a:t>Новые решения
</a:t>
            </a:r>
            <a:pPr algn="l" indent="0" marL="0">
              <a:lnSpc>
                <a:spcPct val="115000"/>
              </a:lnSpc>
              <a:buNone/>
            </a:pPr>
            <a:r>
              <a:rPr lang="en-US" sz="43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788" dirty="0">
                <a:solidFill>
                  <a:srgbClr val="FFFFFF"/>
                </a:solidFill>
                <a:latin typeface="Arial" pitchFamily="34" charset="0"/>
                <a:ea typeface="Arial" pitchFamily="34" charset="-122"/>
                <a:cs typeface="Arial" pitchFamily="34" charset="-120"/>
              </a:rPr>
              <a:t>Italy is also investing in science, technology, clean transport and renewable energy. These ideas help the country protect nature and modernize everyday life.
</a:t>
            </a:r>
            <a:endParaRPr lang="en-US" sz="875"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00000"/>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80875" y="1469486"/>
            <a:ext cx="8182500" cy="3172029"/>
          </a:xfrm>
          <a:prstGeom prst="rect">
            <a:avLst/>
          </a:prstGeom>
        </p:spPr>
      </p:pic>
      <p:sp>
        <p:nvSpPr>
          <p:cNvPr id="4" name="Text 0"/>
          <p:cNvSpPr txBox="1"/>
          <p:nvPr/>
        </p:nvSpPr>
        <p:spPr>
          <a:xfrm>
            <a:off x="573325" y="320674"/>
            <a:ext cx="7997400" cy="336900"/>
          </a:xfrm>
          <a:prstGeom prst="rect">
            <a:avLst/>
          </a:prstGeom>
          <a:noFill/>
          <a:ln/>
        </p:spPr>
        <p:txBody>
          <a:bodyPr wrap="square" lIns="0" tIns="0" rIns="0" bIns="0" rtlCol="0" anchor="t"/>
          <a:lstStyle/>
          <a:p>
            <a:pPr algn="l" indent="0" marL="0">
              <a:lnSpc>
                <a:spcPct val="115000"/>
              </a:lnSpc>
              <a:buNone/>
            </a:pPr>
            <a:r>
              <a:rPr lang="en-US" sz="2000" b="1" dirty="0">
                <a:solidFill>
                  <a:srgbClr val="FFFFFF"/>
                </a:solidFill>
                <a:latin typeface="Arial" pitchFamily="34" charset="0"/>
                <a:ea typeface="Arial" pitchFamily="34" charset="-122"/>
                <a:cs typeface="Arial" pitchFamily="34" charset="-120"/>
              </a:rPr>
              <a:t>How Italy influences the world today
</a:t>
            </a:r>
            <a:endParaRPr lang="en-US" sz="2000" dirty="0"/>
          </a:p>
        </p:txBody>
      </p:sp>
      <p:sp>
        <p:nvSpPr>
          <p:cNvPr id="5" name="Text 1"/>
          <p:cNvSpPr txBox="1"/>
          <p:nvPr/>
        </p:nvSpPr>
        <p:spPr>
          <a:xfrm>
            <a:off x="8713525" y="4709475"/>
            <a:ext cx="267900" cy="265500"/>
          </a:xfrm>
          <a:prstGeom prst="rect">
            <a:avLst/>
          </a:prstGeom>
          <a:noFill/>
          <a:ln/>
        </p:spPr>
        <p:txBody>
          <a:bodyPr wrap="square" lIns="0" tIns="0" rIns="0" bIns="0" rtlCol="0" anchor="ctr"/>
          <a:lstStyle/>
          <a:p>
            <a:pPr algn="ctr" indent="0" marL="0">
              <a:lnSpc>
                <a:spcPct val="115000"/>
              </a:lnSpc>
              <a:buNone/>
            </a:pPr>
            <a:r>
              <a:rPr lang="en-US" sz="1000" dirty="0">
                <a:solidFill>
                  <a:srgbClr val="FFFFFF"/>
                </a:solidFill>
                <a:latin typeface="Arial" pitchFamily="34" charset="0"/>
                <a:ea typeface="Arial" pitchFamily="34" charset="-122"/>
                <a:cs typeface="Arial" pitchFamily="34" charset="-120"/>
              </a:rPr>
              <a:t>19</a:t>
            </a:r>
            <a:endParaRPr lang="en-US" sz="1000" dirty="0"/>
          </a:p>
        </p:txBody>
      </p:sp>
      <p:sp>
        <p:nvSpPr>
          <p:cNvPr id="6" name="Text 2"/>
          <p:cNvSpPr txBox="1"/>
          <p:nvPr/>
        </p:nvSpPr>
        <p:spPr>
          <a:xfrm>
            <a:off x="573425" y="701043"/>
            <a:ext cx="7997400" cy="210000"/>
          </a:xfrm>
          <a:prstGeom prst="rect">
            <a:avLst/>
          </a:prstGeom>
          <a:noFill/>
          <a:ln/>
        </p:spPr>
        <p:txBody>
          <a:bodyPr wrap="square" lIns="0" tIns="0" rIns="0" bIns="0" rtlCol="0" anchor="t"/>
          <a:lstStyle/>
          <a:p>
            <a:pPr algn="l" indent="0" marL="0">
              <a:lnSpc>
                <a:spcPct val="115000"/>
              </a:lnSpc>
              <a:buNone/>
            </a:pPr>
            <a:r>
              <a:rPr lang="en-US" sz="998" dirty="0">
                <a:solidFill>
                  <a:srgbClr val="FFFFFF"/>
                </a:solidFill>
                <a:latin typeface="Arial" pitchFamily="34" charset="0"/>
                <a:ea typeface="Arial" pitchFamily="34" charset="-122"/>
                <a:cs typeface="Arial" pitchFamily="34" charset="-120"/>
              </a:rPr>
              <a:t>Связи показывают, как историческое наследие и современная культура Италии распространяются через жизнь, работу и путешествия.
</a:t>
            </a:r>
            <a:endParaRPr lang="en-US" sz="998"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1198950" y="439796"/>
            <a:ext cx="6746100" cy="1168500"/>
          </a:xfrm>
          <a:prstGeom prst="rect">
            <a:avLst/>
          </a:prstGeom>
          <a:noFill/>
          <a:ln/>
        </p:spPr>
        <p:txBody>
          <a:bodyPr wrap="square" lIns="0" tIns="0" rIns="0" bIns="0" rtlCol="0" anchor="ctr"/>
          <a:lstStyle/>
          <a:p>
            <a:pPr algn="ctr" indent="0" marL="0">
              <a:lnSpc>
                <a:spcPct val="115000"/>
              </a:lnSpc>
              <a:buNone/>
            </a:pPr>
            <a:r>
              <a:rPr lang="en-US" sz="3000" b="1" dirty="0">
                <a:solidFill>
                  <a:srgbClr val="FFFFFF"/>
                </a:solidFill>
                <a:latin typeface="Arial" pitchFamily="34" charset="0"/>
                <a:ea typeface="Arial" pitchFamily="34" charset="-122"/>
                <a:cs typeface="Arial" pitchFamily="34" charset="-120"/>
              </a:rPr>
              <a:t>Italy: a country where the past is still alive
</a:t>
            </a:r>
            <a:endParaRPr lang="en-US" sz="3000" dirty="0"/>
          </a:p>
        </p:txBody>
      </p:sp>
      <p:sp>
        <p:nvSpPr>
          <p:cNvPr id="4" name="Text 1"/>
          <p:cNvSpPr txBox="1"/>
          <p:nvPr/>
        </p:nvSpPr>
        <p:spPr>
          <a:xfrm>
            <a:off x="1198950" y="2552900"/>
            <a:ext cx="6746100" cy="1919700"/>
          </a:xfrm>
          <a:prstGeom prst="rect">
            <a:avLst/>
          </a:prstGeom>
          <a:noFill/>
          <a:ln/>
        </p:spPr>
        <p:txBody>
          <a:bodyPr wrap="square" lIns="0" tIns="0" rIns="0" bIns="0" rtlCol="0" anchor="ctr"/>
          <a:lstStyle/>
          <a:p>
            <a:pPr algn="ctr" indent="0" marL="0">
              <a:lnSpc>
                <a:spcPct val="115000"/>
              </a:lnSpc>
              <a:buNone/>
            </a:pPr>
            <a:r>
              <a:rPr lang="en-US" sz="1200" dirty="0">
                <a:solidFill>
                  <a:srgbClr val="FFFFFF"/>
                </a:solidFill>
                <a:latin typeface="Arial" pitchFamily="34" charset="0"/>
                <a:ea typeface="Arial" pitchFamily="34" charset="-122"/>
                <a:cs typeface="Arial" pitchFamily="34" charset="-120"/>
              </a:rPr>
              <a:t>Италия соединяет древнюю историю, знаменитые города, вкусную кухню и яркую культуру. Эти знания помогают говорить по-английски о стране просто, точно и с интересом.
</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2026-05-30T14:07:01Z</dcterms:created>
  <dcterms:modified xsi:type="dcterms:W3CDTF">2026-05-30T14:07:01Z</dcterms:modified>
</cp:coreProperties>
</file>