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5677" y="0"/>
            <a:ext cx="527744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8. Shops and Shopping: лексика, диалоги и повседневные ситуации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Магазины, покупки и вежливое общение на английском.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5677" y="0"/>
            <a:ext cx="527744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Покупки как важный бытовой навык на английском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Покупки — одна из самых частых ситуаций в поездках и повседневном общении. Эта тема помогает уверенно говорить о товарах, деньгах, скидках, размере, доставке и правилах возврата, соблюдая вежливые нормы английской речи.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76200" y="270000"/>
            <a:ext cx="8597700" cy="6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магазинов и категорий товаров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276200" y="1991600"/>
            <a:ext cx="1673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Магазины повседневных покупок
</a:t>
            </a:r>
            <a:pPr algn="l" indent="0" marL="0">
              <a:lnSpc>
                <a:spcPct val="115000"/>
              </a:lnSpc>
              <a:buNone/>
            </a:pPr>
            <a:r>
              <a:rPr lang="en-US" sz="4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Супермаркет, grocery store, bakery, butcher’s и chemist/pharmacy — это места, где покупают продукты, лекарства и товары первой необходимости. Они помогают ориентироваться в повседневной городской среде.
</a:t>
            </a:r>
            <a:endParaRPr lang="en-US" sz="991" dirty="0"/>
          </a:p>
        </p:txBody>
      </p:sp>
      <p:sp>
        <p:nvSpPr>
          <p:cNvPr id="11" name="Text 3"/>
          <p:cNvSpPr txBox="1"/>
          <p:nvPr/>
        </p:nvSpPr>
        <p:spPr>
          <a:xfrm>
            <a:off x="2007278" y="1991605"/>
            <a:ext cx="1673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 книги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Clothes shop, bookstore и shopping mall относятся к местам, где выбирают одежду, обувь, книги и подарки. В таких магазинах часто нужно уточнять размер, цену и наличие нужной модели.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738359" y="1991605"/>
            <a:ext cx="1673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Электроника и бытовые товары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Electronics store и отделы с household goods предлагают технику, аксессуары и предметы для дома. Здесь особенно важны слова о качестве, характеристиках, гарантии и способах оплаты.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469443" y="1991605"/>
            <a:ext cx="1673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Продукты питания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продовольственным товарам относятся food, drinks, fruit, vegetables, dairy products и snacks. Эти слова нужны, чтобы быстро назвать нужные категории и понять, что именно продаётся в магазине.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7200522" y="1991605"/>
            <a:ext cx="1673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Непродовольственные товары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Clothes, shoes, cosmetics, electronics, stationery и gifts — основа непродовольственного ассортимента. Такая лексика помогает описывать выбор товара и обсуждать покупки в реальной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842274"/>
            <a:ext cx="4794300" cy="16286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лексика по теме покупок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помогают говорить о выборе товара, оплате и возврате денег.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охватывает основные этапы покупки: выбор, оплату, чек и возврат.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Unit 8 и типичные бытовые ситуации покупки
</a:t>
            </a:r>
            <a:endParaRPr lang="en-US" sz="75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покупателя в магазине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Стандартная бытовая последовательность покупки в обычном магазине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14359" y="0"/>
            <a:ext cx="322808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270000"/>
            <a:ext cx="54741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Вежливый диалог у прилавка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508887" y="1186312"/>
            <a:ext cx="4896300" cy="66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разговора
</a:t>
            </a:r>
            <a:pPr algn="l" indent="0" marL="0">
              <a:lnSpc>
                <a:spcPct val="115000"/>
              </a:lnSpc>
              <a:buNone/>
            </a:pPr>
            <a:r>
              <a:rPr lang="en-US" sz="452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Excuse me, Please и Could you help me? задают вежливый тон общения. Они особенно важны, когда покупатель обращается к продавцу с просьбой или вопросом.
</a:t>
            </a:r>
            <a:endParaRPr lang="en-US" sz="1088" dirty="0"/>
          </a:p>
        </p:txBody>
      </p:sp>
      <p:sp>
        <p:nvSpPr>
          <p:cNvPr id="12" name="Text 3"/>
          <p:cNvSpPr txBox="1"/>
          <p:nvPr/>
        </p:nvSpPr>
        <p:spPr>
          <a:xfrm>
            <a:off x="508887" y="1895105"/>
            <a:ext cx="4896300" cy="66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товара
</a:t>
            </a:r>
            <a:pPr algn="l" indent="0" marL="0">
              <a:lnSpc>
                <a:spcPct val="115000"/>
              </a:lnSpc>
              <a:buNone/>
            </a:pPr>
            <a:r>
              <a:rPr lang="en-US" sz="452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I’m looking for… и How much is it? помогают быстро объяснить, что именно нужно, и уточнить цену. Эти выражения делают разговор коротким и понятным для обеих сторон.
</a:t>
            </a:r>
            <a:endParaRPr lang="en-US" sz="1088" dirty="0"/>
          </a:p>
        </p:txBody>
      </p:sp>
      <p:sp>
        <p:nvSpPr>
          <p:cNvPr id="13" name="Text 4"/>
          <p:cNvSpPr txBox="1"/>
          <p:nvPr/>
        </p:nvSpPr>
        <p:spPr>
          <a:xfrm>
            <a:off x="508887" y="2603892"/>
            <a:ext cx="4896300" cy="66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и примерка
</a:t>
            </a:r>
            <a:pPr algn="l" indent="0" marL="0">
              <a:lnSpc>
                <a:spcPct val="115000"/>
              </a:lnSpc>
              <a:buNone/>
            </a:pPr>
            <a:r>
              <a:rPr lang="en-US" sz="452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 you have this in a larger size? и Can I try it on? нужны, когда покупатель выбирает одежду или обувь. Так легко уточнить соответствие товара требованиям.
</a:t>
            </a:r>
            <a:endParaRPr lang="en-US" sz="1088" dirty="0"/>
          </a:p>
        </p:txBody>
      </p:sp>
      <p:sp>
        <p:nvSpPr>
          <p:cNvPr id="14" name="Text 5"/>
          <p:cNvSpPr txBox="1"/>
          <p:nvPr/>
        </p:nvSpPr>
        <p:spPr>
          <a:xfrm>
            <a:off x="510775" y="3312679"/>
            <a:ext cx="4896300" cy="66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продавцу
</a:t>
            </a:r>
            <a:pPr algn="l" indent="0" marL="0">
              <a:lnSpc>
                <a:spcPct val="115000"/>
              </a:lnSpc>
              <a:buNone/>
            </a:pPr>
            <a:r>
              <a:rPr lang="en-US" sz="452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Here you are и Thank you завершают диалог вежливо и естественно. Такие реплики показывают уважение к собеседнику и соответствуют нормам общения в магазине.
</a:t>
            </a:r>
            <a:endParaRPr lang="en-US" sz="1088" dirty="0"/>
          </a:p>
        </p:txBody>
      </p:sp>
      <p:sp>
        <p:nvSpPr>
          <p:cNvPr id="15" name="Text 6"/>
          <p:cNvSpPr txBox="1"/>
          <p:nvPr/>
        </p:nvSpPr>
        <p:spPr>
          <a:xfrm>
            <a:off x="510775" y="4021482"/>
            <a:ext cx="4896300" cy="66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ценность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52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этих фраз позволяет вести простой, но полноценный разговор у кассы, в отделе одежды или на стойке обслуживания. Это основа уверенного бытового английского.
</a:t>
            </a:r>
            <a:endParaRPr lang="en-US" sz="108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оплаты в современной торговле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городских магазинах чаще выбирают быстрые безналичные способы оплаты, особенно при обычных повседневных покупках.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Безналичные и контактные способы оплаты доминируют, а наличные остаются важны для небольших и локальных покупок.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по типичным способам оплаты в розничной торговле
</a:t>
            </a:r>
            <a:endParaRPr lang="en-US" sz="75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Скидки, распродажи и вычисления при покупке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69425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акций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Sale, discount, special offer, half price и clearance часто встречаются на ценниках и в рекламе. Они помогают быстро понять, какие товары продаются дешевле обычной цены.
</a:t>
            </a:r>
            <a:endParaRPr lang="en-US" sz="1157" dirty="0"/>
          </a:p>
        </p:txBody>
      </p:sp>
      <p:sp>
        <p:nvSpPr>
          <p:cNvPr id="10" name="Text 3"/>
          <p:cNvSpPr txBox="1"/>
          <p:nvPr/>
        </p:nvSpPr>
        <p:spPr>
          <a:xfrm>
            <a:off x="469375" y="3220375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Сдача и чек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Change и receipt нужны для проверки оплаты. Умение сравнить стоимость покупки и полученную сдачу помогает избежать бытовых ошибок и чувствовать себя уверенно на кассе.
</a:t>
            </a:r>
            <a:endParaRPr lang="en-US" sz="1157" dirty="0"/>
          </a:p>
        </p:txBody>
      </p:sp>
      <p:sp>
        <p:nvSpPr>
          <p:cNvPr id="11" name="Text 4"/>
          <p:cNvSpPr txBox="1"/>
          <p:nvPr/>
        </p:nvSpPr>
        <p:spPr>
          <a:xfrm>
            <a:off x="4820849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Финальная стоимость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ошибиться, важно уметь считать percent, total и final price. Это особенно полезно, когда скидка указана в процентах, а не в готовой сумме.
</a:t>
            </a:r>
            <a:endParaRPr lang="en-US" sz="1157" dirty="0"/>
          </a:p>
        </p:txBody>
      </p:sp>
      <p:sp>
        <p:nvSpPr>
          <p:cNvPr id="12" name="Text 5"/>
          <p:cNvSpPr txBox="1"/>
          <p:nvPr/>
        </p:nvSpPr>
        <p:spPr>
          <a:xfrm>
            <a:off x="4822900" y="3220375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задачи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полезны задания на подсчёт цены после скидки, выбор самого выгодного предложения и проверку правильности суммы. Так лексика соединяется с практической математикой.
</a:t>
            </a:r>
            <a:endParaRPr lang="en-US" sz="115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594" y="919100"/>
            <a:ext cx="5999013" cy="2037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Размеры, количество и единицы измерения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83838" y="371110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слова помогают правильно назвать количество и избежать ошибок при покупке.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111162" y="3686502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Покупатель точнее формулирует заказ, если использует правильную единицу измерения или размер.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783850" y="31497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Unit 8 для покупок и измерения количества
</a:t>
            </a:r>
            <a:endParaRPr lang="en-US" sz="75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9278"/>
            <a:ext cx="2503200" cy="24836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6349" y="2615725"/>
            <a:ext cx="2603502" cy="2527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5061" y="2271575"/>
            <a:ext cx="2187579" cy="256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 примерка: типичная ситуация в магазине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стойки с одеждой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Покупатель замечает нужную модель и спрашивает размер, чтобы не тратить время на неподходящие варианты. Продавец предлагает помощь и показывает, где находится примерочная. Разговор остаётся коротким, но вежливым и понятным.
</a:t>
            </a:r>
            <a:endParaRPr lang="en-US" sz="957" dirty="0"/>
          </a:p>
        </p:txBody>
      </p:sp>
      <p:sp>
        <p:nvSpPr>
          <p:cNvPr id="10" name="Text 2"/>
          <p:cNvSpPr txBox="1"/>
          <p:nvPr/>
        </p:nvSpPr>
        <p:spPr>
          <a:xfrm>
            <a:off x="3160202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примерочной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примерки покупатель оценивает длину, посадку и цвет. Если вещь сидит неудачно, он спокойно говорит: It’s too tight или It’s a bit loose. Такая формулировка помогает быстро найти подходящую замену.
</a:t>
            </a:r>
            <a:endParaRPr lang="en-US" sz="957" dirty="0"/>
          </a:p>
        </p:txBody>
      </p:sp>
      <p:sp>
        <p:nvSpPr>
          <p:cNvPr id="11" name="Text 3"/>
          <p:cNvSpPr txBox="1"/>
          <p:nvPr/>
        </p:nvSpPr>
        <p:spPr>
          <a:xfrm>
            <a:off x="6651127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о покупке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вещь подходит, покупатель может сказать: It fits well. Если нужен другой вариант, звучит: I prefer a different colour. В этой сцене особенно заметны точность словаря и культура вежливого выбора.
</a:t>
            </a:r>
            <a:endParaRPr lang="en-US" sz="957" dirty="0"/>
          </a:p>
        </p:txBody>
      </p:sp>
      <p:sp>
        <p:nvSpPr>
          <p:cNvPr id="12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покупают подростки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выбор зависит от повседневных потребностей, бюджета и интереса к удобным, доступным вещам.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ежедневные и недорогие покупки, а более редкие траты связаны с хобби и личным стилем.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данные для учебной диаграммы
</a:t>
            </a:r>
            <a:endParaRPr lang="en-US" sz="7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875" y="1605343"/>
            <a:ext cx="193800" cy="1722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650" y="1614106"/>
            <a:ext cx="193800" cy="1550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5213" y="3092350"/>
            <a:ext cx="181125" cy="20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98651" y="3098951"/>
            <a:ext cx="193800" cy="1938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88426" y="1605494"/>
            <a:ext cx="193800" cy="172267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3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Онлайн-покупки и цифровая безопасность
</a:t>
            </a:r>
            <a:endParaRPr lang="en-US" sz="2000" dirty="0"/>
          </a:p>
        </p:txBody>
      </p:sp>
      <p:sp>
        <p:nvSpPr>
          <p:cNvPr id="14" name="Text 2"/>
          <p:cNvSpPr txBox="1"/>
          <p:nvPr/>
        </p:nvSpPr>
        <p:spPr>
          <a:xfrm>
            <a:off x="765849" y="1588135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магазина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Покупатель сначала проверяет online store, сравнивает basket и читает описание товара. Надёжный сайт обычно имеет понятные контакты, политику возврата и чёткие условия checkout.
</a:t>
            </a:r>
            <a:endParaRPr lang="en-US" sz="863" dirty="0"/>
          </a:p>
        </p:txBody>
      </p:sp>
      <p:sp>
        <p:nvSpPr>
          <p:cNvPr id="15" name="Text 3"/>
          <p:cNvSpPr txBox="1"/>
          <p:nvPr/>
        </p:nvSpPr>
        <p:spPr>
          <a:xfrm>
            <a:off x="3655628" y="1588135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Доставка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оплатой важно уточнить delivery и shipping: сроки, стоимость и возможные ограничения. Это помогает избежать неожиданной задержки и выбрать подходящий способ получения заказа.
</a:t>
            </a:r>
            <a:endParaRPr lang="en-US" sz="863" dirty="0"/>
          </a:p>
        </p:txBody>
      </p:sp>
      <p:sp>
        <p:nvSpPr>
          <p:cNvPr id="16" name="Text 4"/>
          <p:cNvSpPr txBox="1"/>
          <p:nvPr/>
        </p:nvSpPr>
        <p:spPr>
          <a:xfrm>
            <a:off x="765859" y="3092351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данных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Пароль, личные данные и банковская информация должны быть защищены. Не стоит вводить их на подозрительных страницах, особенно если сайт выглядит как поддельный магазин.
</a:t>
            </a:r>
            <a:endParaRPr lang="en-US" sz="863" dirty="0"/>
          </a:p>
        </p:txBody>
      </p:sp>
      <p:sp>
        <p:nvSpPr>
          <p:cNvPr id="17" name="Text 5"/>
          <p:cNvSpPr txBox="1"/>
          <p:nvPr/>
        </p:nvSpPr>
        <p:spPr>
          <a:xfrm>
            <a:off x="3655628" y="3092353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 и оплата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Refund и безопасная оплата важны при спорной покупке. Лучше заранее проверить условия возврата, чтобы понимать, как действовать при ошибке, браке или несоответствии товара.
</a:t>
            </a:r>
            <a:endParaRPr lang="en-US" sz="863" dirty="0"/>
          </a:p>
        </p:txBody>
      </p:sp>
      <p:sp>
        <p:nvSpPr>
          <p:cNvPr id="18" name="Text 6"/>
          <p:cNvSpPr txBox="1"/>
          <p:nvPr/>
        </p:nvSpPr>
        <p:spPr>
          <a:xfrm>
            <a:off x="6545405" y="1588135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Отзывы покупателей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Review показывает опыт других клиентов и помогает оценить качество товара до покупки. Полезно читать не только оценки, но и короткие комментарии о размере, состоянии и упаковке.
</a:t>
            </a:r>
            <a:endParaRPr lang="en-US" sz="86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товар в интернет-магазине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покупателя от поиска до получения заказа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771770"/>
            <a:ext cx="4794300" cy="17696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фразы для покупателя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выражения помогают быстро начать диалог, уточнить цену, выбрать способ оплаты и решить вопрос с возвратом.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покрывают основные этапы покупки: запрос, оплату и возможное обращение после покупки.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Shops and Shopping
</a:t>
            </a:r>
            <a:endParaRPr lang="en-US" sz="75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Жалоба, возврат и обмен товара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Обнаружение проблемы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Покупатель замечает, что товар faulty или damaged, и понимает, что он не соответствует ожиданиям либо имеет явный дефект.
</a:t>
            </a:r>
            <a:endParaRPr lang="en-US" sz="957" dirty="0"/>
          </a:p>
        </p:txBody>
      </p:sp>
      <p:sp>
        <p:nvSpPr>
          <p:cNvPr id="10" name="Text 3"/>
          <p:cNvSpPr txBox="1"/>
          <p:nvPr/>
        </p:nvSpPr>
        <p:spPr>
          <a:xfrm>
            <a:off x="23608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в магазин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Покупатель сообщает о complaint, предъявляет receipt и спокойно объясняет ситуацию продавцу или сотруднику службы поддержки.
</a:t>
            </a:r>
            <a:endParaRPr lang="en-US" sz="957" dirty="0"/>
          </a:p>
        </p:txBody>
      </p:sp>
      <p:sp>
        <p:nvSpPr>
          <p:cNvPr id="11" name="Text 4"/>
          <p:cNvSpPr txBox="1"/>
          <p:nvPr/>
        </p:nvSpPr>
        <p:spPr>
          <a:xfrm>
            <a:off x="44516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условий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Магазин уточняет guarantee, срок возврата и возможность exchange или refund в зависимости от категории товара и состояния упаковки.
</a:t>
            </a:r>
            <a:endParaRPr lang="en-US" sz="957" dirty="0"/>
          </a:p>
        </p:txBody>
      </p:sp>
      <p:sp>
        <p:nvSpPr>
          <p:cNvPr id="12" name="Text 5"/>
          <p:cNvSpPr txBox="1"/>
          <p:nvPr/>
        </p:nvSpPr>
        <p:spPr>
          <a:xfrm>
            <a:off x="65424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вопроса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правила соблюдены, покупатель получает обмен или возврат денег; если нет, ему объясняют доступные варианты и дальнейшие шаги.
</a:t>
            </a:r>
            <a:endParaRPr lang="en-US" sz="9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 решение о покупке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практике покупатель редко опирается только на один критерий: важны ещё отзывы, скидки и удобство получения заказа.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и качество остаются главными, а бренд чаще работает как дополнительный фактор доверия.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данные для учебной диаграммы
</a:t>
            </a:r>
            <a:endParaRPr lang="en-US" sz="75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6823" y="1270371"/>
            <a:ext cx="5197200" cy="11115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6823" y="2494178"/>
            <a:ext cx="5197200" cy="11115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6823" y="3717977"/>
            <a:ext cx="5197200" cy="111151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Реклама и оформление витрин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9967" y="1269325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витрина перед сезоном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входа в магазин выставили новую коллекцию: на манекенах заметны крупные ценники, а рядом — надпись limited offer. Яркие цвета и сезонные детали сразу привлекают внимание прохожих и создают ощущение срочности.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259325" y="2493129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Плакат, который обещает выгоду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рекламном плакате выделено best value и save money, а рядом показаны популярные товары по сниженной цене. Такое оформление помогает покупателю быстро заметить предложение и решить, стоит ли зайти в магазин сегодня.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259325" y="3716928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Свежие поступления на полке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витрине аккуратно разложены fresh, original и popular товары, а освещение подчёркивает их форму и упаковку. Покупатель видит не просто ассортимент, а тщательно созданный образ качества и современного выбора.
</a:t>
            </a:r>
            <a:endParaRPr lang="en-US" sz="105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6200" y="270000"/>
            <a:ext cx="85977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нормы поведения в магазине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46867" y="1848609"/>
            <a:ext cx="4190400" cy="6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4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формы please, excuse me и thank you звучат почти в каждом диалоге. Они помогают обратиться к продавцу без давления и поддерживают дружелюбный тон даже в коротком разговоре.
</a:t>
            </a:r>
            <a:endParaRPr lang="en-US" sz="1081" dirty="0"/>
          </a:p>
        </p:txBody>
      </p:sp>
      <p:sp>
        <p:nvSpPr>
          <p:cNvPr id="11" name="Text 3"/>
          <p:cNvSpPr txBox="1"/>
          <p:nvPr/>
        </p:nvSpPr>
        <p:spPr>
          <a:xfrm>
            <a:off x="446867" y="2607075"/>
            <a:ext cx="41904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Умеренный голос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магазине не принято говорить слишком громко или привлекать к себе лишнее внимание. Спокойная манера речи подчёркивает уважение к окружающим и помогает быстрее получить нужную помощь.
</a:t>
            </a:r>
            <a:endParaRPr lang="en-US" sz="1066" dirty="0"/>
          </a:p>
        </p:txBody>
      </p:sp>
      <p:sp>
        <p:nvSpPr>
          <p:cNvPr id="12" name="Text 4"/>
          <p:cNvSpPr txBox="1"/>
          <p:nvPr/>
        </p:nvSpPr>
        <p:spPr>
          <a:xfrm>
            <a:off x="446867" y="1090150"/>
            <a:ext cx="4190400" cy="6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Очередь и дистанция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англоязычной среде важно спокойно ждать своей очереди и не подходить слишком близко к другим покупателям. Такое поведение показывает уважение к личному пространству и делает общение менее напряжённым.
</a:t>
            </a:r>
            <a:endParaRPr lang="en-US" sz="1005" dirty="0"/>
          </a:p>
        </p:txBody>
      </p:sp>
      <p:sp>
        <p:nvSpPr>
          <p:cNvPr id="13" name="Text 5"/>
          <p:cNvSpPr txBox="1"/>
          <p:nvPr/>
        </p:nvSpPr>
        <p:spPr>
          <a:xfrm>
            <a:off x="453989" y="3393105"/>
            <a:ext cx="41904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Аккуратное обращение с товаром
</a:t>
            </a:r>
            <a:pPr algn="l" indent="0" marL="0">
              <a:lnSpc>
                <a:spcPct val="115000"/>
              </a:lnSpc>
              <a:buNone/>
            </a:pPr>
            <a:r>
              <a:rPr lang="en-US" sz="5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примеркой или выбором товара важно бережно относиться к вещам, не нарушать упаковку и не оставлять беспорядок. Это особенно заметно в отделах одежды, косметики и электроники.
</a:t>
            </a:r>
            <a:endParaRPr lang="en-US" sz="1126" dirty="0"/>
          </a:p>
        </p:txBody>
      </p:sp>
      <p:sp>
        <p:nvSpPr>
          <p:cNvPr id="14" name="Text 6"/>
          <p:cNvSpPr txBox="1"/>
          <p:nvPr/>
        </p:nvSpPr>
        <p:spPr>
          <a:xfrm>
            <a:off x="453989" y="4179134"/>
            <a:ext cx="41904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Благодарность после покупки
</a:t>
            </a:r>
            <a:pPr algn="l" indent="0" marL="0">
              <a:lnSpc>
                <a:spcPct val="115000"/>
              </a:lnSpc>
              <a:buNone/>
            </a:pPr>
            <a:r>
              <a:rPr lang="en-US" sz="5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короткое thank you завершает разговор вежливо и естественно. Такая привычка показывает культурную грамотность и помогает оставить хорошее впечатление о покупателе.
</a:t>
            </a:r>
            <a:endParaRPr lang="en-US" sz="112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словаря к реальному диалогу: навыки Unit 8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отдельных слов и фраз к полноценной покупке в магазине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084998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8: практический английский для повседневных покупок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690125"/>
            <a:ext cx="4487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объединяет словарь, вежливые реплики и реальные сценарии покупок, помогая свободнее ориентироваться в магазине, онлайн-сервисах и поездках, где английский нужен каждый день.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2026-05-31T17:03:31Z</dcterms:created>
  <dcterms:modified xsi:type="dcterms:W3CDTF">2026-05-31T17:03:31Z</dcterms:modified>
</cp:coreProperties>
</file>