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Наука, культура и искусство в XIX — начале XX века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открытий, городов и новых способов видеть мир.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рост, новые школы, газеты и музеи сделали знания доступнее. Наука стала точнее, а искусство — внимательнее к жизни людей, труду и быстро меняющимся городам.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Эпоха, которая изменила повседневную жизнь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открытия науки XIX — начала XX века
</a:t>
            </a:r>
            <a:endParaRPr lang="en-US" sz="3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8735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Электричество и магнетизм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Майкла Фарадея и Джеймса Максвелла помогли понять связь электрических и магнитных явлений. Эти знания стали основой для освещения, связи и многих новых приборов.
</a:t>
            </a:r>
            <a:endParaRPr lang="en-US" sz="1031" dirty="0"/>
          </a:p>
        </p:txBody>
      </p:sp>
      <p:sp>
        <p:nvSpPr>
          <p:cNvPr id="11" name="Text 3"/>
          <p:cNvSpPr txBox="1"/>
          <p:nvPr/>
        </p:nvSpPr>
        <p:spPr>
          <a:xfrm>
            <a:off x="3344425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 химии
</a:t>
            </a:r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1869 году Дмитрий Менделеев создал периодическую систему элементов. Она позволила удобно расположить вещества по свойствам и стала важным инструментом для изучения химии.
</a:t>
            </a:r>
            <a:endParaRPr lang="en-US" sz="1054" dirty="0"/>
          </a:p>
        </p:txBody>
      </p:sp>
      <p:sp>
        <p:nvSpPr>
          <p:cNvPr id="12" name="Text 4"/>
          <p:cNvSpPr txBox="1"/>
          <p:nvPr/>
        </p:nvSpPr>
        <p:spPr>
          <a:xfrm>
            <a:off x="610150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картина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Чарлз Дарвин в 1859 году объяснил развитие живых организмов через естественный отбор. Его труд изменил взгляды ученых на происхождение и разнообразие видов.
</a:t>
            </a:r>
            <a:endParaRPr lang="en-US" sz="1061" dirty="0"/>
          </a:p>
        </p:txBody>
      </p:sp>
      <p:sp>
        <p:nvSpPr>
          <p:cNvPr id="13" name="Text 5"/>
          <p:cNvSpPr txBox="1"/>
          <p:nvPr/>
        </p:nvSpPr>
        <p:spPr>
          <a:xfrm>
            <a:off x="587350" y="274765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 защита здоровья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Луи Пастер доказал роль микробов в болезнях, развивал вакцинацию и пастеризацию. Эти открытия помогли лучше защищать людей от инфекций и сохранять продукты безопасными.
</a:t>
            </a:r>
            <a:endParaRPr lang="en-US" sz="1061" dirty="0"/>
          </a:p>
        </p:txBody>
      </p:sp>
      <p:sp>
        <p:nvSpPr>
          <p:cNvPr id="14" name="Text 6"/>
          <p:cNvSpPr txBox="1"/>
          <p:nvPr/>
        </p:nvSpPr>
        <p:spPr>
          <a:xfrm>
            <a:off x="3344425" y="274765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Техника, которая стала привычной
</a:t>
            </a:r>
            <a:pPr algn="l" indent="0" marL="0">
              <a:lnSpc>
                <a:spcPct val="115000"/>
              </a:lnSpc>
              <a:buNone/>
            </a:pPr>
            <a:r>
              <a:rPr lang="en-US" sz="639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Антисептика, новые двигатели, электричество и связь быстро вошли в жизнь городов. Научные идеи все чаще превращались в полезные изобретения, которые видел каждый день обычный человек.
</a:t>
            </a:r>
            <a:endParaRPr lang="en-US" sz="92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курсу истории науки и техники XIX — начала XX века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быстро менялись научные открытия и технологии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следующий этап показывал не только новые идеи, но и более быструю их передачу в производство и быт.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XIX века связь науки с техникой заметно ускорилась: открытия начинали влиять на жизнь почти сразу.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063" y="994962"/>
            <a:ext cx="2220000" cy="20422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3765" y="994725"/>
            <a:ext cx="2218245" cy="2042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426388" y="3384394"/>
            <a:ext cx="2554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 изменила представление о памяти и документе: теперь лица, улицы и важные события можно было точно зафиксировать. Снимки появлялись в газетах, научных альбомах и семейных архивах, делая изображение доступным для многих людей.
</a:t>
            </a:r>
            <a:endParaRPr lang="en-US" sz="955" dirty="0"/>
          </a:p>
        </p:txBody>
      </p:sp>
      <p:sp>
        <p:nvSpPr>
          <p:cNvPr id="10" name="Text 2"/>
          <p:cNvSpPr txBox="1"/>
          <p:nvPr/>
        </p:nvSpPr>
        <p:spPr>
          <a:xfrm>
            <a:off x="1426389" y="2810850"/>
            <a:ext cx="25545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Снимок, который можно сохранить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9213" y="3384394"/>
            <a:ext cx="2554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1895 году братья Люмьер показали первые киносеансы, и зрители увидели движущиеся сцены на экране. Кино сразу стало и развлечением, и новым видом искусства, который объединил технику, изображение и живое впечатление.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529214" y="2810850"/>
            <a:ext cx="25545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кино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 и кино: новые способы видеть мир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3530" y="1497250"/>
            <a:ext cx="3510091" cy="263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о выдающихся ученых и том, как их открытия изменили науку и жизнь людей.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Открытия ученых охватывали разные области, но вместе они ускорили развитие медицины, связи, химии и городской жизни.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 науки; общеизвестные исторические сведения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Ученые и их открытия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реализма: жизнь без украшений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44325" y="139147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65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жизнь
</a:t>
            </a:r>
            <a:pPr algn="l" indent="0" marL="0">
              <a:lnSpc>
                <a:spcPct val="150000"/>
              </a:lnSpc>
              <a:buNone/>
            </a:pPr>
            <a:r>
              <a:rPr lang="en-US" sz="116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Писатели-реалисты показывали не сказочный мир, а повседневность: работу, бедность, семейные споры и трудные решения. Их герои были похожи на реальных людей со своими сомнениями и слабостями.
</a:t>
            </a:r>
            <a:endParaRPr lang="en-US" sz="1165" dirty="0"/>
          </a:p>
        </p:txBody>
      </p:sp>
      <p:sp>
        <p:nvSpPr>
          <p:cNvPr id="10" name="Text 3"/>
          <p:cNvSpPr txBox="1"/>
          <p:nvPr/>
        </p:nvSpPr>
        <p:spPr>
          <a:xfrm>
            <a:off x="4814750" y="139147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Совесть и выбор
</a:t>
            </a:r>
            <a:pPr algn="l" indent="0" marL="0">
              <a:lnSpc>
                <a:spcPct val="150000"/>
              </a:lnSpc>
              <a:buNone/>
            </a:pPr>
            <a:r>
              <a:rPr lang="en-US" sz="118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Важной темой стала нравственная ответственность человека. Толстой и Достоевский особенно внимательно писали о том, как поступки, мысли и внутренние переживания влияют на судьбу человека.
</a:t>
            </a:r>
            <a:endParaRPr lang="en-US" sz="1182" dirty="0"/>
          </a:p>
        </p:txBody>
      </p:sp>
      <p:sp>
        <p:nvSpPr>
          <p:cNvPr id="11" name="Text 4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9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и справедливость
</a:t>
            </a:r>
            <a:pPr algn="l" indent="0" marL="0">
              <a:lnSpc>
                <a:spcPct val="150000"/>
              </a:lnSpc>
              <a:buNone/>
            </a:pPr>
            <a:r>
              <a:rPr lang="en-US" sz="119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поднимал острые вопросы: кто живет богато, кто страдает, почему людям трудно изменить свою жизнь. Такие произведения заставляли читателя задуматься о справедливости и долге.
</a:t>
            </a:r>
            <a:endParaRPr lang="en-US" sz="1198" dirty="0"/>
          </a:p>
        </p:txBody>
      </p:sp>
      <p:sp>
        <p:nvSpPr>
          <p:cNvPr id="12" name="Text 5"/>
          <p:cNvSpPr txBox="1"/>
          <p:nvPr/>
        </p:nvSpPr>
        <p:spPr>
          <a:xfrm>
            <a:off x="4814750" y="317452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5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Чеховская точность
</a:t>
            </a:r>
            <a:pPr algn="l" indent="0" marL="0">
              <a:lnSpc>
                <a:spcPct val="150000"/>
              </a:lnSpc>
              <a:buNone/>
            </a:pPr>
            <a:r>
              <a:rPr lang="en-US" sz="125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 Чехов умел несколькими деталями показать характер героя и атмосферу времени. В его рассказах и пьесах звучат тихие, но очень важные темы мечты, одиночества и несбывшихся надежд.
</a:t>
            </a:r>
            <a:endParaRPr lang="en-US" sz="12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851" y="994725"/>
            <a:ext cx="2097348" cy="283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5226" y="994725"/>
            <a:ext cx="2097348" cy="2837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7986" y="994725"/>
            <a:ext cx="2094578" cy="2837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романы и герои русской литературы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31925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Льва Толстого показывает Россию в эпоху Наполеоновских войн и судьбы людей на фоне больших исторических событий. В нем важны не только сражения, но и характеры, семейные отношения и духовный выбор героев.
</a:t>
            </a:r>
            <a:endParaRPr lang="en-US" sz="648" dirty="0"/>
          </a:p>
        </p:txBody>
      </p:sp>
      <p:sp>
        <p:nvSpPr>
          <p:cNvPr id="12" name="Text 3"/>
          <p:cNvSpPr txBox="1"/>
          <p:nvPr/>
        </p:nvSpPr>
        <p:spPr>
          <a:xfrm>
            <a:off x="531926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«Война и мир» — история и судьба
</a:t>
            </a:r>
            <a:endParaRPr lang="en-US" sz="829" dirty="0"/>
          </a:p>
        </p:txBody>
      </p:sp>
      <p:sp>
        <p:nvSpPr>
          <p:cNvPr id="13" name="Text 4"/>
          <p:cNvSpPr txBox="1"/>
          <p:nvPr/>
        </p:nvSpPr>
        <p:spPr>
          <a:xfrm>
            <a:off x="3423300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Достоевский сосредоточил внимание на внутренней борьбе человека, который пытается оправдать тяжелый поступок. Роман заставляет задуматься о вине, раскаянии и том, что нельзя построить счастье на жестокости.
</a:t>
            </a:r>
            <a:endParaRPr lang="en-US" sz="650" dirty="0"/>
          </a:p>
        </p:txBody>
      </p:sp>
      <p:sp>
        <p:nvSpPr>
          <p:cNvPr id="14" name="Text 5"/>
          <p:cNvSpPr txBox="1"/>
          <p:nvPr/>
        </p:nvSpPr>
        <p:spPr>
          <a:xfrm>
            <a:off x="3423300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«Преступление и наказание» — испытание совести
</a:t>
            </a:r>
            <a:endParaRPr lang="en-US" sz="748" dirty="0"/>
          </a:p>
        </p:txBody>
      </p:sp>
      <p:sp>
        <p:nvSpPr>
          <p:cNvPr id="15" name="Text 6"/>
          <p:cNvSpPr txBox="1"/>
          <p:nvPr/>
        </p:nvSpPr>
        <p:spPr>
          <a:xfrm>
            <a:off x="6293024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 и пьесы Антона Чехова показывают обычных людей конца XIX века: их разговоры, надежды и разочарования. За спокойными сценами скрываются важные вопросы о смысле жизни, одиночестве и упущенных возможностях.
</a:t>
            </a:r>
            <a:endParaRPr lang="en-US" sz="646" dirty="0"/>
          </a:p>
        </p:txBody>
      </p:sp>
      <p:sp>
        <p:nvSpPr>
          <p:cNvPr id="16" name="Text 7"/>
          <p:cNvSpPr txBox="1"/>
          <p:nvPr/>
        </p:nvSpPr>
        <p:spPr>
          <a:xfrm>
            <a:off x="6293025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Чеховские истории о жизни без громких слов
</a:t>
            </a:r>
            <a:endParaRPr lang="en-US" sz="74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теме урока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направления XIX — начала XX века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направление по-своему отвечало на вопросы времени: о человеке, красоте, мечте и переменах в обществе.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стили не сменяли друг друга мгновенно: они сосуществовали и вместе сделали искусство более разнообразным.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94375" y="436705"/>
            <a:ext cx="3846300" cy="28020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Живопись: от точного изображения к впечатлению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93475" y="2057700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Импрессионисты и свет
</a:t>
            </a:r>
            <a:pPr algn="l" indent="0" marL="0">
              <a:lnSpc>
                <a:spcPct val="115000"/>
              </a:lnSpc>
              <a:buNone/>
            </a:pPr>
            <a:r>
              <a:rPr lang="en-US" sz="67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Франции художники-импрессионисты старались уловить мгновение: как меняется цвет улицы, воды или лица при разном освещении. Их картины передавали не столько детали, сколько впечатление от увиденного.
</a:t>
            </a:r>
            <a:endParaRPr lang="en-US" sz="813" dirty="0"/>
          </a:p>
        </p:txBody>
      </p:sp>
      <p:sp>
        <p:nvSpPr>
          <p:cNvPr id="12" name="Text 3"/>
          <p:cNvSpPr txBox="1"/>
          <p:nvPr/>
        </p:nvSpPr>
        <p:spPr>
          <a:xfrm>
            <a:off x="2784500" y="2057700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 полотне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России Илья Репин и Василий Суриков часто обращались к важным историческим сюжетам и человеческим переживаниям. Их картины помогали зрителю почувствовать драму событий и силу характеров.
</a:t>
            </a:r>
            <a:endParaRPr lang="en-US" sz="838" dirty="0"/>
          </a:p>
        </p:txBody>
      </p:sp>
      <p:sp>
        <p:nvSpPr>
          <p:cNvPr id="13" name="Text 4"/>
          <p:cNvSpPr txBox="1"/>
          <p:nvPr/>
        </p:nvSpPr>
        <p:spPr>
          <a:xfrm>
            <a:off x="2784500" y="3609175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жизнь и характер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этого времени внимательно смотрели на простых людей, их труд, быт и внешний облик. Благодаря этому живопись стала ближе к реальной жизни и понятнее широкому кругу зрителей.
</a:t>
            </a:r>
            <a:endParaRPr lang="en-US" sz="916" dirty="0"/>
          </a:p>
        </p:txBody>
      </p:sp>
      <p:sp>
        <p:nvSpPr>
          <p:cNvPr id="14" name="Text 5"/>
          <p:cNvSpPr txBox="1"/>
          <p:nvPr/>
        </p:nvSpPr>
        <p:spPr>
          <a:xfrm>
            <a:off x="693475" y="3609175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Шишкин и Иван Левитан по-особому показали русскую природу. В их пейзажах лес, поле, река или дорога становятся не просто фоном, а главным настроением картины.
</a:t>
            </a:r>
            <a:endParaRPr lang="en-US" sz="91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180730"/>
            <a:ext cx="4063200" cy="13887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XIX века: опера, балет и симфония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02575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музыкальные центры
</a:t>
            </a:r>
            <a:pPr algn="l" indent="0" marL="0">
              <a:lnSpc>
                <a:spcPct val="150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XIX веке музыка все чаще звучала не только при дворах, но и в театрах, концертных залах и городских собраниях. Это сделало оперу, балет и симфонию частью широкой культурной жизни.
</a:t>
            </a:r>
            <a:endParaRPr lang="en-US" sz="862" dirty="0"/>
          </a:p>
        </p:txBody>
      </p:sp>
      <p:sp>
        <p:nvSpPr>
          <p:cNvPr id="12" name="Text 3"/>
          <p:cNvSpPr txBox="1"/>
          <p:nvPr/>
        </p:nvSpPr>
        <p:spPr>
          <a:xfrm>
            <a:off x="602575" y="33821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Мусоргский и Римский-Корсаков
</a:t>
            </a:r>
            <a:pPr algn="l" indent="0" marL="0">
              <a:lnSpc>
                <a:spcPct val="150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Модест Мусоргский и Николай Римский-Корсаков расширили выразительные возможности музыки. Один стремился к правдивой интонации речи и образов, другой — к красочности звучания и сказочному миру.
</a:t>
            </a:r>
            <a:endParaRPr lang="en-US" sz="1035" dirty="0"/>
          </a:p>
        </p:txBody>
      </p:sp>
      <p:sp>
        <p:nvSpPr>
          <p:cNvPr id="13" name="Text 4"/>
          <p:cNvSpPr txBox="1"/>
          <p:nvPr/>
        </p:nvSpPr>
        <p:spPr>
          <a:xfrm>
            <a:off x="3454800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Глинка и начало традиции
</a:t>
            </a:r>
            <a:pPr algn="l" indent="0" marL="0">
              <a:lnSpc>
                <a:spcPct val="150000"/>
              </a:lnSpc>
              <a:buNone/>
            </a:pPr>
            <a:r>
              <a:rPr lang="en-US" sz="8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Глинка заложил основы русской классической музыки, в которой народные мелодии соединились с европейскими формами. Его произведения показали, что национальная музыка может звучать по-настоящему масштабно.
</a:t>
            </a:r>
            <a:endParaRPr lang="en-US" sz="811" dirty="0"/>
          </a:p>
        </p:txBody>
      </p:sp>
      <p:sp>
        <p:nvSpPr>
          <p:cNvPr id="14" name="Text 5"/>
          <p:cNvSpPr txBox="1"/>
          <p:nvPr/>
        </p:nvSpPr>
        <p:spPr>
          <a:xfrm>
            <a:off x="6302475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Чайковский и мировая сцена
</a:t>
            </a:r>
            <a:pPr algn="l" indent="0" marL="0">
              <a:lnSpc>
                <a:spcPct val="150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Чайковский создал балеты, оперы и симфонии, которые стали известны далеко за пределами России. Его музыка отличается яркими мелодиями, сильными чувствами и особой драматичностью.
</a:t>
            </a:r>
            <a:endParaRPr lang="en-US" sz="86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63798"/>
            <a:ext cx="4063200" cy="21033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показывает, как разные области знаний и искусства вместе формировали лицо эпохи.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искусство развивались одновременно, а достижения отдельных людей становились основой для всей культуры эпохи.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курса истории и культуры XIX — начала XX века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деятели российской науки и культуры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появляется научное открытие или художественное произведение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общий путь от наблюдения и замысла до признания и влияния на жизнь общества в XIX — начале XX века.
</a:t>
            </a:r>
            <a:endParaRPr lang="en-US" sz="108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66190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443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3669" y="3137000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для 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XIX веке театр перестал быть развлечением только для избранных. Он стал важной частью городской жизни, куда приходили люди разных профессий и достатка, чтобы увидеть новые пьесы и актеров.
</a:t>
            </a:r>
            <a:endParaRPr lang="en-US" sz="1500" dirty="0"/>
          </a:p>
        </p:txBody>
      </p:sp>
      <p:sp>
        <p:nvSpPr>
          <p:cNvPr id="12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Афиши и газеты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спектаклях узнавали из афиш, объявлений и рецензий в газетах. Печатная пресса помогала театру стать заметнее, а обсуждение постановок превращало его в общественное событие.
</a:t>
            </a:r>
            <a:endParaRPr lang="en-US" sz="1431" dirty="0"/>
          </a:p>
        </p:txBody>
      </p:sp>
      <p:sp>
        <p:nvSpPr>
          <p:cNvPr id="13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Станиславский и правда игры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 Станиславский предложил подход, при котором актер должен глубоко понимать роль и правдиво передавать чувства героя. Его система изменила театр и повлияла на сценическое искусство XX века.
</a:t>
            </a:r>
            <a:endParaRPr lang="en-US" sz="1431" dirty="0"/>
          </a:p>
        </p:txBody>
      </p:sp>
      <p:sp>
        <p:nvSpPr>
          <p:cNvPr id="14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и новые зрители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006985"/>
            <a:ext cx="4063200" cy="15633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 городская среда эпохи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44325" y="139147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45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типы зданий
</a:t>
            </a:r>
            <a:pPr algn="l" indent="0" marL="0">
              <a:lnSpc>
                <a:spcPct val="150000"/>
              </a:lnSpc>
              <a:buNone/>
            </a:pPr>
            <a:r>
              <a:rPr lang="en-US" sz="114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растущих городах строили вокзалы, музеи, театры, банки и доходные дома. Эти здания должны были быть не только удобными, но и выразительными, потому что город становился центром жизни общества.
</a:t>
            </a:r>
            <a:endParaRPr lang="en-US" sz="1145" dirty="0"/>
          </a:p>
        </p:txBody>
      </p:sp>
      <p:sp>
        <p:nvSpPr>
          <p:cNvPr id="11" name="Text 3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1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Эклектика и модерн
</a:t>
            </a:r>
            <a:pPr algn="l" indent="0" marL="0">
              <a:lnSpc>
                <a:spcPct val="150000"/>
              </a:lnSpc>
              <a:buNone/>
            </a:pPr>
            <a:r>
              <a:rPr lang="en-US" sz="111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половине XIX века распространились эклектика и модерн. Для них были характерны сочетание разных исторических форм, декоративность, плавные линии и украшения с растительными мотивами.
</a:t>
            </a:r>
            <a:endParaRPr lang="en-US" sz="1111" dirty="0"/>
          </a:p>
        </p:txBody>
      </p:sp>
      <p:sp>
        <p:nvSpPr>
          <p:cNvPr id="12" name="Text 4"/>
          <p:cNvSpPr txBox="1"/>
          <p:nvPr/>
        </p:nvSpPr>
        <p:spPr>
          <a:xfrm>
            <a:off x="4814775" y="138732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 и стекло
</a:t>
            </a:r>
            <a:pPr algn="l" indent="0" marL="0">
              <a:lnSpc>
                <a:spcPct val="150000"/>
              </a:lnSpc>
              <a:buNone/>
            </a:pPr>
            <a:r>
              <a:rPr lang="en-US" sz="112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Архитекторы все активнее использовали металл, стекло и инженерные расчеты. Благодаря этому появлялись большие залы, просторные перекрытия и конструкции, которые раньше было трудно или невозможно создать.
</a:t>
            </a:r>
            <a:endParaRPr lang="en-US" sz="112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по теме урока; относительные показатели без точной статистики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массовой культуры в конце XIX века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Печатные и визуальные формы культуры стали доступнее благодаря грамотности, удешевлению изданий и развитию городов.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заметный рост связан с печатью и фотографией: именно они быстрее всего сделали культуру повседневной частью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406" y="1071663"/>
            <a:ext cx="169650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73031" y="1075563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95269" y="1071663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97031" y="1075563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09031" y="1075563"/>
            <a:ext cx="218400" cy="218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техника в повседневной жизни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179425" y="1416488"/>
            <a:ext cx="1538700" cy="31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в домах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Электрическое освещение сделало вечера в городах светлее и безопаснее. Люди дольше работали, читали и передвигались, а улицы и дома стали заметно удобнее для жизни.
</a:t>
            </a:r>
            <a:endParaRPr lang="en-US" sz="1600" dirty="0"/>
          </a:p>
        </p:txBody>
      </p:sp>
      <p:sp>
        <p:nvSpPr>
          <p:cNvPr id="16" name="Text 3"/>
          <p:cNvSpPr txBox="1"/>
          <p:nvPr/>
        </p:nvSpPr>
        <p:spPr>
          <a:xfrm>
            <a:off x="1991425" y="1416488"/>
            <a:ext cx="1538700" cy="31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и телеграф резко сократили время передачи сообщений. Теперь новости, деловые распоряжения и личные известия могли передаваться почти сразу, что особенно изменило работу городов.
</a:t>
            </a:r>
            <a:endParaRPr lang="en-US" sz="1600" dirty="0"/>
          </a:p>
        </p:txBody>
      </p:sp>
      <p:sp>
        <p:nvSpPr>
          <p:cNvPr id="17" name="Text 4"/>
          <p:cNvSpPr txBox="1"/>
          <p:nvPr/>
        </p:nvSpPr>
        <p:spPr>
          <a:xfrm>
            <a:off x="3803425" y="1416488"/>
            <a:ext cx="1538700" cy="31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городской 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Трамвай, железные дороги и пароходы помогли быстрее добираться до работы, школы и других городов. Транспорт связал между собой районы, рынки и целые страны.
</a:t>
            </a:r>
            <a:endParaRPr lang="en-US" sz="1600" dirty="0"/>
          </a:p>
        </p:txBody>
      </p:sp>
      <p:sp>
        <p:nvSpPr>
          <p:cNvPr id="18" name="Text 5"/>
          <p:cNvSpPr txBox="1"/>
          <p:nvPr/>
        </p:nvSpPr>
        <p:spPr>
          <a:xfrm>
            <a:off x="5615425" y="1416488"/>
            <a:ext cx="1538700" cy="31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здоровье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лекарства, антисептика и вакцинация сделали лечение более эффективным. Люди стали больше доверять науке, потому что медицина постепенно уменьшала риск опасных заболеваний.
</a:t>
            </a:r>
            <a:endParaRPr lang="en-US" sz="1600" dirty="0"/>
          </a:p>
        </p:txBody>
      </p:sp>
      <p:sp>
        <p:nvSpPr>
          <p:cNvPr id="19" name="Text 6"/>
          <p:cNvSpPr txBox="1"/>
          <p:nvPr/>
        </p:nvSpPr>
        <p:spPr>
          <a:xfrm>
            <a:off x="7427425" y="1416488"/>
            <a:ext cx="1538700" cy="31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 в быту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 изменила семейную память и способы хранения информации. Она помогала сохранять лица близких, городские виды и важные события, а также широко использовалась в науке и прессе.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тема эпохи: человек и прогресс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8735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Вера в разум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и художники верили, что образование, наука и честный труд могут улучшить жизнь общества. Поэтому в произведениях часто появлялись герои, которые ищут знания и отвечают за свой выбор.
</a:t>
            </a:r>
            <a:endParaRPr lang="en-US" sz="938" dirty="0"/>
          </a:p>
        </p:txBody>
      </p:sp>
      <p:sp>
        <p:nvSpPr>
          <p:cNvPr id="10" name="Text 3"/>
          <p:cNvSpPr txBox="1"/>
          <p:nvPr/>
        </p:nvSpPr>
        <p:spPr>
          <a:xfrm>
            <a:off x="3344425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Цена перемен
</a:t>
            </a:r>
            <a:pPr algn="l" indent="0" marL="0">
              <a:lnSpc>
                <a:spcPct val="115000"/>
              </a:lnSpc>
              <a:buNone/>
            </a:pPr>
            <a:r>
              <a:rPr lang="en-US" sz="55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Технический прогресс приносил удобства, но не всегда делал людей счастливее. Авторы показывали усталость, одиночество и социальную несправедливость, которые не исчезали вместе с новыми машинами.
</a:t>
            </a:r>
            <a:endParaRPr lang="en-US" sz="963" dirty="0"/>
          </a:p>
        </p:txBody>
      </p:sp>
      <p:sp>
        <p:nvSpPr>
          <p:cNvPr id="11" name="Text 4"/>
          <p:cNvSpPr txBox="1"/>
          <p:nvPr/>
        </p:nvSpPr>
        <p:spPr>
          <a:xfrm>
            <a:off x="610150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Человек и совесть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произведениях главным оставался внутренний мир человека. Совесть, сострадание, ответственность и уважение к другому становились важнее богатства, карьеры или внешнего успеха.
</a:t>
            </a:r>
            <a:endParaRPr lang="en-US" sz="1021" dirty="0"/>
          </a:p>
        </p:txBody>
      </p:sp>
      <p:sp>
        <p:nvSpPr>
          <p:cNvPr id="12" name="Text 5"/>
          <p:cNvSpPr txBox="1"/>
          <p:nvPr/>
        </p:nvSpPr>
        <p:spPr>
          <a:xfrm>
            <a:off x="587350" y="274765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Красота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5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 литературе и искусстве напоминала о гармонии, которой часто не хватало в шумном городе. Она помогала увидеть, что человек должен жить не только ради пользы, но и ради духовной красоты.
</a:t>
            </a:r>
            <a:endParaRPr lang="en-US" sz="95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науки, техники, культуры и общества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открытия и изменения в жизни людей взаимно влияли друг на друга в XIX — начале XX века.
</a:t>
            </a:r>
            <a:endParaRPr lang="en-US" sz="116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 — начало XX века связали научный прогресс, технику и культуру в единую систему. Именно тогда появились идеи и произведения, которые до сих пор помогают понимать современный мир.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Эпоха, которая изменила мир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2026-06-01T04:56:18Z</dcterms:created>
  <dcterms:modified xsi:type="dcterms:W3CDTF">2026-06-01T04:56:18Z</dcterms:modified>
</cp:coreProperties>
</file>