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image" Target="../media/image-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image" Target="../media/image-17-5.jpeg"/><Relationship Id="rId6" Type="http://schemas.openxmlformats.org/officeDocument/2006/relationships/image" Target="../media/image-17-6.png"/><Relationship Id="rId7" Type="http://schemas.openxmlformats.org/officeDocument/2006/relationships/image" Target="../media/image-17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26900" y="2714050"/>
            <a:ext cx="4485000" cy="22643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53255" y="1049979"/>
            <a:ext cx="8358600" cy="101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62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Расовый и половозрастной состав населения как географическая характеристика
</a:t>
            </a:r>
            <a:endParaRPr lang="en-US" sz="2862" dirty="0"/>
          </a:p>
        </p:txBody>
      </p:sp>
      <p:sp>
        <p:nvSpPr>
          <p:cNvPr id="8" name="Text 1"/>
          <p:cNvSpPr txBox="1"/>
          <p:nvPr/>
        </p:nvSpPr>
        <p:spPr>
          <a:xfrm>
            <a:off x="775073" y="3535889"/>
            <a:ext cx="3464100" cy="63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состав населения определяет пространство, ресурсы и развитие территорий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53255" y="330995"/>
            <a:ext cx="3786000" cy="2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092325" y="1888381"/>
            <a:ext cx="3277200" cy="253791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93870" y="598493"/>
            <a:ext cx="7543800" cy="8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географии нужен демографический портрет населения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823219" y="2463737"/>
            <a:ext cx="3240600" cy="15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Возрастная и этническая структура помогают понять расселение людей, миграции, различия между регионами и их социально-экономические возможности.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612650" y="71050"/>
            <a:ext cx="415800" cy="3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93870" y="691280"/>
            <a:ext cx="5954400" cy="8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0" b="1" dirty="0">
                <a:solidFill>
                  <a:srgbClr val="AE5E3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Расовый и этнический состав населения: основные понятия
</a:t>
            </a:r>
            <a:endParaRPr lang="en-US" sz="2100" dirty="0"/>
          </a:p>
        </p:txBody>
      </p:sp>
      <p:sp>
        <p:nvSpPr>
          <p:cNvPr id="10" name="Text 1"/>
          <p:cNvSpPr txBox="1"/>
          <p:nvPr/>
        </p:nvSpPr>
        <p:spPr>
          <a:xfrm>
            <a:off x="8404625" y="379775"/>
            <a:ext cx="415800" cy="3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AE5E3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453650" y="3656707"/>
            <a:ext cx="2067000" cy="3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Терминология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453650" y="4017515"/>
            <a:ext cx="2518200" cy="5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85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современной науке чаще говорят об этническом составе, поскольку именно он точнее отражает язык, культуру, происхождение и самоидентификацию групп населения.
</a:t>
            </a:r>
            <a:endParaRPr lang="en-US" sz="885" dirty="0"/>
          </a:p>
        </p:txBody>
      </p:sp>
      <p:sp>
        <p:nvSpPr>
          <p:cNvPr id="13" name="Text 4"/>
          <p:cNvSpPr txBox="1"/>
          <p:nvPr/>
        </p:nvSpPr>
        <p:spPr>
          <a:xfrm>
            <a:off x="6199050" y="3656707"/>
            <a:ext cx="2067000" cy="3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Географическое значение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6199050" y="4017515"/>
            <a:ext cx="2518200" cy="5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36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географии важно не просто перечислить группы населения, а понять, как их распределение связано с природой, историей освоения и экономическим развитием территории.
</a:t>
            </a:r>
            <a:endParaRPr lang="en-US" sz="836" dirty="0"/>
          </a:p>
        </p:txBody>
      </p:sp>
      <p:sp>
        <p:nvSpPr>
          <p:cNvPr id="15" name="Text 6"/>
          <p:cNvSpPr txBox="1"/>
          <p:nvPr/>
        </p:nvSpPr>
        <p:spPr>
          <a:xfrm>
            <a:off x="3326350" y="3656707"/>
            <a:ext cx="2067000" cy="3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Смешение населения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3326350" y="4017515"/>
            <a:ext cx="2518200" cy="5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25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Смешанные браки и межрегиональные контакты делают состав населения более сложным, поэтому в одном государстве могут сосуществовать несколько крупных и множество малых групп.
</a:t>
            </a:r>
            <a:endParaRPr lang="en-US" sz="825" dirty="0"/>
          </a:p>
        </p:txBody>
      </p:sp>
      <p:sp>
        <p:nvSpPr>
          <p:cNvPr id="17" name="Text 8"/>
          <p:cNvSpPr txBox="1"/>
          <p:nvPr/>
        </p:nvSpPr>
        <p:spPr>
          <a:xfrm>
            <a:off x="4765163" y="2188500"/>
            <a:ext cx="2067000" cy="3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Культурные различия
</a:t>
            </a:r>
            <a:endParaRPr lang="en-US" sz="1000" dirty="0"/>
          </a:p>
        </p:txBody>
      </p:sp>
      <p:sp>
        <p:nvSpPr>
          <p:cNvPr id="18" name="Text 9"/>
          <p:cNvSpPr txBox="1"/>
          <p:nvPr/>
        </p:nvSpPr>
        <p:spPr>
          <a:xfrm>
            <a:off x="4765163" y="2549308"/>
            <a:ext cx="2518200" cy="5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Этнические группы могут отличаться не только языком, но и религией, традициями, нормами поведения и особенностями хозяйственной деятельности.
</a:t>
            </a:r>
            <a:endParaRPr lang="en-US" sz="900" dirty="0"/>
          </a:p>
        </p:txBody>
      </p:sp>
      <p:sp>
        <p:nvSpPr>
          <p:cNvPr id="19" name="Text 10"/>
          <p:cNvSpPr txBox="1"/>
          <p:nvPr/>
        </p:nvSpPr>
        <p:spPr>
          <a:xfrm>
            <a:off x="1892463" y="2188500"/>
            <a:ext cx="2067000" cy="3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основа
</a:t>
            </a:r>
            <a:endParaRPr lang="en-US" sz="1000" dirty="0"/>
          </a:p>
        </p:txBody>
      </p:sp>
      <p:sp>
        <p:nvSpPr>
          <p:cNvPr id="20" name="Text 11"/>
          <p:cNvSpPr txBox="1"/>
          <p:nvPr/>
        </p:nvSpPr>
        <p:spPr>
          <a:xfrm>
            <a:off x="1892463" y="2549308"/>
            <a:ext cx="2518200" cy="5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48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Этническая карта территории складывается постепенно: на неё влияют переселения народов, колонизация, изменение государственных границ и длительные миграционные процессы.
</a:t>
            </a:r>
            <a:endParaRPr lang="en-US" sz="848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1775" y="1425917"/>
            <a:ext cx="7962600" cy="211506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93870" y="691280"/>
            <a:ext cx="8118000" cy="3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Половозрастная пирамида как модель структуры населения
</a:t>
            </a:r>
            <a:endParaRPr lang="en-US" sz="2100" dirty="0"/>
          </a:p>
        </p:txBody>
      </p:sp>
      <p:sp>
        <p:nvSpPr>
          <p:cNvPr id="10" name="Text 1"/>
          <p:cNvSpPr txBox="1"/>
          <p:nvPr/>
        </p:nvSpPr>
        <p:spPr>
          <a:xfrm>
            <a:off x="8404625" y="379775"/>
            <a:ext cx="415800" cy="3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591775" y="3680746"/>
            <a:ext cx="2376000" cy="2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показывает пирамида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591775" y="3997700"/>
            <a:ext cx="2376000" cy="5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Половозрастная пирамида наглядно отображает численность мужчин и женщин в каждой возрастной группе и позволяет сравнивать поколения внутри одной страны.
</a:t>
            </a:r>
            <a:endParaRPr lang="en-US" sz="800" dirty="0"/>
          </a:p>
        </p:txBody>
      </p:sp>
      <p:sp>
        <p:nvSpPr>
          <p:cNvPr id="13" name="Text 4"/>
          <p:cNvSpPr txBox="1"/>
          <p:nvPr/>
        </p:nvSpPr>
        <p:spPr>
          <a:xfrm>
            <a:off x="6178375" y="3680746"/>
            <a:ext cx="2376000" cy="2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возрастные блоки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6178375" y="3997700"/>
            <a:ext cx="2376000" cy="5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схеме обычно выделяют детей, население трудоспособного возраста и пожилых людей; именно их соотношение определяет демографическую устойчивость общества.
</a:t>
            </a:r>
            <a:endParaRPr lang="en-US" sz="800" dirty="0"/>
          </a:p>
        </p:txBody>
      </p:sp>
      <p:sp>
        <p:nvSpPr>
          <p:cNvPr id="15" name="Text 6"/>
          <p:cNvSpPr txBox="1"/>
          <p:nvPr/>
        </p:nvSpPr>
        <p:spPr>
          <a:xfrm>
            <a:off x="3385075" y="3680746"/>
            <a:ext cx="2376000" cy="2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читать форму
</a:t>
            </a:r>
            <a:endParaRPr lang="en-US" sz="900" dirty="0"/>
          </a:p>
        </p:txBody>
      </p:sp>
      <p:sp>
        <p:nvSpPr>
          <p:cNvPr id="16" name="Text 7"/>
          <p:cNvSpPr txBox="1"/>
          <p:nvPr/>
        </p:nvSpPr>
        <p:spPr>
          <a:xfrm>
            <a:off x="3385075" y="3997700"/>
            <a:ext cx="2376000" cy="5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Широкое основание означает высокую рождаемость и большое число детей, а сужение внизу указывает на снижение рождаемости и постепенное старение населения.
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4105" y="1423700"/>
            <a:ext cx="3960091" cy="32691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93870" y="691280"/>
            <a:ext cx="8118000" cy="3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возрастной структуры населения
</a:t>
            </a:r>
            <a:endParaRPr lang="en-US" sz="2100" dirty="0"/>
          </a:p>
        </p:txBody>
      </p:sp>
      <p:sp>
        <p:nvSpPr>
          <p:cNvPr id="7" name="Text 1"/>
          <p:cNvSpPr txBox="1"/>
          <p:nvPr/>
        </p:nvSpPr>
        <p:spPr>
          <a:xfrm>
            <a:off x="8404625" y="379775"/>
            <a:ext cx="415800" cy="3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145000" y="1780975"/>
            <a:ext cx="36756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 возрастной структуры отражает не только нынешнюю демографию, но и будущую нагрузку на школы, рынок труда и систему социальной поддержки.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5145000" y="2943300"/>
            <a:ext cx="36756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доля детей, тем моложе население; чем выше доля пожилых, тем заметнее старение и демографическое давление.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5145000" y="4415625"/>
            <a:ext cx="3675600" cy="39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типология возрастной структуры населения; данные условные, 2025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93870" y="691280"/>
            <a:ext cx="8118000" cy="3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Возрастные группы и их географическое значение
</a:t>
            </a:r>
            <a:endParaRPr lang="en-US" sz="2100" dirty="0"/>
          </a:p>
        </p:txBody>
      </p:sp>
      <p:sp>
        <p:nvSpPr>
          <p:cNvPr id="9" name="Text 1"/>
          <p:cNvSpPr txBox="1"/>
          <p:nvPr/>
        </p:nvSpPr>
        <p:spPr>
          <a:xfrm>
            <a:off x="8404625" y="379775"/>
            <a:ext cx="415800" cy="3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612975" y="2418934"/>
            <a:ext cx="2167200" cy="35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0–14 лет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12975" y="2826075"/>
            <a:ext cx="2167200" cy="133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группа определяет потребность в детских садах, школах и педиатрической помощи, а также показывает, насколько велико будущее поколение населения.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6351025" y="2418934"/>
            <a:ext cx="2167200" cy="35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Пожилые 65+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351025" y="2826075"/>
            <a:ext cx="2167200" cy="133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этой группы усиливает нагрузку на пенсии, медицинские службы и систему ухода, а соотношение всех трёх групп называют демографической нагрузкой.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3482000" y="2418934"/>
            <a:ext cx="2167200" cy="35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15–64 лет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3482000" y="2826075"/>
            <a:ext cx="2167200" cy="133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эта часть составляет основу рабочей силы, влияет на производительность экономики, уровень занятости и объём налоговых поступлений в бюджет.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623470" y="2501025"/>
            <a:ext cx="5896960" cy="1951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93870" y="691280"/>
            <a:ext cx="8118000" cy="3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показатели возрастной структуры
</a:t>
            </a:r>
            <a:endParaRPr lang="en-US" sz="2100" dirty="0"/>
          </a:p>
        </p:txBody>
      </p:sp>
      <p:sp>
        <p:nvSpPr>
          <p:cNvPr id="7" name="Text 1"/>
          <p:cNvSpPr txBox="1"/>
          <p:nvPr/>
        </p:nvSpPr>
        <p:spPr>
          <a:xfrm>
            <a:off x="8404625" y="379775"/>
            <a:ext cx="415800" cy="3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453250" y="4525325"/>
            <a:ext cx="8358600" cy="22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Демографическая статистика и типология возрастной структуры населения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53250" y="1530425"/>
            <a:ext cx="4054500" cy="85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Показатели помогают быстро оценить демографическое положение страны и понять, к какому типу возрастной структуры она ближе.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4636150" y="1530425"/>
            <a:ext cx="4054500" cy="85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этих показателей показывает не только размер населения, но и его качество как трудового и социального ресурса.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3250" y="1788242"/>
            <a:ext cx="8237400" cy="290451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93870" y="691280"/>
            <a:ext cx="8118000" cy="3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формируется половозрастная структура населения
</a:t>
            </a:r>
            <a:endParaRPr lang="en-US" sz="2100" dirty="0"/>
          </a:p>
        </p:txBody>
      </p:sp>
      <p:sp>
        <p:nvSpPr>
          <p:cNvPr id="7" name="Text 1"/>
          <p:cNvSpPr txBox="1"/>
          <p:nvPr/>
        </p:nvSpPr>
        <p:spPr>
          <a:xfrm>
            <a:off x="8404625" y="379775"/>
            <a:ext cx="415800" cy="3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693870" y="1179955"/>
            <a:ext cx="8118000" cy="3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взаимосвязь демографических процессов и событий, меняющих состав населения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2175" y="1963213"/>
            <a:ext cx="4242300" cy="286272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93870" y="691280"/>
            <a:ext cx="5954400" cy="8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0" b="1" dirty="0">
                <a:solidFill>
                  <a:srgbClr val="AE5E3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 старших возрастах женщин обычно больше, чем мужчин
</a:t>
            </a:r>
            <a:endParaRPr lang="en-US" sz="2100" dirty="0"/>
          </a:p>
        </p:txBody>
      </p:sp>
      <p:sp>
        <p:nvSpPr>
          <p:cNvPr id="10" name="Text 1"/>
          <p:cNvSpPr txBox="1"/>
          <p:nvPr/>
        </p:nvSpPr>
        <p:spPr>
          <a:xfrm>
            <a:off x="8404625" y="379775"/>
            <a:ext cx="415800" cy="3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AE5E3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5169000" y="2125550"/>
            <a:ext cx="3423600" cy="1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в смертности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4821000" y="2383841"/>
            <a:ext cx="3771600" cy="3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странах мужчины чаще умирают в зрелом возрасте, поэтому к пожилым возрастам число женщин постепенно становится выше, чем число мужчин.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5169000" y="4075450"/>
            <a:ext cx="3423600" cy="1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Возрастная динамика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4821000" y="4333741"/>
            <a:ext cx="3771600" cy="3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детстве и юности численность мальчиков и девочек обычно близка, но после 50–60 лет разница становится заметнее и особенно возрастает в старших группах.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5169000" y="3100500"/>
            <a:ext cx="3423600" cy="1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образа жизни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4821000" y="3358791"/>
            <a:ext cx="3771600" cy="3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соотношение полов воздействуют условия труда, повседневные риски, вредные привычки и доступность медицинской помощи, причём эти факторы редко действуют изолированно.
</a:t>
            </a:r>
            <a:endParaRPr lang="en-US" sz="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4105" y="1423700"/>
            <a:ext cx="3960091" cy="32691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93870" y="691280"/>
            <a:ext cx="8118000" cy="3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численности мужчин и женщин с возрастом
</a:t>
            </a:r>
            <a:endParaRPr lang="en-US" sz="2100" dirty="0"/>
          </a:p>
        </p:txBody>
      </p:sp>
      <p:sp>
        <p:nvSpPr>
          <p:cNvPr id="7" name="Text 1"/>
          <p:cNvSpPr txBox="1"/>
          <p:nvPr/>
        </p:nvSpPr>
        <p:spPr>
          <a:xfrm>
            <a:off x="8404625" y="379775"/>
            <a:ext cx="415800" cy="3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145000" y="1780975"/>
            <a:ext cx="36756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отражает типичную демографическую картину: в детстве полы почти равны, а затем различия усиливаются из-за неодинаковой смертности.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5145000" y="2943300"/>
            <a:ext cx="36756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60 лет женская кривая обычно выше мужской, а самый большой разрыв наблюдается в старших возрастах.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5145000" y="4415625"/>
            <a:ext cx="3675600" cy="39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возрастно-половая динамика; данные условные, 2025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80350" y="1306376"/>
            <a:ext cx="4240200" cy="351969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93875" y="691275"/>
            <a:ext cx="8126400" cy="3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0" b="1" dirty="0">
                <a:solidFill>
                  <a:srgbClr val="AE5E3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Этническое и культурное разнообразие населения
</a:t>
            </a:r>
            <a:endParaRPr lang="en-US" sz="2100" dirty="0"/>
          </a:p>
        </p:txBody>
      </p:sp>
      <p:sp>
        <p:nvSpPr>
          <p:cNvPr id="10" name="Text 1"/>
          <p:cNvSpPr txBox="1"/>
          <p:nvPr/>
        </p:nvSpPr>
        <p:spPr>
          <a:xfrm>
            <a:off x="8404625" y="379775"/>
            <a:ext cx="415800" cy="3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AE5E3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523075" y="1422143"/>
            <a:ext cx="3771600" cy="1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корни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523075" y="1641720"/>
            <a:ext cx="3771600" cy="3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75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Этнический облик территории складывается веками: его определяют переселения народов, колонизация, изменение границ и смешанные браки. Поэтому состав населения редко бывает статичным и отражает длинную историю контактов между группами.
</a:t>
            </a:r>
            <a:endParaRPr lang="en-US" sz="775" dirty="0"/>
          </a:p>
        </p:txBody>
      </p:sp>
      <p:sp>
        <p:nvSpPr>
          <p:cNvPr id="13" name="Text 4"/>
          <p:cNvSpPr txBox="1"/>
          <p:nvPr/>
        </p:nvSpPr>
        <p:spPr>
          <a:xfrm>
            <a:off x="523075" y="4103343"/>
            <a:ext cx="3771600" cy="1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это учитывают переписи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523075" y="4322920"/>
            <a:ext cx="3771600" cy="3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34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переписях этническая принадлежность фиксируется по-разному: где-то по самоопределению, где-то по языку или национальности. Поэтому при сравнении стран важно учитывать не только цифры, но и правила их сбора.
</a:t>
            </a:r>
            <a:endParaRPr lang="en-US" sz="834" dirty="0"/>
          </a:p>
        </p:txBody>
      </p:sp>
      <p:sp>
        <p:nvSpPr>
          <p:cNvPr id="15" name="Text 6"/>
          <p:cNvSpPr txBox="1"/>
          <p:nvPr/>
        </p:nvSpPr>
        <p:spPr>
          <a:xfrm>
            <a:off x="523075" y="3209610"/>
            <a:ext cx="3771600" cy="1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Многонациональные государства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523075" y="3429187"/>
            <a:ext cx="3771600" cy="3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75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государствах с высокой этнической неоднородностью обычно заметно языковое разнообразие, разные культурные практики и неодинаковые модели расселения. Это влияет на образование, публичные услуги и способы общения между населением и властью.
</a:t>
            </a:r>
            <a:endParaRPr lang="en-US" sz="775" dirty="0"/>
          </a:p>
        </p:txBody>
      </p:sp>
      <p:sp>
        <p:nvSpPr>
          <p:cNvPr id="17" name="Text 8"/>
          <p:cNvSpPr txBox="1"/>
          <p:nvPr/>
        </p:nvSpPr>
        <p:spPr>
          <a:xfrm>
            <a:off x="523075" y="2315876"/>
            <a:ext cx="3771600" cy="1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и традиции
</a:t>
            </a:r>
            <a:endParaRPr lang="en-US" sz="1000" dirty="0"/>
          </a:p>
        </p:txBody>
      </p:sp>
      <p:sp>
        <p:nvSpPr>
          <p:cNvPr id="18" name="Text 9"/>
          <p:cNvSpPr txBox="1"/>
          <p:nvPr/>
        </p:nvSpPr>
        <p:spPr>
          <a:xfrm>
            <a:off x="523075" y="2535454"/>
            <a:ext cx="3771600" cy="3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7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этносы могут отличаться языком, религией, обычаями и повседневной культурой. Именно эти признаки чаще всего важнее биологических различий и помогают понять, как живут и самоидентифицируются люди в стране.
</a:t>
            </a:r>
            <a:endParaRPr lang="en-US" sz="807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26825" y="2192767"/>
            <a:ext cx="5093700" cy="168541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93875" y="691275"/>
            <a:ext cx="8126700" cy="3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0" b="1" dirty="0">
                <a:solidFill>
                  <a:srgbClr val="AE5E3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демографических профилей разных стран
</a:t>
            </a:r>
            <a:endParaRPr lang="en-US" sz="2100" dirty="0"/>
          </a:p>
        </p:txBody>
      </p:sp>
      <p:sp>
        <p:nvSpPr>
          <p:cNvPr id="8" name="Text 1"/>
          <p:cNvSpPr txBox="1"/>
          <p:nvPr/>
        </p:nvSpPr>
        <p:spPr>
          <a:xfrm>
            <a:off x="8404625" y="379775"/>
            <a:ext cx="415800" cy="3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AE5E3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523075" y="1509025"/>
            <a:ext cx="29619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стран с разной возрастной структурой и уровнем этнического разнообразия.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523075" y="2937775"/>
            <a:ext cx="29619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Молодая структура чаще связана с быстрым естественным приростом, а стареющая — с низкой рождаемостью и высокой продолжительностью жизни. Многоэтничность сильнее выражена там, где велика миграция и выше роль городов.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318650" y="4413925"/>
            <a:ext cx="3301500" cy="35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данных ООН, Всемирного банка и национальных переписей населения.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4105" y="1423700"/>
            <a:ext cx="3960091" cy="32691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93870" y="691280"/>
            <a:ext cx="8118000" cy="3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Этнический состав и миграция в крупных государствах
</a:t>
            </a:r>
            <a:endParaRPr lang="en-US" sz="2100" dirty="0"/>
          </a:p>
        </p:txBody>
      </p:sp>
      <p:sp>
        <p:nvSpPr>
          <p:cNvPr id="7" name="Text 1"/>
          <p:cNvSpPr txBox="1"/>
          <p:nvPr/>
        </p:nvSpPr>
        <p:spPr>
          <a:xfrm>
            <a:off x="8404625" y="379775"/>
            <a:ext cx="415800" cy="3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145000" y="1780975"/>
            <a:ext cx="36756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этническая структура может быть относительно однородной или, наоборот, очень смешанной; это заметно влияет на языковую и культурную политику страны.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5145000" y="2943300"/>
            <a:ext cx="36756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4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доля населения миграционного происхождения, тем важнее интеграция, равный доступ к услугам и учет культурного разнообразия. Однородные общества обычно имеют более простую модель общественной коммуникации.
</a:t>
            </a:r>
            <a:endParaRPr lang="en-US" sz="1294" dirty="0"/>
          </a:p>
        </p:txBody>
      </p:sp>
      <p:sp>
        <p:nvSpPr>
          <p:cNvPr id="10" name="Text 4"/>
          <p:cNvSpPr txBox="1"/>
          <p:nvPr/>
        </p:nvSpPr>
        <p:spPr>
          <a:xfrm>
            <a:off x="5145000" y="4415625"/>
            <a:ext cx="3675600" cy="39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2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данным национальной статистики и переписей населения; доли приведены для иллюстрации структуры.
</a:t>
            </a:r>
            <a:endParaRPr lang="en-US" sz="104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93870" y="691280"/>
            <a:ext cx="8118000" cy="3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старения населения для страны
</a:t>
            </a:r>
            <a:endParaRPr lang="en-US" sz="2100" dirty="0"/>
          </a:p>
        </p:txBody>
      </p:sp>
      <p:sp>
        <p:nvSpPr>
          <p:cNvPr id="10" name="Text 1"/>
          <p:cNvSpPr txBox="1"/>
          <p:nvPr/>
        </p:nvSpPr>
        <p:spPr>
          <a:xfrm>
            <a:off x="8404625" y="379775"/>
            <a:ext cx="415800" cy="3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490350" y="2323359"/>
            <a:ext cx="1724700" cy="35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бюджетных расходов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490350" y="2746911"/>
            <a:ext cx="1724700" cy="145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мере увеличения доли пожилых людей государство тратит больше средств на пенсии, медицину и длительный уход. Это требует устойчивого бюджета и более точного планирования социальных обязательств.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6918978" y="2323359"/>
            <a:ext cx="1724700" cy="35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требования к политике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918978" y="2746911"/>
            <a:ext cx="1724700" cy="145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смягчить последствия старения, страны развивают программы активного долголетия, поддерживают занятость людей старшего возраста и поощряют более поздний выход из рынка труда.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4776102" y="2323359"/>
            <a:ext cx="1724700" cy="35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социальной инфраструктуры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4776102" y="2746911"/>
            <a:ext cx="1724700" cy="145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Стареющее общество нуждается не только в больницах, но и в доступной среде, службах ухода и транспорте, удобном для пожилых людей. Это меняет приоритеты городского и регионального развития.
</a:t>
            </a:r>
            <a:endParaRPr lang="en-US" sz="900" dirty="0"/>
          </a:p>
        </p:txBody>
      </p:sp>
      <p:sp>
        <p:nvSpPr>
          <p:cNvPr id="17" name="Text 8"/>
          <p:cNvSpPr txBox="1"/>
          <p:nvPr/>
        </p:nvSpPr>
        <p:spPr>
          <a:xfrm>
            <a:off x="2633226" y="2323359"/>
            <a:ext cx="1724700" cy="35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Дефицит рабочей силы
</a:t>
            </a:r>
            <a:endParaRPr lang="en-US" sz="1100" dirty="0"/>
          </a:p>
        </p:txBody>
      </p:sp>
      <p:sp>
        <p:nvSpPr>
          <p:cNvPr id="18" name="Text 9"/>
          <p:cNvSpPr txBox="1"/>
          <p:nvPr/>
        </p:nvSpPr>
        <p:spPr>
          <a:xfrm>
            <a:off x="2633226" y="2746911"/>
            <a:ext cx="1724700" cy="145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молодых работников становится меньше, отдельные отрасли испытывают нехватку кадров, особенно в промышленности, транспорте и сфере услуг. Работодателям приходится повышать производительность и лучше использовать технологии.
</a:t>
            </a:r>
            <a:endParaRPr lang="en-US" sz="9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49098" y="1659625"/>
            <a:ext cx="3493200" cy="214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таком соотношении возрастов у государства появляется окно возможностей: больше работников, меньше иждивенческой нагрузки и выше шанс ускорить развитие через образование и занятость.
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8612650" y="71050"/>
            <a:ext cx="415800" cy="3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693900" y="1689604"/>
            <a:ext cx="3240600" cy="101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2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60%
</a:t>
            </a:r>
            <a:endParaRPr lang="en-US" sz="6200" dirty="0"/>
          </a:p>
        </p:txBody>
      </p:sp>
      <p:sp>
        <p:nvSpPr>
          <p:cNvPr id="7" name="Text 3"/>
          <p:cNvSpPr txBox="1"/>
          <p:nvPr/>
        </p:nvSpPr>
        <p:spPr>
          <a:xfrm>
            <a:off x="693900" y="2808675"/>
            <a:ext cx="3240600" cy="73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 более — такая доля трудоспособного населения создает особенно благоприятные условия для роста экономики.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693900" y="4461900"/>
            <a:ext cx="8007900" cy="3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7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ООН и материалы по демографическому дивиденду (концептуальный ориентир для возрастной структуры).
</a:t>
            </a:r>
            <a:endParaRPr lang="en-US" sz="1247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3250" y="1788242"/>
            <a:ext cx="8237400" cy="290451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93870" y="691280"/>
            <a:ext cx="8118000" cy="3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91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Возрастная и этническая структура → социальные потребности
</a:t>
            </a:r>
            <a:endParaRPr lang="en-US" sz="1991" dirty="0"/>
          </a:p>
        </p:txBody>
      </p:sp>
      <p:sp>
        <p:nvSpPr>
          <p:cNvPr id="7" name="Text 1"/>
          <p:cNvSpPr txBox="1"/>
          <p:nvPr/>
        </p:nvSpPr>
        <p:spPr>
          <a:xfrm>
            <a:off x="8404625" y="379775"/>
            <a:ext cx="415800" cy="3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693870" y="1179955"/>
            <a:ext cx="8118000" cy="3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демографический состав определяет спрос на услуги, инфраструктуру и меры поддержки.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2185" y="1345202"/>
            <a:ext cx="2740500" cy="229891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71275" y="1345202"/>
            <a:ext cx="2740500" cy="229891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203761" y="1345202"/>
            <a:ext cx="2740500" cy="2298916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93870" y="691280"/>
            <a:ext cx="8118000" cy="41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0" b="1" dirty="0">
                <a:solidFill>
                  <a:srgbClr val="3F531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Перепись населения: что именно она показывает
</a:t>
            </a:r>
            <a:endParaRPr lang="en-US" sz="2100" dirty="0"/>
          </a:p>
        </p:txBody>
      </p:sp>
      <p:sp>
        <p:nvSpPr>
          <p:cNvPr id="10" name="Text 1"/>
          <p:cNvSpPr txBox="1"/>
          <p:nvPr/>
        </p:nvSpPr>
        <p:spPr>
          <a:xfrm>
            <a:off x="453650" y="3824674"/>
            <a:ext cx="2484000" cy="28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3F531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 и пол в одном снимке
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453644" y="4146724"/>
            <a:ext cx="2519400" cy="5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Перепись позволяет увидеть население не как абстрактную цифру, а как живую возрастно-половую картину страны. По этим данным строят пирамиды населения, определяют долю детей, взрослых и пожилых, а затем сравнивают регионы между собой.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6192730" y="3824674"/>
            <a:ext cx="2484000" cy="28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3F531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для решений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6192734" y="4146724"/>
            <a:ext cx="2519400" cy="5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Переписные данные нужны не только статистикам. На их основе планируют школы, больницы, транспорт, жилье и развитие территорий, а также составляют прогнозы численности населения на ближайшие годы.
</a:t>
            </a:r>
            <a:endParaRPr lang="en-US" sz="800" dirty="0"/>
          </a:p>
        </p:txBody>
      </p:sp>
      <p:sp>
        <p:nvSpPr>
          <p:cNvPr id="14" name="Text 5"/>
          <p:cNvSpPr txBox="1"/>
          <p:nvPr/>
        </p:nvSpPr>
        <p:spPr>
          <a:xfrm>
            <a:off x="3325221" y="3824674"/>
            <a:ext cx="2484000" cy="28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3F531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Язык, национальность, домохозяйство
</a:t>
            </a:r>
            <a:endParaRPr lang="en-US" sz="1100" dirty="0"/>
          </a:p>
        </p:txBody>
      </p:sp>
      <p:sp>
        <p:nvSpPr>
          <p:cNvPr id="15" name="Text 6"/>
          <p:cNvSpPr txBox="1"/>
          <p:nvPr/>
        </p:nvSpPr>
        <p:spPr>
          <a:xfrm>
            <a:off x="3325220" y="4146724"/>
            <a:ext cx="2519400" cy="5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переписных листах фиксируются не только возраст и пол, но и язык, национальная принадлежность, место рождения и состав семьи. Благодаря этому можно понять, где проживают этнические группы и как устроен быт населения.
</a:t>
            </a:r>
            <a:endParaRPr lang="en-US" sz="800" dirty="0"/>
          </a:p>
        </p:txBody>
      </p:sp>
      <p:sp>
        <p:nvSpPr>
          <p:cNvPr id="16" name="Text 7"/>
          <p:cNvSpPr txBox="1"/>
          <p:nvPr/>
        </p:nvSpPr>
        <p:spPr>
          <a:xfrm>
            <a:off x="8404625" y="379775"/>
            <a:ext cx="415800" cy="3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3F531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4105" y="1423700"/>
            <a:ext cx="3960091" cy="32691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93870" y="691280"/>
            <a:ext cx="8118000" cy="3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3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Прогноз изменений возрастной структуры на ближайшие десятилетия
</a:t>
            </a:r>
            <a:endParaRPr lang="en-US" sz="1813" dirty="0"/>
          </a:p>
        </p:txBody>
      </p:sp>
      <p:sp>
        <p:nvSpPr>
          <p:cNvPr id="7" name="Text 1"/>
          <p:cNvSpPr txBox="1"/>
          <p:nvPr/>
        </p:nvSpPr>
        <p:spPr>
          <a:xfrm>
            <a:off x="8404625" y="379775"/>
            <a:ext cx="415800" cy="3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145000" y="1780975"/>
            <a:ext cx="36756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Линии показывают общий сдвиг возрастной структуры: уменьшается доля детей, а нагрузка со стороны старших поколений возрастает. Это меняет приоритеты социальной политики.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5145000" y="2943300"/>
            <a:ext cx="36756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4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Тренд указывает на усиление старения населения и необходимость заранее расширять медицину, уход и пенсионную систему. Для ряда стран важно успеть использовать период относительно высокой доли трудоспособных.
</a:t>
            </a:r>
            <a:endParaRPr lang="en-US" sz="1294" dirty="0"/>
          </a:p>
        </p:txBody>
      </p:sp>
      <p:sp>
        <p:nvSpPr>
          <p:cNvPr id="10" name="Text 4"/>
          <p:cNvSpPr txBox="1"/>
          <p:nvPr/>
        </p:nvSpPr>
        <p:spPr>
          <a:xfrm>
            <a:off x="5145000" y="4415625"/>
            <a:ext cx="3675600" cy="39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7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Схематический прогноз по тенденциям ООН: снижение рождаемости и рост продолжительности жизни.
</a:t>
            </a:r>
            <a:endParaRPr lang="en-US" sz="1117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93875" y="691275"/>
            <a:ext cx="7710600" cy="61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Политика адаптации к демографическим изменениям
</a:t>
            </a:r>
            <a:endParaRPr lang="en-US" sz="2100" dirty="0"/>
          </a:p>
        </p:txBody>
      </p:sp>
      <p:sp>
        <p:nvSpPr>
          <p:cNvPr id="7" name="Text 1"/>
          <p:cNvSpPr txBox="1"/>
          <p:nvPr/>
        </p:nvSpPr>
        <p:spPr>
          <a:xfrm>
            <a:off x="8404625" y="379775"/>
            <a:ext cx="415800" cy="3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669675" y="3869475"/>
            <a:ext cx="2235600" cy="24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семей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669675" y="4163600"/>
            <a:ext cx="2235600" cy="66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Государство вводит меры помощи семьям с детьми: пособия, доступные детские сады, гибкие формы занятости и налоговые льготы. Это помогает смягчить падение рождаемости.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3771700" y="3095350"/>
            <a:ext cx="2235600" cy="24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Управление миграцией
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3771700" y="3389500"/>
            <a:ext cx="2235600" cy="66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компенсировать дефицит кадров и поддержать экономику, страны регулируют миграционные потоки, одновременно обеспечивая интеграцию приезжих и защиту прав населения.
</a:t>
            </a:r>
            <a:endParaRPr lang="en-US" sz="900" dirty="0"/>
          </a:p>
        </p:txBody>
      </p:sp>
      <p:sp>
        <p:nvSpPr>
          <p:cNvPr id="12" name="Text 6"/>
          <p:cNvSpPr txBox="1"/>
          <p:nvPr/>
        </p:nvSpPr>
        <p:spPr>
          <a:xfrm>
            <a:off x="1321775" y="1882875"/>
            <a:ext cx="2235600" cy="24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человеческого капитала
</a:t>
            </a:r>
            <a:endParaRPr lang="en-US" sz="1000" dirty="0"/>
          </a:p>
        </p:txBody>
      </p:sp>
      <p:sp>
        <p:nvSpPr>
          <p:cNvPr id="13" name="Text 7"/>
          <p:cNvSpPr txBox="1"/>
          <p:nvPr/>
        </p:nvSpPr>
        <p:spPr>
          <a:xfrm>
            <a:off x="1321775" y="2177025"/>
            <a:ext cx="2235600" cy="66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7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Следующий шаг — инвестиции в образование, здравоохранение и профессиональную подготовку. Они повышают качество рабочей силы и помогают обществу использовать демографический дивиденд.
</a:t>
            </a:r>
            <a:endParaRPr lang="en-US" sz="871" dirty="0"/>
          </a:p>
        </p:txBody>
      </p:sp>
      <p:sp>
        <p:nvSpPr>
          <p:cNvPr id="14" name="Text 8"/>
          <p:cNvSpPr txBox="1"/>
          <p:nvPr/>
        </p:nvSpPr>
        <p:spPr>
          <a:xfrm>
            <a:off x="6584825" y="2274975"/>
            <a:ext cx="2235600" cy="24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4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Адаптация многоэтничного общества
</a:t>
            </a:r>
            <a:endParaRPr lang="en-US" sz="974" dirty="0"/>
          </a:p>
        </p:txBody>
      </p:sp>
      <p:sp>
        <p:nvSpPr>
          <p:cNvPr id="15" name="Text 9"/>
          <p:cNvSpPr txBox="1"/>
          <p:nvPr/>
        </p:nvSpPr>
        <p:spPr>
          <a:xfrm>
            <a:off x="6584825" y="2569125"/>
            <a:ext cx="2235600" cy="66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7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завершающем этапе усиливаются межкультурный диалог, языковая поддержка и профилактика дискриминации. Это снижает напряженность и помогает сохранить социальную устойчивость.
</a:t>
            </a:r>
            <a:endParaRPr lang="en-US" sz="871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3250" y="558875"/>
            <a:ext cx="5079600" cy="178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показывает состав населения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55750" y="3222900"/>
            <a:ext cx="3702600" cy="126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Расовый и половозрастной состав — это не просто статистика, а ключ к пониманию прошлого, настоящего и будущего страны. Он помогает увидеть, где нужны школы, рабочие места, медицина и политика согласия.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2026-06-02T22:04:22Z</dcterms:created>
  <dcterms:modified xsi:type="dcterms:W3CDTF">2026-06-02T22:04:22Z</dcterms:modified>
</cp:coreProperties>
</file>