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jpe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jpe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slideLayout" Target="../slideLayouts/slideLayout1.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jpe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slideLayout" Target="../slideLayouts/slideLayout1.xml"/><Relationship Id="rId10"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6-10.png"/><Relationship Id="rId11" Type="http://schemas.openxmlformats.org/officeDocument/2006/relationships/image" Target="../media/image-6-11.png"/><Relationship Id="rId12" Type="http://schemas.openxmlformats.org/officeDocument/2006/relationships/image" Target="../media/image-6-12.png"/><Relationship Id="rId13" Type="http://schemas.openxmlformats.org/officeDocument/2006/relationships/image" Target="../media/image-6-13.png"/><Relationship Id="rId14" Type="http://schemas.openxmlformats.org/officeDocument/2006/relationships/image" Target="../media/image-6-14.png"/><Relationship Id="rId15" Type="http://schemas.openxmlformats.org/officeDocument/2006/relationships/image" Target="../media/image-6-15.png"/><Relationship Id="rId16" Type="http://schemas.openxmlformats.org/officeDocument/2006/relationships/image" Target="../media/image-6-16.png"/><Relationship Id="rId17" Type="http://schemas.openxmlformats.org/officeDocument/2006/relationships/slideLayout" Target="../slideLayouts/slideLayout1.xml"/><Relationship Id="rId1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jpe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slideLayout" Target="../slideLayouts/slideLayout1.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jpe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image" Target="../media/image-10-9.jpeg"/><Relationship Id="rId10" Type="http://schemas.openxmlformats.org/officeDocument/2006/relationships/image" Target="../media/image-10-10.png"/><Relationship Id="rId11" Type="http://schemas.openxmlformats.org/officeDocument/2006/relationships/image" Target="../media/image-10-11.png"/><Relationship Id="rId12" Type="http://schemas.openxmlformats.org/officeDocument/2006/relationships/image" Target="../media/image-10-12.jpeg"/><Relationship Id="rId13" Type="http://schemas.openxmlformats.org/officeDocument/2006/relationships/slideLayout" Target="../slideLayouts/slideLayout1.xml"/><Relationship Id="rId1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jpe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slideLayout" Target="../slideLayouts/slideLayout1.xml"/><Relationship Id="rId10"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jpe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slideLayout" Target="../slideLayouts/slideLayout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slideLayout" Target="../slideLayouts/slideLayout1.xml"/><Relationship Id="rId5"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8375" y="72513"/>
            <a:ext cx="8947200" cy="1869825"/>
          </a:xfrm>
          <a:prstGeom prst="rect">
            <a:avLst/>
          </a:prstGeom>
        </p:spPr>
      </p:pic>
      <p:sp>
        <p:nvSpPr>
          <p:cNvPr id="4" name="Text 0"/>
          <p:cNvSpPr txBox="1"/>
          <p:nvPr/>
        </p:nvSpPr>
        <p:spPr>
          <a:xfrm>
            <a:off x="897000" y="2220598"/>
            <a:ext cx="7350000" cy="1053300"/>
          </a:xfrm>
          <a:prstGeom prst="rect">
            <a:avLst/>
          </a:prstGeom>
          <a:noFill/>
          <a:ln/>
        </p:spPr>
        <p:txBody>
          <a:bodyPr wrap="square" lIns="0" tIns="0" rIns="0" bIns="0" rtlCol="0" anchor="t"/>
          <a:lstStyle/>
          <a:p>
            <a:pPr algn="ctr" indent="0" marL="0">
              <a:lnSpc>
                <a:spcPct val="90000"/>
              </a:lnSpc>
              <a:buNone/>
            </a:pPr>
            <a:r>
              <a:rPr lang="en-US" sz="3600" b="1" dirty="0">
                <a:solidFill>
                  <a:srgbClr val="FFFFFF"/>
                </a:solidFill>
                <a:latin typeface="Arial" pitchFamily="34" charset="0"/>
                <a:ea typeface="Arial" pitchFamily="34" charset="-122"/>
                <a:cs typeface="Arial" pitchFamily="34" charset="-120"/>
              </a:rPr>
              <a:t>Types of Books: English Vocabulary for Grade 7
</a:t>
            </a:r>
            <a:endParaRPr lang="en-US" sz="3600" dirty="0"/>
          </a:p>
        </p:txBody>
      </p:sp>
      <p:sp>
        <p:nvSpPr>
          <p:cNvPr id="5" name="Text 1"/>
          <p:cNvSpPr txBox="1"/>
          <p:nvPr/>
        </p:nvSpPr>
        <p:spPr>
          <a:xfrm>
            <a:off x="1479600" y="3447098"/>
            <a:ext cx="6184800" cy="645600"/>
          </a:xfrm>
          <a:prstGeom prst="rect">
            <a:avLst/>
          </a:prstGeom>
          <a:noFill/>
          <a:ln/>
        </p:spPr>
        <p:txBody>
          <a:bodyPr wrap="square" lIns="0" tIns="0" rIns="0" bIns="0" rtlCol="0" anchor="t"/>
          <a:lstStyle/>
          <a:p>
            <a:pPr algn="ctr" indent="0" marL="0">
              <a:lnSpc>
                <a:spcPct val="90000"/>
              </a:lnSpc>
              <a:buNone/>
            </a:pPr>
            <a:r>
              <a:rPr lang="en-US" sz="1800" dirty="0">
                <a:solidFill>
                  <a:srgbClr val="B7B7B7"/>
                </a:solidFill>
                <a:latin typeface="Arial" pitchFamily="34" charset="0"/>
                <a:ea typeface="Arial" pitchFamily="34" charset="-122"/>
                <a:cs typeface="Arial" pitchFamily="34" charset="-120"/>
              </a:rPr>
              <a:t>Изучаем названия книг на английском и учимся распознавать их виды.
</a:t>
            </a:r>
            <a:endParaRPr lang="en-US" sz="1800" dirty="0"/>
          </a:p>
        </p:txBody>
      </p:sp>
      <p:sp>
        <p:nvSpPr>
          <p:cNvPr id="6" name="Text 2"/>
          <p:cNvSpPr txBox="1"/>
          <p:nvPr/>
        </p:nvSpPr>
        <p:spPr>
          <a:xfrm>
            <a:off x="2773250" y="4390824"/>
            <a:ext cx="3597600" cy="392700"/>
          </a:xfrm>
          <a:prstGeom prst="rect">
            <a:avLst/>
          </a:prstGeom>
          <a:noFill/>
          <a:ln/>
        </p:spPr>
        <p:txBody>
          <a:bodyPr wrap="square" lIns="0" tIns="0" rIns="0" bIns="0" rtlCol="0" anchor="t"/>
          <a:lstStyle/>
          <a:p>
            <a:pPr algn="ctr" indent="0" marL="0">
              <a:lnSpc>
                <a:spcPct val="90000"/>
              </a:lnSpc>
              <a:buNone/>
            </a:pPr>
            <a:r>
              <a:rPr lang="en-US" sz="1800" dirty="0">
                <a:solidFill>
                  <a:srgbClr val="FFFFFF"/>
                </a:solidFill>
                <a:latin typeface="Arial" pitchFamily="34" charset="0"/>
                <a:ea typeface="Arial" pitchFamily="34" charset="-122"/>
                <a:cs typeface="Arial" pitchFamily="34" charset="-120"/>
              </a:rPr>
              <a:t>
</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60000" y="1480430"/>
            <a:ext cx="5571000" cy="3302341"/>
          </a:xfrm>
          <a:prstGeom prst="rect">
            <a:avLst/>
          </a:prstGeom>
        </p:spPr>
      </p:pic>
      <p:sp>
        <p:nvSpPr>
          <p:cNvPr id="5" name="Text 0"/>
          <p:cNvSpPr txBox="1"/>
          <p:nvPr/>
        </p:nvSpPr>
        <p:spPr>
          <a:xfrm>
            <a:off x="360000" y="360000"/>
            <a:ext cx="7809300" cy="862200"/>
          </a:xfrm>
          <a:prstGeom prst="rect">
            <a:avLst/>
          </a:prstGeom>
          <a:noFill/>
          <a:ln/>
        </p:spPr>
        <p:txBody>
          <a:bodyPr wrap="square" lIns="0" tIns="0" rIns="0" bIns="0" rtlCol="0" anchor="t"/>
          <a:lstStyle/>
          <a:p>
            <a:pPr algn="ctr" indent="0" marL="0">
              <a:lnSpc>
                <a:spcPct val="90000"/>
              </a:lnSpc>
              <a:buNone/>
            </a:pPr>
            <a:r>
              <a:rPr lang="en-US" sz="3100" b="1" dirty="0">
                <a:solidFill>
                  <a:srgbClr val="FFFFFF"/>
                </a:solidFill>
                <a:latin typeface="Arial" pitchFamily="34" charset="0"/>
                <a:ea typeface="Arial" pitchFamily="34" charset="-122"/>
                <a:cs typeface="Arial" pitchFamily="34" charset="-120"/>
              </a:rPr>
              <a:t>Why Book Types Matter in English Lessons
</a:t>
            </a:r>
            <a:endParaRPr lang="en-US" sz="3100" dirty="0"/>
          </a:p>
        </p:txBody>
      </p:sp>
      <p:sp>
        <p:nvSpPr>
          <p:cNvPr id="6" name="Text 1"/>
          <p:cNvSpPr txBox="1"/>
          <p:nvPr/>
        </p:nvSpPr>
        <p:spPr>
          <a:xfrm>
            <a:off x="8547962" y="360000"/>
            <a:ext cx="413700" cy="213900"/>
          </a:xfrm>
          <a:prstGeom prst="rect">
            <a:avLst/>
          </a:prstGeom>
          <a:noFill/>
          <a:ln/>
        </p:spPr>
        <p:txBody>
          <a:bodyPr wrap="square" lIns="0" tIns="0" rIns="0" bIns="0" rtlCol="0" anchor="t"/>
          <a:lstStyle/>
          <a:p>
            <a:pPr algn="l" indent="0" marL="0">
              <a:lnSpc>
                <a:spcPct val="90000"/>
              </a:lnSpc>
              <a:buNone/>
            </a:pPr>
            <a:r>
              <a:rPr lang="en-US" sz="1400" dirty="0">
                <a:solidFill>
                  <a:srgbClr val="999999"/>
                </a:solidFill>
                <a:latin typeface="Arial" pitchFamily="34" charset="0"/>
                <a:ea typeface="Arial" pitchFamily="34" charset="-122"/>
                <a:cs typeface="Arial" pitchFamily="34" charset="-120"/>
              </a:rPr>
              <a:t>2</a:t>
            </a:r>
            <a:endParaRPr lang="en-US" sz="1400" dirty="0"/>
          </a:p>
        </p:txBody>
      </p:sp>
      <p:sp>
        <p:nvSpPr>
          <p:cNvPr id="7" name="Text 2"/>
          <p:cNvSpPr txBox="1"/>
          <p:nvPr/>
        </p:nvSpPr>
        <p:spPr>
          <a:xfrm>
            <a:off x="6267825" y="1584950"/>
            <a:ext cx="2426100" cy="3057600"/>
          </a:xfrm>
          <a:prstGeom prst="rect">
            <a:avLst/>
          </a:prstGeom>
          <a:noFill/>
          <a:ln/>
        </p:spPr>
        <p:txBody>
          <a:bodyPr wrap="square" lIns="0" tIns="0" rIns="0" bIns="0" rtlCol="0" anchor="ctr"/>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When you know book types, you choose the right text faster, understand tasks better, and describe books in clear English. These words also appear on covers, in libraries, and in online catalogs every day.
</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6068054" y="1298025"/>
            <a:ext cx="2713892" cy="34854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360000" y="360000"/>
            <a:ext cx="7934700" cy="729900"/>
          </a:xfrm>
          <a:prstGeom prst="rect">
            <a:avLst/>
          </a:prstGeom>
          <a:noFill/>
          <a:ln/>
        </p:spPr>
        <p:txBody>
          <a:bodyPr wrap="square" lIns="0" tIns="0" rIns="0" bIns="0" rtlCol="0" anchor="t"/>
          <a:lstStyle/>
          <a:p>
            <a:pPr algn="l" indent="0" marL="0">
              <a:lnSpc>
                <a:spcPct val="90000"/>
              </a:lnSpc>
              <a:buNone/>
            </a:pPr>
            <a:r>
              <a:rPr lang="en-US" sz="3000" b="1" dirty="0">
                <a:solidFill>
                  <a:srgbClr val="FFFFFF"/>
                </a:solidFill>
                <a:latin typeface="Arial" pitchFamily="34" charset="0"/>
                <a:ea typeface="Arial" pitchFamily="34" charset="-122"/>
                <a:cs typeface="Arial" pitchFamily="34" charset="-120"/>
              </a:rPr>
              <a:t>Fiction Books: Stories and Imagination
</a:t>
            </a:r>
            <a:endParaRPr lang="en-US" sz="3000" dirty="0"/>
          </a:p>
        </p:txBody>
      </p:sp>
      <p:sp>
        <p:nvSpPr>
          <p:cNvPr id="11" name="Text 1"/>
          <p:cNvSpPr txBox="1"/>
          <p:nvPr/>
        </p:nvSpPr>
        <p:spPr>
          <a:xfrm>
            <a:off x="8547962" y="360000"/>
            <a:ext cx="413700" cy="213900"/>
          </a:xfrm>
          <a:prstGeom prst="rect">
            <a:avLst/>
          </a:prstGeom>
          <a:noFill/>
          <a:ln/>
        </p:spPr>
        <p:txBody>
          <a:bodyPr wrap="square" lIns="0" tIns="0" rIns="0" bIns="0" rtlCol="0" anchor="t"/>
          <a:lstStyle/>
          <a:p>
            <a:pPr algn="l" indent="0" marL="0">
              <a:lnSpc>
                <a:spcPct val="90000"/>
              </a:lnSpc>
              <a:buNone/>
            </a:pPr>
            <a:r>
              <a:rPr lang="en-US" sz="1400" dirty="0">
                <a:solidFill>
                  <a:srgbClr val="999999"/>
                </a:solidFill>
                <a:latin typeface="Arial" pitchFamily="34" charset="0"/>
                <a:ea typeface="Arial" pitchFamily="34" charset="-122"/>
                <a:cs typeface="Arial" pitchFamily="34" charset="-120"/>
              </a:rPr>
              <a:t>3</a:t>
            </a:r>
            <a:endParaRPr lang="en-US" sz="1400" dirty="0"/>
          </a:p>
        </p:txBody>
      </p:sp>
      <p:sp>
        <p:nvSpPr>
          <p:cNvPr id="12" name="Text 2"/>
          <p:cNvSpPr txBox="1"/>
          <p:nvPr/>
        </p:nvSpPr>
        <p:spPr>
          <a:xfrm>
            <a:off x="455077" y="1933025"/>
            <a:ext cx="2486505" cy="939300"/>
          </a:xfrm>
          <a:prstGeom prst="rect">
            <a:avLst/>
          </a:prstGeom>
          <a:noFill/>
          <a:ln/>
        </p:spPr>
        <p:txBody>
          <a:bodyPr wrap="square" lIns="0" tIns="0" rIns="0" bIns="0" rtlCol="0" anchor="ctr"/>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Fiction books tell invented stories with made-up characters, events, and settings. They usually have a clear plot, conflict, and ending, so readers follow what happens from beginning to finish.
</a:t>
            </a:r>
            <a:endParaRPr lang="en-US" sz="1000" dirty="0"/>
          </a:p>
        </p:txBody>
      </p:sp>
      <p:sp>
        <p:nvSpPr>
          <p:cNvPr id="13" name="Text 3"/>
          <p:cNvSpPr txBox="1"/>
          <p:nvPr/>
        </p:nvSpPr>
        <p:spPr>
          <a:xfrm>
            <a:off x="455077" y="1410275"/>
            <a:ext cx="2075409" cy="485700"/>
          </a:xfrm>
          <a:prstGeom prst="rect">
            <a:avLst/>
          </a:prstGeom>
          <a:noFill/>
          <a:ln/>
        </p:spPr>
        <p:txBody>
          <a:bodyPr wrap="square" lIns="0" tIns="0" rIns="0" bIns="0" rtlCol="0" anchor="ctr"/>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What fiction is
</a:t>
            </a:r>
            <a:endParaRPr lang="en-US" sz="1100" dirty="0"/>
          </a:p>
        </p:txBody>
      </p:sp>
      <p:sp>
        <p:nvSpPr>
          <p:cNvPr id="14" name="Text 4"/>
          <p:cNvSpPr txBox="1"/>
          <p:nvPr/>
        </p:nvSpPr>
        <p:spPr>
          <a:xfrm>
            <a:off x="3308077" y="1933025"/>
            <a:ext cx="2486400" cy="939300"/>
          </a:xfrm>
          <a:prstGeom prst="rect">
            <a:avLst/>
          </a:prstGeom>
          <a:noFill/>
          <a:ln/>
        </p:spPr>
        <p:txBody>
          <a:bodyPr wrap="square" lIns="0" tIns="0" rIns="0" bIns="0" rtlCol="0" anchor="ctr"/>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This group includes novels, short stories, fairy tales, adventure books, fantasy books, and detective stories. Each type gives a different reading experience, but all of them use imagination as the main feature.
</a:t>
            </a:r>
            <a:endParaRPr lang="en-US" sz="1000" dirty="0"/>
          </a:p>
        </p:txBody>
      </p:sp>
      <p:sp>
        <p:nvSpPr>
          <p:cNvPr id="15" name="Text 5"/>
          <p:cNvSpPr txBox="1"/>
          <p:nvPr/>
        </p:nvSpPr>
        <p:spPr>
          <a:xfrm>
            <a:off x="3308077" y="1410275"/>
            <a:ext cx="2075400" cy="485700"/>
          </a:xfrm>
          <a:prstGeom prst="rect">
            <a:avLst/>
          </a:prstGeom>
          <a:noFill/>
          <a:ln/>
        </p:spPr>
        <p:txBody>
          <a:bodyPr wrap="square" lIns="0" tIns="0" rIns="0" bIns="0" rtlCol="0" anchor="ctr"/>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Common fiction types
</a:t>
            </a:r>
            <a:endParaRPr lang="en-US" sz="1100" dirty="0"/>
          </a:p>
        </p:txBody>
      </p:sp>
      <p:sp>
        <p:nvSpPr>
          <p:cNvPr id="16" name="Text 6"/>
          <p:cNvSpPr txBox="1"/>
          <p:nvPr/>
        </p:nvSpPr>
        <p:spPr>
          <a:xfrm>
            <a:off x="455077" y="3741725"/>
            <a:ext cx="2486400" cy="939300"/>
          </a:xfrm>
          <a:prstGeom prst="rect">
            <a:avLst/>
          </a:prstGeom>
          <a:noFill/>
          <a:ln/>
        </p:spPr>
        <p:txBody>
          <a:bodyPr wrap="square" lIns="0" tIns="0" rIns="0" bIns="0" rtlCol="0" anchor="ctr"/>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When talking about fiction, students can use adjectives like interesting, exciting, funny, sad, mysterious, and brave. These words help describe both the story and the characters in a simple, natural way.
</a:t>
            </a:r>
            <a:endParaRPr lang="en-US" sz="1000" dirty="0"/>
          </a:p>
        </p:txBody>
      </p:sp>
      <p:sp>
        <p:nvSpPr>
          <p:cNvPr id="17" name="Text 7"/>
          <p:cNvSpPr txBox="1"/>
          <p:nvPr/>
        </p:nvSpPr>
        <p:spPr>
          <a:xfrm>
            <a:off x="455077" y="3218975"/>
            <a:ext cx="2075400" cy="485700"/>
          </a:xfrm>
          <a:prstGeom prst="rect">
            <a:avLst/>
          </a:prstGeom>
          <a:noFill/>
          <a:ln/>
        </p:spPr>
        <p:txBody>
          <a:bodyPr wrap="square" lIns="0" tIns="0" rIns="0" bIns="0" rtlCol="0" anchor="ctr"/>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Useful words for description
</a:t>
            </a:r>
            <a:endParaRPr lang="en-US" sz="1100" dirty="0"/>
          </a:p>
        </p:txBody>
      </p:sp>
      <p:sp>
        <p:nvSpPr>
          <p:cNvPr id="18" name="Text 8"/>
          <p:cNvSpPr txBox="1"/>
          <p:nvPr/>
        </p:nvSpPr>
        <p:spPr>
          <a:xfrm>
            <a:off x="3308077" y="3741725"/>
            <a:ext cx="2486400" cy="939300"/>
          </a:xfrm>
          <a:prstGeom prst="rect">
            <a:avLst/>
          </a:prstGeom>
          <a:noFill/>
          <a:ln/>
        </p:spPr>
        <p:txBody>
          <a:bodyPr wrap="square" lIns="0" tIns="0" rIns="0" bIns="0" rtlCol="0" anchor="ctr"/>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Harry Potter is a well-known fantasy example, while The Adventures of Tom Sawyer fits adventure reading. Short school stories about friendship and family also belong to fiction and are easy to discuss in class.
</a:t>
            </a:r>
            <a:endParaRPr lang="en-US" sz="1000" dirty="0"/>
          </a:p>
        </p:txBody>
      </p:sp>
      <p:sp>
        <p:nvSpPr>
          <p:cNvPr id="19" name="Text 9"/>
          <p:cNvSpPr txBox="1"/>
          <p:nvPr/>
        </p:nvSpPr>
        <p:spPr>
          <a:xfrm>
            <a:off x="3308077" y="3218975"/>
            <a:ext cx="2075400" cy="485700"/>
          </a:xfrm>
          <a:prstGeom prst="rect">
            <a:avLst/>
          </a:prstGeom>
          <a:noFill/>
          <a:ln/>
        </p:spPr>
        <p:txBody>
          <a:bodyPr wrap="square" lIns="0" tIns="0" rIns="0" bIns="0" rtlCol="0" anchor="ctr"/>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Examples for Grade 7
</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54200" y="1063698"/>
            <a:ext cx="8429700" cy="225560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360000" y="360000"/>
            <a:ext cx="7956300" cy="552600"/>
          </a:xfrm>
          <a:prstGeom prst="rect">
            <a:avLst/>
          </a:prstGeom>
          <a:noFill/>
          <a:ln/>
        </p:spPr>
        <p:txBody>
          <a:bodyPr wrap="square" lIns="0" tIns="0" rIns="0" bIns="0" rtlCol="0" anchor="t"/>
          <a:lstStyle/>
          <a:p>
            <a:pPr algn="l" indent="0" marL="0">
              <a:lnSpc>
                <a:spcPct val="90000"/>
              </a:lnSpc>
              <a:buNone/>
            </a:pPr>
            <a:r>
              <a:rPr lang="en-US" sz="3000" b="1" dirty="0">
                <a:solidFill>
                  <a:srgbClr val="FFFFFF"/>
                </a:solidFill>
                <a:latin typeface="Arial" pitchFamily="34" charset="0"/>
                <a:ea typeface="Arial" pitchFamily="34" charset="-122"/>
                <a:cs typeface="Arial" pitchFamily="34" charset="-120"/>
              </a:rPr>
              <a:t>Fairy Tales, Legends, and Myths in English
</a:t>
            </a:r>
            <a:endParaRPr lang="en-US" sz="3000" dirty="0"/>
          </a:p>
        </p:txBody>
      </p:sp>
      <p:sp>
        <p:nvSpPr>
          <p:cNvPr id="11" name="Text 1"/>
          <p:cNvSpPr txBox="1"/>
          <p:nvPr/>
        </p:nvSpPr>
        <p:spPr>
          <a:xfrm>
            <a:off x="8547962" y="360000"/>
            <a:ext cx="413700" cy="213900"/>
          </a:xfrm>
          <a:prstGeom prst="rect">
            <a:avLst/>
          </a:prstGeom>
          <a:noFill/>
          <a:ln/>
        </p:spPr>
        <p:txBody>
          <a:bodyPr wrap="square" lIns="0" tIns="0" rIns="0" bIns="0" rtlCol="0" anchor="t"/>
          <a:lstStyle/>
          <a:p>
            <a:pPr algn="l" indent="0" marL="0">
              <a:lnSpc>
                <a:spcPct val="90000"/>
              </a:lnSpc>
              <a:buNone/>
            </a:pPr>
            <a:r>
              <a:rPr lang="en-US" sz="1400" dirty="0">
                <a:solidFill>
                  <a:srgbClr val="999999"/>
                </a:solidFill>
                <a:latin typeface="Arial" pitchFamily="34" charset="0"/>
                <a:ea typeface="Arial" pitchFamily="34" charset="-122"/>
                <a:cs typeface="Arial" pitchFamily="34" charset="-120"/>
              </a:rPr>
              <a:t>4</a:t>
            </a:r>
            <a:endParaRPr lang="en-US" sz="1400" dirty="0"/>
          </a:p>
        </p:txBody>
      </p:sp>
      <p:sp>
        <p:nvSpPr>
          <p:cNvPr id="12" name="Text 2"/>
          <p:cNvSpPr txBox="1"/>
          <p:nvPr/>
        </p:nvSpPr>
        <p:spPr>
          <a:xfrm>
            <a:off x="435205" y="3596950"/>
            <a:ext cx="1927800" cy="331500"/>
          </a:xfrm>
          <a:prstGeom prst="rect">
            <a:avLst/>
          </a:prstGeom>
          <a:noFill/>
          <a:ln/>
        </p:spPr>
        <p:txBody>
          <a:bodyPr wrap="square" lIns="0" tIns="0" rIns="0" bIns="0" rtlCol="0" anchor="ctr"/>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Traditional stories
</a:t>
            </a:r>
            <a:endParaRPr lang="en-US" sz="1000" dirty="0"/>
          </a:p>
        </p:txBody>
      </p:sp>
      <p:sp>
        <p:nvSpPr>
          <p:cNvPr id="13" name="Text 3"/>
          <p:cNvSpPr txBox="1"/>
          <p:nvPr/>
        </p:nvSpPr>
        <p:spPr>
          <a:xfrm>
            <a:off x="435205" y="3961150"/>
            <a:ext cx="1927800" cy="725100"/>
          </a:xfrm>
          <a:prstGeom prst="rect">
            <a:avLst/>
          </a:prstGeom>
          <a:noFill/>
          <a:ln/>
        </p:spPr>
        <p:txBody>
          <a:bodyPr wrap="square" lIns="0" tIns="0" rIns="0" bIns="0" rtlCol="0" anchor="ctr"/>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Fairy tales, legends, and myths are stories that have been told for many years. They often include magic, heroes, villains, tests, and happy endings that are easy to remember.
</a:t>
            </a:r>
            <a:endParaRPr lang="en-US" sz="800" dirty="0"/>
          </a:p>
        </p:txBody>
      </p:sp>
      <p:sp>
        <p:nvSpPr>
          <p:cNvPr id="14" name="Text 4"/>
          <p:cNvSpPr txBox="1"/>
          <p:nvPr/>
        </p:nvSpPr>
        <p:spPr>
          <a:xfrm>
            <a:off x="6806755" y="3596950"/>
            <a:ext cx="1927800" cy="331500"/>
          </a:xfrm>
          <a:prstGeom prst="rect">
            <a:avLst/>
          </a:prstGeom>
          <a:noFill/>
          <a:ln/>
        </p:spPr>
        <p:txBody>
          <a:bodyPr wrap="square" lIns="0" tIns="0" rIns="0" bIns="0" rtlCol="0" anchor="ctr"/>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Classroom use
</a:t>
            </a:r>
            <a:endParaRPr lang="en-US" sz="1000" dirty="0"/>
          </a:p>
        </p:txBody>
      </p:sp>
      <p:sp>
        <p:nvSpPr>
          <p:cNvPr id="15" name="Text 5"/>
          <p:cNvSpPr txBox="1"/>
          <p:nvPr/>
        </p:nvSpPr>
        <p:spPr>
          <a:xfrm>
            <a:off x="6806755" y="3961150"/>
            <a:ext cx="1927800" cy="725100"/>
          </a:xfrm>
          <a:prstGeom prst="rect">
            <a:avLst/>
          </a:prstGeom>
          <a:noFill/>
          <a:ln/>
        </p:spPr>
        <p:txBody>
          <a:bodyPr wrap="square" lIns="0" tIns="0" rIns="0" bIns="0" rtlCol="0" anchor="ctr"/>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Such texts are often used for reading with pictures, oral retelling, and learning descriptive adjectives. They help learners speak about characters and events in a simple but expressive way.
</a:t>
            </a:r>
            <a:endParaRPr lang="en-US" sz="800" dirty="0"/>
          </a:p>
        </p:txBody>
      </p:sp>
      <p:sp>
        <p:nvSpPr>
          <p:cNvPr id="16" name="Text 6"/>
          <p:cNvSpPr txBox="1"/>
          <p:nvPr/>
        </p:nvSpPr>
        <p:spPr>
          <a:xfrm>
            <a:off x="4682905" y="3596950"/>
            <a:ext cx="1927800" cy="331500"/>
          </a:xfrm>
          <a:prstGeom prst="rect">
            <a:avLst/>
          </a:prstGeom>
          <a:noFill/>
          <a:ln/>
        </p:spPr>
        <p:txBody>
          <a:bodyPr wrap="square" lIns="0" tIns="0" rIns="0" bIns="0" rtlCol="0" anchor="ctr"/>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Familiar examples
</a:t>
            </a:r>
            <a:endParaRPr lang="en-US" sz="1000" dirty="0"/>
          </a:p>
        </p:txBody>
      </p:sp>
      <p:sp>
        <p:nvSpPr>
          <p:cNvPr id="17" name="Text 7"/>
          <p:cNvSpPr txBox="1"/>
          <p:nvPr/>
        </p:nvSpPr>
        <p:spPr>
          <a:xfrm>
            <a:off x="4682905" y="3961150"/>
            <a:ext cx="1927800" cy="725100"/>
          </a:xfrm>
          <a:prstGeom prst="rect">
            <a:avLst/>
          </a:prstGeom>
          <a:noFill/>
          <a:ln/>
        </p:spPr>
        <p:txBody>
          <a:bodyPr wrap="square" lIns="0" tIns="0" rIns="0" bIns="0" rtlCol="0" anchor="ctr"/>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Students often recognize titles such as Cinderella, Jack and the Beanstalk, Robin Hood, and The Trojan Horse. These stories are short enough for classroom reading and useful for learning new vocabulary.
</a:t>
            </a:r>
            <a:endParaRPr lang="en-US" sz="800" dirty="0"/>
          </a:p>
        </p:txBody>
      </p:sp>
      <p:sp>
        <p:nvSpPr>
          <p:cNvPr id="18" name="Text 8"/>
          <p:cNvSpPr txBox="1"/>
          <p:nvPr/>
        </p:nvSpPr>
        <p:spPr>
          <a:xfrm>
            <a:off x="2559055" y="3596950"/>
            <a:ext cx="1927800" cy="331500"/>
          </a:xfrm>
          <a:prstGeom prst="rect">
            <a:avLst/>
          </a:prstGeom>
          <a:noFill/>
          <a:ln/>
        </p:spPr>
        <p:txBody>
          <a:bodyPr wrap="square" lIns="0" tIns="0" rIns="0" bIns="0" rtlCol="0" anchor="ctr"/>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Good for visual reading
</a:t>
            </a:r>
            <a:endParaRPr lang="en-US" sz="1000" dirty="0"/>
          </a:p>
        </p:txBody>
      </p:sp>
      <p:sp>
        <p:nvSpPr>
          <p:cNvPr id="19" name="Text 9"/>
          <p:cNvSpPr txBox="1"/>
          <p:nvPr/>
        </p:nvSpPr>
        <p:spPr>
          <a:xfrm>
            <a:off x="2559055" y="3961150"/>
            <a:ext cx="1927800" cy="725100"/>
          </a:xfrm>
          <a:prstGeom prst="rect">
            <a:avLst/>
          </a:prstGeom>
          <a:noFill/>
          <a:ln/>
        </p:spPr>
        <p:txBody>
          <a:bodyPr wrap="square" lIns="0" tIns="0" rIns="0" bIns="0" rtlCol="0" anchor="ctr"/>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Bright illustrations work especially well with these books because pictures help students remember characters, places, and key events. Visual support also makes it easier to retell the story in English.
</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60000" y="1438494"/>
            <a:ext cx="4197000" cy="3344261"/>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547962" y="360000"/>
            <a:ext cx="413700" cy="213900"/>
          </a:xfrm>
          <a:prstGeom prst="rect">
            <a:avLst/>
          </a:prstGeom>
          <a:noFill/>
          <a:ln/>
        </p:spPr>
        <p:txBody>
          <a:bodyPr wrap="square" lIns="0" tIns="0" rIns="0" bIns="0" rtlCol="0" anchor="t"/>
          <a:lstStyle/>
          <a:p>
            <a:pPr algn="l" indent="0" marL="0">
              <a:lnSpc>
                <a:spcPct val="90000"/>
              </a:lnSpc>
              <a:buNone/>
            </a:pPr>
            <a:r>
              <a:rPr lang="en-US" sz="1400" dirty="0">
                <a:solidFill>
                  <a:srgbClr val="999999"/>
                </a:solidFill>
                <a:latin typeface="Arial" pitchFamily="34" charset="0"/>
                <a:ea typeface="Arial" pitchFamily="34" charset="-122"/>
                <a:cs typeface="Arial" pitchFamily="34" charset="-120"/>
              </a:rPr>
              <a:t>5</a:t>
            </a:r>
            <a:endParaRPr lang="en-US" sz="1400" dirty="0"/>
          </a:p>
        </p:txBody>
      </p:sp>
      <p:sp>
        <p:nvSpPr>
          <p:cNvPr id="7" name="Text 1"/>
          <p:cNvSpPr txBox="1"/>
          <p:nvPr/>
        </p:nvSpPr>
        <p:spPr>
          <a:xfrm>
            <a:off x="360000" y="360000"/>
            <a:ext cx="7718700" cy="862200"/>
          </a:xfrm>
          <a:prstGeom prst="rect">
            <a:avLst/>
          </a:prstGeom>
          <a:noFill/>
          <a:ln/>
        </p:spPr>
        <p:txBody>
          <a:bodyPr wrap="square" lIns="0" tIns="0" rIns="0" bIns="0" rtlCol="0" anchor="t"/>
          <a:lstStyle/>
          <a:p>
            <a:pPr algn="l" indent="0" marL="0">
              <a:lnSpc>
                <a:spcPct val="90000"/>
              </a:lnSpc>
              <a:buNone/>
            </a:pPr>
            <a:r>
              <a:rPr lang="en-US" sz="3000" b="1" dirty="0">
                <a:solidFill>
                  <a:srgbClr val="FFFFFF"/>
                </a:solidFill>
                <a:latin typeface="Arial" pitchFamily="34" charset="0"/>
                <a:ea typeface="Arial" pitchFamily="34" charset="-122"/>
                <a:cs typeface="Arial" pitchFamily="34" charset="-120"/>
              </a:rPr>
              <a:t>Main Types of Books by Purpose
</a:t>
            </a:r>
            <a:endParaRPr lang="en-US" sz="3000" dirty="0"/>
          </a:p>
        </p:txBody>
      </p:sp>
      <p:sp>
        <p:nvSpPr>
          <p:cNvPr id="8" name="Text 2"/>
          <p:cNvSpPr txBox="1"/>
          <p:nvPr/>
        </p:nvSpPr>
        <p:spPr>
          <a:xfrm>
            <a:off x="4782550" y="1976285"/>
            <a:ext cx="4001400" cy="862200"/>
          </a:xfrm>
          <a:prstGeom prst="rect">
            <a:avLst/>
          </a:prstGeom>
          <a:noFill/>
          <a:ln/>
        </p:spPr>
        <p:txBody>
          <a:bodyPr wrap="square" lIns="0" tIns="0" rIns="0" bIns="0" rtlCol="0" anchor="b"/>
          <a:lstStyle/>
          <a:p>
            <a:pPr algn="l" indent="0" marL="0">
              <a:lnSpc>
                <a:spcPct val="90000"/>
              </a:lnSpc>
              <a:buNone/>
            </a:pPr>
            <a:r>
              <a:rPr lang="en-US" sz="1600" dirty="0">
                <a:solidFill>
                  <a:srgbClr val="FFFFFF"/>
                </a:solidFill>
                <a:latin typeface="Arial" pitchFamily="34" charset="0"/>
                <a:ea typeface="Arial" pitchFamily="34" charset="-122"/>
                <a:cs typeface="Arial" pitchFamily="34" charset="-120"/>
              </a:rPr>
              <a:t>Different book types support different reading goals, so the same learner may use several of them in one week.
</a:t>
            </a:r>
            <a:endParaRPr lang="en-US" sz="1600" dirty="0"/>
          </a:p>
        </p:txBody>
      </p:sp>
      <p:sp>
        <p:nvSpPr>
          <p:cNvPr id="9" name="Text 3"/>
          <p:cNvSpPr txBox="1"/>
          <p:nvPr/>
        </p:nvSpPr>
        <p:spPr>
          <a:xfrm>
            <a:off x="4782550" y="3218135"/>
            <a:ext cx="4001400" cy="862200"/>
          </a:xfrm>
          <a:prstGeom prst="rect">
            <a:avLst/>
          </a:prstGeom>
          <a:noFill/>
          <a:ln/>
        </p:spPr>
        <p:txBody>
          <a:bodyPr wrap="square" lIns="0" tIns="0" rIns="0" bIns="0" rtlCol="0" anchor="t"/>
          <a:lstStyle/>
          <a:p>
            <a:pPr algn="l" indent="0" marL="0">
              <a:lnSpc>
                <a:spcPct val="90000"/>
              </a:lnSpc>
              <a:buNone/>
            </a:pPr>
            <a:r>
              <a:rPr lang="en-US" sz="1600" dirty="0">
                <a:solidFill>
                  <a:srgbClr val="FFFFFF"/>
                </a:solidFill>
                <a:latin typeface="Arial" pitchFamily="34" charset="0"/>
                <a:ea typeface="Arial" pitchFamily="34" charset="-122"/>
                <a:cs typeface="Arial" pitchFamily="34" charset="-120"/>
              </a:rPr>
              <a:t>Fiction leads reading for enjoyment, while textbooks and reference books support school and information search.
</a:t>
            </a:r>
            <a:endParaRPr lang="en-US" sz="1600" dirty="0"/>
          </a:p>
        </p:txBody>
      </p:sp>
      <p:sp>
        <p:nvSpPr>
          <p:cNvPr id="10" name="Text 4"/>
          <p:cNvSpPr txBox="1"/>
          <p:nvPr/>
        </p:nvSpPr>
        <p:spPr>
          <a:xfrm>
            <a:off x="4782550" y="4459981"/>
            <a:ext cx="4001400" cy="323400"/>
          </a:xfrm>
          <a:prstGeom prst="rect">
            <a:avLst/>
          </a:prstGeom>
          <a:noFill/>
          <a:ln/>
        </p:spPr>
        <p:txBody>
          <a:bodyPr wrap="square" lIns="0" tIns="0" rIns="0" bIns="0" rtlCol="0" anchor="t"/>
          <a:lstStyle/>
          <a:p>
            <a:pPr algn="l" indent="0" marL="0">
              <a:lnSpc>
                <a:spcPct val="90000"/>
              </a:lnSpc>
              <a:buNone/>
            </a:pPr>
            <a:r>
              <a:rPr lang="en-US" sz="1400" dirty="0">
                <a:solidFill>
                  <a:srgbClr val="595959"/>
                </a:solidFill>
                <a:latin typeface="Arial" pitchFamily="34" charset="0"/>
                <a:ea typeface="Arial" pitchFamily="34" charset="-122"/>
                <a:cs typeface="Arial" pitchFamily="34" charset="-120"/>
              </a:rPr>
              <a:t>Based on the lesson outline for Grade 7 book types
</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2486974" y="3256288"/>
            <a:ext cx="440100" cy="4401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8211161" y="3245638"/>
            <a:ext cx="403725" cy="4614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5358161" y="3245638"/>
            <a:ext cx="403725" cy="461400"/>
          </a:xfrm>
          <a:prstGeom prst="rect">
            <a:avLst/>
          </a:prstGeom>
        </p:spPr>
      </p:pic>
      <p:pic>
        <p:nvPicPr>
          <p:cNvPr id="12" name="Image 10" descr="preencoded.png">    </p:cNvPr>
          <p:cNvPicPr>
            <a:picLocks noChangeAspect="1"/>
          </p:cNvPicPr>
          <p:nvPr/>
        </p:nvPicPr>
        <p:blipFill>
          <a:blip r:embed="rId11"/>
          <a:stretch>
            <a:fillRect/>
          </a:stretch>
        </p:blipFill>
        <p:spPr>
          <a:xfrm>
            <a:off x="0" y="0"/>
            <a:ext cx="9144000" cy="514350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pic>
        <p:nvPicPr>
          <p:cNvPr id="14" name="Image 12" descr="preencoded.png">    </p:cNvPr>
          <p:cNvPicPr>
            <a:picLocks noChangeAspect="1"/>
          </p:cNvPicPr>
          <p:nvPr/>
        </p:nvPicPr>
        <p:blipFill>
          <a:blip r:embed="rId13"/>
          <a:stretch>
            <a:fillRect/>
          </a:stretch>
        </p:blipFill>
        <p:spPr>
          <a:xfrm>
            <a:off x="6766474" y="1478105"/>
            <a:ext cx="440100" cy="391200"/>
          </a:xfrm>
          <a:prstGeom prst="rect">
            <a:avLst/>
          </a:prstGeom>
        </p:spPr>
      </p:pic>
      <p:pic>
        <p:nvPicPr>
          <p:cNvPr id="15" name="Image 13" descr="preencoded.png">    </p:cNvPr>
          <p:cNvPicPr>
            <a:picLocks noChangeAspect="1"/>
          </p:cNvPicPr>
          <p:nvPr/>
        </p:nvPicPr>
        <p:blipFill>
          <a:blip r:embed="rId14"/>
          <a:stretch>
            <a:fillRect/>
          </a:stretch>
        </p:blipFill>
        <p:spPr>
          <a:xfrm>
            <a:off x="0" y="0"/>
            <a:ext cx="9144000" cy="5143500"/>
          </a:xfrm>
          <a:prstGeom prst="rect">
            <a:avLst/>
          </a:prstGeom>
        </p:spPr>
      </p:pic>
      <p:pic>
        <p:nvPicPr>
          <p:cNvPr id="16" name="Image 14" descr="preencoded.png">    </p:cNvPr>
          <p:cNvPicPr>
            <a:picLocks noChangeAspect="1"/>
          </p:cNvPicPr>
          <p:nvPr/>
        </p:nvPicPr>
        <p:blipFill>
          <a:blip r:embed="rId15"/>
          <a:stretch>
            <a:fillRect/>
          </a:stretch>
        </p:blipFill>
        <p:spPr>
          <a:xfrm>
            <a:off x="0" y="0"/>
            <a:ext cx="9144000" cy="5143500"/>
          </a:xfrm>
          <a:prstGeom prst="rect">
            <a:avLst/>
          </a:prstGeom>
        </p:spPr>
      </p:pic>
      <p:pic>
        <p:nvPicPr>
          <p:cNvPr id="17" name="Image 15" descr="preencoded.png">    </p:cNvPr>
          <p:cNvPicPr>
            <a:picLocks noChangeAspect="1"/>
          </p:cNvPicPr>
          <p:nvPr/>
        </p:nvPicPr>
        <p:blipFill>
          <a:blip r:embed="rId16"/>
          <a:stretch>
            <a:fillRect/>
          </a:stretch>
        </p:blipFill>
        <p:spPr>
          <a:xfrm>
            <a:off x="3913474" y="1497665"/>
            <a:ext cx="440100" cy="352080"/>
          </a:xfrm>
          <a:prstGeom prst="rect">
            <a:avLst/>
          </a:prstGeom>
        </p:spPr>
      </p:pic>
      <p:sp>
        <p:nvSpPr>
          <p:cNvPr id="18" name="Text 0"/>
          <p:cNvSpPr txBox="1"/>
          <p:nvPr/>
        </p:nvSpPr>
        <p:spPr>
          <a:xfrm>
            <a:off x="360000" y="360000"/>
            <a:ext cx="7934700" cy="729900"/>
          </a:xfrm>
          <a:prstGeom prst="rect">
            <a:avLst/>
          </a:prstGeom>
          <a:noFill/>
          <a:ln/>
        </p:spPr>
        <p:txBody>
          <a:bodyPr wrap="square" lIns="0" tIns="0" rIns="0" bIns="0" rtlCol="0" anchor="t"/>
          <a:lstStyle/>
          <a:p>
            <a:pPr algn="l" indent="0" marL="0">
              <a:lnSpc>
                <a:spcPct val="90000"/>
              </a:lnSpc>
              <a:buNone/>
            </a:pPr>
            <a:r>
              <a:rPr lang="en-US" sz="3000" b="1" dirty="0">
                <a:solidFill>
                  <a:srgbClr val="FFFFFF"/>
                </a:solidFill>
                <a:latin typeface="Arial" pitchFamily="34" charset="0"/>
                <a:ea typeface="Arial" pitchFamily="34" charset="-122"/>
                <a:cs typeface="Arial" pitchFamily="34" charset="-120"/>
              </a:rPr>
              <a:t>Non-Fiction Books: Facts and Real Information
</a:t>
            </a:r>
            <a:endParaRPr lang="en-US" sz="3000" dirty="0"/>
          </a:p>
        </p:txBody>
      </p:sp>
      <p:sp>
        <p:nvSpPr>
          <p:cNvPr id="19" name="Text 1"/>
          <p:cNvSpPr txBox="1"/>
          <p:nvPr/>
        </p:nvSpPr>
        <p:spPr>
          <a:xfrm>
            <a:off x="8547962" y="360000"/>
            <a:ext cx="413700" cy="213900"/>
          </a:xfrm>
          <a:prstGeom prst="rect">
            <a:avLst/>
          </a:prstGeom>
          <a:noFill/>
          <a:ln/>
        </p:spPr>
        <p:txBody>
          <a:bodyPr wrap="square" lIns="0" tIns="0" rIns="0" bIns="0" rtlCol="0" anchor="t"/>
          <a:lstStyle/>
          <a:p>
            <a:pPr algn="l" indent="0" marL="0">
              <a:lnSpc>
                <a:spcPct val="90000"/>
              </a:lnSpc>
              <a:buNone/>
            </a:pPr>
            <a:r>
              <a:rPr lang="en-US" sz="1400" dirty="0">
                <a:solidFill>
                  <a:srgbClr val="999999"/>
                </a:solidFill>
                <a:latin typeface="Arial" pitchFamily="34" charset="0"/>
                <a:ea typeface="Arial" pitchFamily="34" charset="-122"/>
                <a:cs typeface="Arial" pitchFamily="34" charset="-120"/>
              </a:rPr>
              <a:t>6</a:t>
            </a:r>
            <a:endParaRPr lang="en-US" sz="1400" dirty="0"/>
          </a:p>
        </p:txBody>
      </p:sp>
      <p:sp>
        <p:nvSpPr>
          <p:cNvPr id="20" name="Text 2"/>
          <p:cNvSpPr txBox="1"/>
          <p:nvPr/>
        </p:nvSpPr>
        <p:spPr>
          <a:xfrm>
            <a:off x="461650" y="3200450"/>
            <a:ext cx="1882800" cy="5520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Real-world content
</a:t>
            </a:r>
            <a:endParaRPr lang="en-US" sz="1200" dirty="0"/>
          </a:p>
        </p:txBody>
      </p:sp>
      <p:sp>
        <p:nvSpPr>
          <p:cNvPr id="21" name="Text 3"/>
          <p:cNvSpPr txBox="1"/>
          <p:nvPr/>
        </p:nvSpPr>
        <p:spPr>
          <a:xfrm>
            <a:off x="461650" y="3867875"/>
            <a:ext cx="2508600" cy="820500"/>
          </a:xfrm>
          <a:prstGeom prst="rect">
            <a:avLst/>
          </a:prstGeom>
          <a:noFill/>
          <a:ln/>
        </p:spPr>
        <p:txBody>
          <a:bodyPr wrap="square" lIns="0" tIns="0" rIns="0" bIns="0" rtlCol="0" anchor="ctr"/>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Non-fiction is based on real people, real events, and real places. It helps students learn about the world through facts rather than invented stories.
</a:t>
            </a:r>
            <a:endParaRPr lang="en-US" sz="1000" dirty="0"/>
          </a:p>
        </p:txBody>
      </p:sp>
      <p:sp>
        <p:nvSpPr>
          <p:cNvPr id="22" name="Text 4"/>
          <p:cNvSpPr txBox="1"/>
          <p:nvPr/>
        </p:nvSpPr>
        <p:spPr>
          <a:xfrm>
            <a:off x="6167650" y="3200450"/>
            <a:ext cx="1882800" cy="5520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Precise language
</a:t>
            </a:r>
            <a:endParaRPr lang="en-US" sz="1200" dirty="0"/>
          </a:p>
        </p:txBody>
      </p:sp>
      <p:sp>
        <p:nvSpPr>
          <p:cNvPr id="23" name="Text 5"/>
          <p:cNvSpPr txBox="1"/>
          <p:nvPr/>
        </p:nvSpPr>
        <p:spPr>
          <a:xfrm>
            <a:off x="6167650" y="3867875"/>
            <a:ext cx="2508600" cy="820500"/>
          </a:xfrm>
          <a:prstGeom prst="rect">
            <a:avLst/>
          </a:prstGeom>
          <a:noFill/>
          <a:ln/>
        </p:spPr>
        <p:txBody>
          <a:bodyPr wrap="square" lIns="0" tIns="0" rIns="0" bIns="0" rtlCol="0" anchor="ctr"/>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Non-fiction uses exact nouns, numbers, and dates, so readers can find specific information quickly. This makes it especially useful for homework, projects, and short presentations.
</a:t>
            </a:r>
            <a:endParaRPr lang="en-US" sz="1000" dirty="0"/>
          </a:p>
        </p:txBody>
      </p:sp>
      <p:sp>
        <p:nvSpPr>
          <p:cNvPr id="24" name="Text 6"/>
          <p:cNvSpPr txBox="1"/>
          <p:nvPr/>
        </p:nvSpPr>
        <p:spPr>
          <a:xfrm>
            <a:off x="3314650" y="3200450"/>
            <a:ext cx="1882800" cy="5520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Science and nature
</a:t>
            </a:r>
            <a:endParaRPr lang="en-US" sz="1200" dirty="0"/>
          </a:p>
        </p:txBody>
      </p:sp>
      <p:sp>
        <p:nvSpPr>
          <p:cNvPr id="25" name="Text 7"/>
          <p:cNvSpPr txBox="1"/>
          <p:nvPr/>
        </p:nvSpPr>
        <p:spPr>
          <a:xfrm>
            <a:off x="3314650" y="3867875"/>
            <a:ext cx="2508600" cy="820500"/>
          </a:xfrm>
          <a:prstGeom prst="rect">
            <a:avLst/>
          </a:prstGeom>
          <a:noFill/>
          <a:ln/>
        </p:spPr>
        <p:txBody>
          <a:bodyPr wrap="square" lIns="0" tIns="0" rIns="0" bIns="0" rtlCol="0" anchor="ctr"/>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Science books and nature books explain planets, animals, inventions, and other topics students meet in school. They often use headings, diagrams, and captions to organize information.
</a:t>
            </a:r>
            <a:endParaRPr lang="en-US" sz="1000" dirty="0"/>
          </a:p>
        </p:txBody>
      </p:sp>
      <p:sp>
        <p:nvSpPr>
          <p:cNvPr id="26" name="Text 8"/>
          <p:cNvSpPr txBox="1"/>
          <p:nvPr/>
        </p:nvSpPr>
        <p:spPr>
          <a:xfrm>
            <a:off x="4741150" y="1397817"/>
            <a:ext cx="1882800" cy="5520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Travel and places
</a:t>
            </a:r>
            <a:endParaRPr lang="en-US" sz="1200" dirty="0"/>
          </a:p>
        </p:txBody>
      </p:sp>
      <p:sp>
        <p:nvSpPr>
          <p:cNvPr id="27" name="Text 9"/>
          <p:cNvSpPr txBox="1"/>
          <p:nvPr/>
        </p:nvSpPr>
        <p:spPr>
          <a:xfrm>
            <a:off x="4741150" y="2065242"/>
            <a:ext cx="2508600" cy="820500"/>
          </a:xfrm>
          <a:prstGeom prst="rect">
            <a:avLst/>
          </a:prstGeom>
          <a:noFill/>
          <a:ln/>
        </p:spPr>
        <p:txBody>
          <a:bodyPr wrap="square" lIns="0" tIns="0" rIns="0" bIns="0" rtlCol="0" anchor="ctr"/>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Travel books give information about countries, cities, and famous sights. They help learners connect English words with real places and understand how facts are presented in context.
</a:t>
            </a:r>
            <a:endParaRPr lang="en-US" sz="1000" dirty="0"/>
          </a:p>
        </p:txBody>
      </p:sp>
      <p:sp>
        <p:nvSpPr>
          <p:cNvPr id="28" name="Text 10"/>
          <p:cNvSpPr txBox="1"/>
          <p:nvPr/>
        </p:nvSpPr>
        <p:spPr>
          <a:xfrm>
            <a:off x="1888150" y="1397817"/>
            <a:ext cx="1882800" cy="5520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Biographies and history
</a:t>
            </a:r>
            <a:endParaRPr lang="en-US" sz="1200" dirty="0"/>
          </a:p>
        </p:txBody>
      </p:sp>
      <p:sp>
        <p:nvSpPr>
          <p:cNvPr id="29" name="Text 11"/>
          <p:cNvSpPr txBox="1"/>
          <p:nvPr/>
        </p:nvSpPr>
        <p:spPr>
          <a:xfrm>
            <a:off x="1888150" y="2065242"/>
            <a:ext cx="2508600" cy="820500"/>
          </a:xfrm>
          <a:prstGeom prst="rect">
            <a:avLst/>
          </a:prstGeom>
          <a:noFill/>
          <a:ln/>
        </p:spPr>
        <p:txBody>
          <a:bodyPr wrap="square" lIns="0" tIns="0" rIns="0" bIns="0" rtlCol="0" anchor="ctr"/>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Biographies and history books show how people lived and what happened in the past. They often include dates, names, and clear explanations that support careful reading.
</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119262" y="1175216"/>
            <a:ext cx="4881376" cy="20028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60000" y="360000"/>
            <a:ext cx="7934700" cy="729900"/>
          </a:xfrm>
          <a:prstGeom prst="rect">
            <a:avLst/>
          </a:prstGeom>
          <a:noFill/>
          <a:ln/>
        </p:spPr>
        <p:txBody>
          <a:bodyPr wrap="square" lIns="0" tIns="0" rIns="0" bIns="0" rtlCol="0" anchor="t"/>
          <a:lstStyle/>
          <a:p>
            <a:pPr algn="l" indent="0" marL="0">
              <a:lnSpc>
                <a:spcPct val="90000"/>
              </a:lnSpc>
              <a:buNone/>
            </a:pPr>
            <a:r>
              <a:rPr lang="en-US" sz="3000" b="1" dirty="0">
                <a:solidFill>
                  <a:srgbClr val="FFFFFF"/>
                </a:solidFill>
                <a:latin typeface="Arial" pitchFamily="34" charset="0"/>
                <a:ea typeface="Arial" pitchFamily="34" charset="-122"/>
                <a:cs typeface="Arial" pitchFamily="34" charset="-120"/>
              </a:rPr>
              <a:t>Fiction and Non-Fiction Compared
</a:t>
            </a:r>
            <a:endParaRPr lang="en-US" sz="3000" dirty="0"/>
          </a:p>
        </p:txBody>
      </p:sp>
      <p:sp>
        <p:nvSpPr>
          <p:cNvPr id="7" name="Text 1"/>
          <p:cNvSpPr txBox="1"/>
          <p:nvPr/>
        </p:nvSpPr>
        <p:spPr>
          <a:xfrm>
            <a:off x="8547962" y="360000"/>
            <a:ext cx="413700" cy="213900"/>
          </a:xfrm>
          <a:prstGeom prst="rect">
            <a:avLst/>
          </a:prstGeom>
          <a:noFill/>
          <a:ln/>
        </p:spPr>
        <p:txBody>
          <a:bodyPr wrap="square" lIns="0" tIns="0" rIns="0" bIns="0" rtlCol="0" anchor="t"/>
          <a:lstStyle/>
          <a:p>
            <a:pPr algn="l" indent="0" marL="0">
              <a:lnSpc>
                <a:spcPct val="90000"/>
              </a:lnSpc>
              <a:buNone/>
            </a:pPr>
            <a:r>
              <a:rPr lang="en-US" sz="1400" dirty="0">
                <a:solidFill>
                  <a:srgbClr val="999999"/>
                </a:solidFill>
                <a:latin typeface="Arial" pitchFamily="34" charset="0"/>
                <a:ea typeface="Arial" pitchFamily="34" charset="-122"/>
                <a:cs typeface="Arial" pitchFamily="34" charset="-120"/>
              </a:rPr>
              <a:t>7</a:t>
            </a:r>
            <a:endParaRPr lang="en-US" sz="1400" dirty="0"/>
          </a:p>
        </p:txBody>
      </p:sp>
      <p:sp>
        <p:nvSpPr>
          <p:cNvPr id="8" name="Text 2"/>
          <p:cNvSpPr txBox="1"/>
          <p:nvPr/>
        </p:nvSpPr>
        <p:spPr>
          <a:xfrm>
            <a:off x="617700" y="3770975"/>
            <a:ext cx="3646500" cy="904800"/>
          </a:xfrm>
          <a:prstGeom prst="rect">
            <a:avLst/>
          </a:prstGeom>
          <a:noFill/>
          <a:ln/>
        </p:spPr>
        <p:txBody>
          <a:bodyPr wrap="square" lIns="0" tIns="0" rIns="0" bIns="0" rtlCol="0" anchor="ctr"/>
          <a:lstStyle/>
          <a:p>
            <a:pPr algn="l" indent="0" marL="0">
              <a:lnSpc>
                <a:spcPct val="90000"/>
              </a:lnSpc>
              <a:buNone/>
            </a:pPr>
            <a:r>
              <a:rPr lang="en-US" sz="1600" dirty="0">
                <a:solidFill>
                  <a:srgbClr val="FFFFFF"/>
                </a:solidFill>
                <a:latin typeface="Arial" pitchFamily="34" charset="0"/>
                <a:ea typeface="Arial" pitchFamily="34" charset="-122"/>
                <a:cs typeface="Arial" pitchFamily="34" charset="-120"/>
              </a:rPr>
              <a:t>The table shows the main differences between story books and fact books.
</a:t>
            </a:r>
            <a:endParaRPr lang="en-US" sz="1600" dirty="0"/>
          </a:p>
        </p:txBody>
      </p:sp>
      <p:sp>
        <p:nvSpPr>
          <p:cNvPr id="9" name="Text 3"/>
          <p:cNvSpPr txBox="1"/>
          <p:nvPr/>
        </p:nvSpPr>
        <p:spPr>
          <a:xfrm>
            <a:off x="4901500" y="3770975"/>
            <a:ext cx="3646500" cy="904800"/>
          </a:xfrm>
          <a:prstGeom prst="rect">
            <a:avLst/>
          </a:prstGeom>
          <a:noFill/>
          <a:ln/>
        </p:spPr>
        <p:txBody>
          <a:bodyPr wrap="square" lIns="0" tIns="0" rIns="0" bIns="0" rtlCol="0" anchor="ctr"/>
          <a:lstStyle/>
          <a:p>
            <a:pPr algn="l" indent="0" marL="0">
              <a:lnSpc>
                <a:spcPct val="90000"/>
              </a:lnSpc>
              <a:buNone/>
            </a:pPr>
            <a:r>
              <a:rPr lang="en-US" sz="1600" dirty="0">
                <a:solidFill>
                  <a:srgbClr val="FFFFFF"/>
                </a:solidFill>
                <a:latin typeface="Arial" pitchFamily="34" charset="0"/>
                <a:ea typeface="Arial" pitchFamily="34" charset="-122"/>
                <a:cs typeface="Arial" pitchFamily="34" charset="-120"/>
              </a:rPr>
              <a:t>Fiction and non-fiction serve different reading goals, but both expand vocabulary and improve comprehension.
</a:t>
            </a:r>
            <a:endParaRPr lang="en-US" sz="1600" dirty="0"/>
          </a:p>
        </p:txBody>
      </p:sp>
      <p:sp>
        <p:nvSpPr>
          <p:cNvPr id="10" name="Text 4"/>
          <p:cNvSpPr txBox="1"/>
          <p:nvPr/>
        </p:nvSpPr>
        <p:spPr>
          <a:xfrm>
            <a:off x="508000" y="3275225"/>
            <a:ext cx="8276100" cy="238200"/>
          </a:xfrm>
          <a:prstGeom prst="rect">
            <a:avLst/>
          </a:prstGeom>
          <a:noFill/>
          <a:ln/>
        </p:spPr>
        <p:txBody>
          <a:bodyPr wrap="square" lIns="0" tIns="0" rIns="0" bIns="0" rtlCol="0" anchor="ctr"/>
          <a:lstStyle/>
          <a:p>
            <a:pPr algn="l" indent="0" marL="0">
              <a:lnSpc>
                <a:spcPct val="90000"/>
              </a:lnSpc>
              <a:buNone/>
            </a:pPr>
            <a:r>
              <a:rPr lang="en-US" sz="1400" dirty="0">
                <a:solidFill>
                  <a:srgbClr val="595959"/>
                </a:solidFill>
                <a:latin typeface="Arial" pitchFamily="34" charset="0"/>
                <a:ea typeface="Arial" pitchFamily="34" charset="-122"/>
                <a:cs typeface="Arial" pitchFamily="34" charset="-120"/>
              </a:rPr>
              <a:t>Based on the lesson outline for Grade 7 book types
</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60000" y="1438213"/>
            <a:ext cx="8424000" cy="3344824"/>
          </a:xfrm>
          <a:prstGeom prst="rect">
            <a:avLst/>
          </a:prstGeom>
        </p:spPr>
      </p:pic>
      <p:sp>
        <p:nvSpPr>
          <p:cNvPr id="5" name="Text 0"/>
          <p:cNvSpPr txBox="1"/>
          <p:nvPr/>
        </p:nvSpPr>
        <p:spPr>
          <a:xfrm>
            <a:off x="8547962" y="360000"/>
            <a:ext cx="413700" cy="213900"/>
          </a:xfrm>
          <a:prstGeom prst="rect">
            <a:avLst/>
          </a:prstGeom>
          <a:noFill/>
          <a:ln/>
        </p:spPr>
        <p:txBody>
          <a:bodyPr wrap="square" lIns="0" tIns="0" rIns="0" bIns="0" rtlCol="0" anchor="t"/>
          <a:lstStyle/>
          <a:p>
            <a:pPr algn="l" indent="0" marL="0">
              <a:lnSpc>
                <a:spcPct val="90000"/>
              </a:lnSpc>
              <a:buNone/>
            </a:pPr>
            <a:r>
              <a:rPr lang="en-US" sz="1400" dirty="0">
                <a:solidFill>
                  <a:srgbClr val="999999"/>
                </a:solidFill>
                <a:latin typeface="Arial" pitchFamily="34" charset="0"/>
                <a:ea typeface="Arial" pitchFamily="34" charset="-122"/>
                <a:cs typeface="Arial" pitchFamily="34" charset="-120"/>
              </a:rPr>
              <a:t>8</a:t>
            </a:r>
            <a:endParaRPr lang="en-US" sz="1400" dirty="0"/>
          </a:p>
        </p:txBody>
      </p:sp>
      <p:sp>
        <p:nvSpPr>
          <p:cNvPr id="6" name="Text 1"/>
          <p:cNvSpPr txBox="1"/>
          <p:nvPr/>
        </p:nvSpPr>
        <p:spPr>
          <a:xfrm>
            <a:off x="360000" y="360000"/>
            <a:ext cx="7731300" cy="547500"/>
          </a:xfrm>
          <a:prstGeom prst="rect">
            <a:avLst/>
          </a:prstGeom>
          <a:noFill/>
          <a:ln/>
        </p:spPr>
        <p:txBody>
          <a:bodyPr wrap="square" lIns="0" tIns="0" rIns="0" bIns="0" rtlCol="0" anchor="t"/>
          <a:lstStyle/>
          <a:p>
            <a:pPr algn="l" indent="0" marL="0">
              <a:lnSpc>
                <a:spcPct val="90000"/>
              </a:lnSpc>
              <a:buNone/>
            </a:pPr>
            <a:r>
              <a:rPr lang="en-US" sz="3000" b="1" dirty="0">
                <a:solidFill>
                  <a:srgbClr val="FFFFFF"/>
                </a:solidFill>
                <a:latin typeface="Arial" pitchFamily="34" charset="0"/>
                <a:ea typeface="Arial" pitchFamily="34" charset="-122"/>
                <a:cs typeface="Arial" pitchFamily="34" charset="-120"/>
              </a:rPr>
              <a:t>How to Choose the Right Book in English
</a:t>
            </a:r>
            <a:endParaRPr lang="en-US" sz="3000" dirty="0"/>
          </a:p>
        </p:txBody>
      </p:sp>
      <p:sp>
        <p:nvSpPr>
          <p:cNvPr id="7" name="Text 2"/>
          <p:cNvSpPr txBox="1"/>
          <p:nvPr/>
        </p:nvSpPr>
        <p:spPr>
          <a:xfrm>
            <a:off x="360000" y="974125"/>
            <a:ext cx="8424000" cy="346800"/>
          </a:xfrm>
          <a:prstGeom prst="rect">
            <a:avLst/>
          </a:prstGeom>
          <a:noFill/>
          <a:ln/>
        </p:spPr>
        <p:txBody>
          <a:bodyPr wrap="square" lIns="0" tIns="0" rIns="0" bIns="0" rtlCol="0" anchor="t"/>
          <a:lstStyle/>
          <a:p>
            <a:pPr algn="l" indent="0" marL="0">
              <a:lnSpc>
                <a:spcPct val="90000"/>
              </a:lnSpc>
              <a:buNone/>
            </a:pPr>
            <a:r>
              <a:rPr lang="en-US" sz="1800" dirty="0">
                <a:solidFill>
                  <a:srgbClr val="FFFFFF"/>
                </a:solidFill>
                <a:latin typeface="Arial" pitchFamily="34" charset="0"/>
                <a:ea typeface="Arial" pitchFamily="34" charset="-122"/>
                <a:cs typeface="Arial" pitchFamily="34" charset="-120"/>
              </a:rPr>
              <a:t>Decision flow based on the reader’s goal and the type of information needed.
</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61705" y="1298100"/>
            <a:ext cx="3934690" cy="34854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60000" y="360000"/>
            <a:ext cx="7934700" cy="729900"/>
          </a:xfrm>
          <a:prstGeom prst="rect">
            <a:avLst/>
          </a:prstGeom>
          <a:noFill/>
          <a:ln/>
        </p:spPr>
        <p:txBody>
          <a:bodyPr wrap="square" lIns="0" tIns="0" rIns="0" bIns="0" rtlCol="0" anchor="t"/>
          <a:lstStyle/>
          <a:p>
            <a:pPr algn="l" indent="0" marL="0">
              <a:lnSpc>
                <a:spcPct val="90000"/>
              </a:lnSpc>
              <a:buNone/>
            </a:pPr>
            <a:r>
              <a:rPr lang="en-US" sz="3000" b="1" dirty="0">
                <a:solidFill>
                  <a:srgbClr val="FFFFFF"/>
                </a:solidFill>
                <a:latin typeface="Arial" pitchFamily="34" charset="0"/>
                <a:ea typeface="Arial" pitchFamily="34" charset="-122"/>
                <a:cs typeface="Arial" pitchFamily="34" charset="-120"/>
              </a:rPr>
              <a:t>Reference Books: Dictionary, Encyclopedia, Atlas
</a:t>
            </a:r>
            <a:endParaRPr lang="en-US" sz="3000" dirty="0"/>
          </a:p>
        </p:txBody>
      </p:sp>
      <p:sp>
        <p:nvSpPr>
          <p:cNvPr id="10" name="Text 1"/>
          <p:cNvSpPr txBox="1"/>
          <p:nvPr/>
        </p:nvSpPr>
        <p:spPr>
          <a:xfrm>
            <a:off x="8547962" y="360000"/>
            <a:ext cx="413700" cy="213900"/>
          </a:xfrm>
          <a:prstGeom prst="rect">
            <a:avLst/>
          </a:prstGeom>
          <a:noFill/>
          <a:ln/>
        </p:spPr>
        <p:txBody>
          <a:bodyPr wrap="square" lIns="0" tIns="0" rIns="0" bIns="0" rtlCol="0" anchor="t"/>
          <a:lstStyle/>
          <a:p>
            <a:pPr algn="l" indent="0" marL="0">
              <a:lnSpc>
                <a:spcPct val="90000"/>
              </a:lnSpc>
              <a:buNone/>
            </a:pPr>
            <a:r>
              <a:rPr lang="en-US" sz="1400" dirty="0">
                <a:solidFill>
                  <a:srgbClr val="999999"/>
                </a:solidFill>
                <a:latin typeface="Arial" pitchFamily="34" charset="0"/>
                <a:ea typeface="Arial" pitchFamily="34" charset="-122"/>
                <a:cs typeface="Arial" pitchFamily="34" charset="-120"/>
              </a:rPr>
              <a:t>9</a:t>
            </a:r>
            <a:endParaRPr lang="en-US" sz="1400" dirty="0"/>
          </a:p>
        </p:txBody>
      </p:sp>
      <p:sp>
        <p:nvSpPr>
          <p:cNvPr id="11" name="Text 2"/>
          <p:cNvSpPr txBox="1"/>
          <p:nvPr/>
        </p:nvSpPr>
        <p:spPr>
          <a:xfrm>
            <a:off x="4591700" y="1593401"/>
            <a:ext cx="4079400" cy="361500"/>
          </a:xfrm>
          <a:prstGeom prst="rect">
            <a:avLst/>
          </a:prstGeom>
          <a:noFill/>
          <a:ln/>
        </p:spPr>
        <p:txBody>
          <a:bodyPr wrap="square" lIns="0" tIns="0" rIns="0" bIns="0" rtlCol="0" anchor="t"/>
          <a:lstStyle/>
          <a:p>
            <a:pPr algn="l" indent="0" marL="0">
              <a:lnSpc>
                <a:spcPct val="90000"/>
              </a:lnSpc>
              <a:buNone/>
            </a:pPr>
            <a:r>
              <a:rPr lang="en-US" sz="800" dirty="0">
                <a:solidFill>
                  <a:srgbClr val="FFFFFF"/>
                </a:solidFill>
                <a:latin typeface="Arial" pitchFamily="34" charset="0"/>
                <a:ea typeface="Arial" pitchFamily="34" charset="-122"/>
                <a:cs typeface="Arial" pitchFamily="34" charset="-120"/>
              </a:rPr>
              <a:t>A dictionary helps students find spelling, pronunciation, meaning, parts of speech, translations, and example sentences. It is one of the most useful books for English lessons.
</a:t>
            </a:r>
            <a:endParaRPr lang="en-US" sz="800" dirty="0"/>
          </a:p>
        </p:txBody>
      </p:sp>
      <p:sp>
        <p:nvSpPr>
          <p:cNvPr id="12" name="Text 3"/>
          <p:cNvSpPr txBox="1"/>
          <p:nvPr/>
        </p:nvSpPr>
        <p:spPr>
          <a:xfrm>
            <a:off x="4591700" y="1379550"/>
            <a:ext cx="4079400" cy="184200"/>
          </a:xfrm>
          <a:prstGeom prst="rect">
            <a:avLst/>
          </a:prstGeom>
          <a:noFill/>
          <a:ln/>
        </p:spPr>
        <p:txBody>
          <a:bodyPr wrap="square" lIns="0" tIns="0" rIns="0" bIns="0" rtlCol="0" anchor="ctr"/>
          <a:lstStyle/>
          <a:p>
            <a:pPr algn="l" indent="0" marL="0">
              <a:lnSpc>
                <a:spcPct val="90000"/>
              </a:lnSpc>
              <a:buNone/>
            </a:pPr>
            <a:r>
              <a:rPr lang="en-US" sz="1000" b="1" dirty="0">
                <a:solidFill>
                  <a:srgbClr val="FFFFFF"/>
                </a:solidFill>
                <a:latin typeface="Arial" pitchFamily="34" charset="0"/>
                <a:ea typeface="Arial" pitchFamily="34" charset="-122"/>
                <a:cs typeface="Arial" pitchFamily="34" charset="-120"/>
              </a:rPr>
              <a:t>Dictionary use
</a:t>
            </a:r>
            <a:endParaRPr lang="en-US" sz="1000" dirty="0"/>
          </a:p>
        </p:txBody>
      </p:sp>
      <p:sp>
        <p:nvSpPr>
          <p:cNvPr id="13" name="Text 4"/>
          <p:cNvSpPr txBox="1"/>
          <p:nvPr/>
        </p:nvSpPr>
        <p:spPr>
          <a:xfrm>
            <a:off x="4591700" y="3424826"/>
            <a:ext cx="4079400" cy="361500"/>
          </a:xfrm>
          <a:prstGeom prst="rect">
            <a:avLst/>
          </a:prstGeom>
          <a:noFill/>
          <a:ln/>
        </p:spPr>
        <p:txBody>
          <a:bodyPr wrap="square" lIns="0" tIns="0" rIns="0" bIns="0" rtlCol="0" anchor="t"/>
          <a:lstStyle/>
          <a:p>
            <a:pPr algn="l" indent="0" marL="0">
              <a:lnSpc>
                <a:spcPct val="90000"/>
              </a:lnSpc>
              <a:buNone/>
            </a:pPr>
            <a:r>
              <a:rPr lang="en-US" sz="800" dirty="0">
                <a:solidFill>
                  <a:srgbClr val="FFFFFF"/>
                </a:solidFill>
                <a:latin typeface="Arial" pitchFamily="34" charset="0"/>
                <a:ea typeface="Arial" pitchFamily="34" charset="-122"/>
                <a:cs typeface="Arial" pitchFamily="34" charset="-120"/>
              </a:rPr>
              <a:t>An atlas shows maps, countries, regions, and geographical names. It is helpful when students study world geography or want to locate places mentioned in a text.
</a:t>
            </a:r>
            <a:endParaRPr lang="en-US" sz="800" dirty="0"/>
          </a:p>
        </p:txBody>
      </p:sp>
      <p:sp>
        <p:nvSpPr>
          <p:cNvPr id="14" name="Text 5"/>
          <p:cNvSpPr txBox="1"/>
          <p:nvPr/>
        </p:nvSpPr>
        <p:spPr>
          <a:xfrm>
            <a:off x="4591700" y="3210975"/>
            <a:ext cx="4079400" cy="184200"/>
          </a:xfrm>
          <a:prstGeom prst="rect">
            <a:avLst/>
          </a:prstGeom>
          <a:noFill/>
          <a:ln/>
        </p:spPr>
        <p:txBody>
          <a:bodyPr wrap="square" lIns="0" tIns="0" rIns="0" bIns="0" rtlCol="0" anchor="ctr"/>
          <a:lstStyle/>
          <a:p>
            <a:pPr algn="l" indent="0" marL="0">
              <a:lnSpc>
                <a:spcPct val="90000"/>
              </a:lnSpc>
              <a:buNone/>
            </a:pPr>
            <a:r>
              <a:rPr lang="en-US" sz="1000" b="1" dirty="0">
                <a:solidFill>
                  <a:srgbClr val="FFFFFF"/>
                </a:solidFill>
                <a:latin typeface="Arial" pitchFamily="34" charset="0"/>
                <a:ea typeface="Arial" pitchFamily="34" charset="-122"/>
                <a:cs typeface="Arial" pitchFamily="34" charset="-120"/>
              </a:rPr>
              <a:t>Atlas and maps
</a:t>
            </a:r>
            <a:endParaRPr lang="en-US" sz="1000" dirty="0"/>
          </a:p>
        </p:txBody>
      </p:sp>
      <p:sp>
        <p:nvSpPr>
          <p:cNvPr id="15" name="Text 6"/>
          <p:cNvSpPr txBox="1"/>
          <p:nvPr/>
        </p:nvSpPr>
        <p:spPr>
          <a:xfrm>
            <a:off x="4591700" y="2509101"/>
            <a:ext cx="4079400" cy="361500"/>
          </a:xfrm>
          <a:prstGeom prst="rect">
            <a:avLst/>
          </a:prstGeom>
          <a:noFill/>
          <a:ln/>
        </p:spPr>
        <p:txBody>
          <a:bodyPr wrap="square" lIns="0" tIns="0" rIns="0" bIns="0" rtlCol="0" anchor="t"/>
          <a:lstStyle/>
          <a:p>
            <a:pPr algn="l" indent="0" marL="0">
              <a:lnSpc>
                <a:spcPct val="90000"/>
              </a:lnSpc>
              <a:buNone/>
            </a:pPr>
            <a:r>
              <a:rPr lang="en-US" sz="800" dirty="0">
                <a:solidFill>
                  <a:srgbClr val="FFFFFF"/>
                </a:solidFill>
                <a:latin typeface="Arial" pitchFamily="34" charset="0"/>
                <a:ea typeface="Arial" pitchFamily="34" charset="-122"/>
                <a:cs typeface="Arial" pitchFamily="34" charset="-120"/>
              </a:rPr>
              <a:t>An encyclopedia gives short facts and explanations about topics, people, places, and events. Readers use it when they need a reliable overview instead of a long story.
</a:t>
            </a:r>
            <a:endParaRPr lang="en-US" sz="800" dirty="0"/>
          </a:p>
        </p:txBody>
      </p:sp>
      <p:sp>
        <p:nvSpPr>
          <p:cNvPr id="16" name="Text 7"/>
          <p:cNvSpPr txBox="1"/>
          <p:nvPr/>
        </p:nvSpPr>
        <p:spPr>
          <a:xfrm>
            <a:off x="4591700" y="2295250"/>
            <a:ext cx="4079400" cy="184200"/>
          </a:xfrm>
          <a:prstGeom prst="rect">
            <a:avLst/>
          </a:prstGeom>
          <a:noFill/>
          <a:ln/>
        </p:spPr>
        <p:txBody>
          <a:bodyPr wrap="square" lIns="0" tIns="0" rIns="0" bIns="0" rtlCol="0" anchor="ctr"/>
          <a:lstStyle/>
          <a:p>
            <a:pPr algn="l" indent="0" marL="0">
              <a:lnSpc>
                <a:spcPct val="90000"/>
              </a:lnSpc>
              <a:buNone/>
            </a:pPr>
            <a:r>
              <a:rPr lang="en-US" sz="1000" b="1" dirty="0">
                <a:solidFill>
                  <a:srgbClr val="FFFFFF"/>
                </a:solidFill>
                <a:latin typeface="Arial" pitchFamily="34" charset="0"/>
                <a:ea typeface="Arial" pitchFamily="34" charset="-122"/>
                <a:cs typeface="Arial" pitchFamily="34" charset="-120"/>
              </a:rPr>
              <a:t>Encyclopedia facts
</a:t>
            </a:r>
            <a:endParaRPr lang="en-US" sz="1000" dirty="0"/>
          </a:p>
        </p:txBody>
      </p:sp>
      <p:sp>
        <p:nvSpPr>
          <p:cNvPr id="17" name="Text 8"/>
          <p:cNvSpPr txBox="1"/>
          <p:nvPr/>
        </p:nvSpPr>
        <p:spPr>
          <a:xfrm>
            <a:off x="4591700" y="4340501"/>
            <a:ext cx="4079400" cy="361500"/>
          </a:xfrm>
          <a:prstGeom prst="rect">
            <a:avLst/>
          </a:prstGeom>
          <a:noFill/>
          <a:ln/>
        </p:spPr>
        <p:txBody>
          <a:bodyPr wrap="square" lIns="0" tIns="0" rIns="0" bIns="0" rtlCol="0" anchor="t"/>
          <a:lstStyle/>
          <a:p>
            <a:pPr algn="l" indent="0" marL="0">
              <a:lnSpc>
                <a:spcPct val="90000"/>
              </a:lnSpc>
              <a:buNone/>
            </a:pPr>
            <a:r>
              <a:rPr lang="en-US" sz="800" dirty="0">
                <a:solidFill>
                  <a:srgbClr val="FFFFFF"/>
                </a:solidFill>
                <a:latin typeface="Arial" pitchFamily="34" charset="0"/>
                <a:ea typeface="Arial" pitchFamily="34" charset="-122"/>
                <a:cs typeface="Arial" pitchFamily="34" charset="-120"/>
              </a:rPr>
              <a:t>Reference books are not usually read from beginning to end. Readers open the exact page or entry they need, which saves time and makes searching much easier.
</a:t>
            </a:r>
            <a:endParaRPr lang="en-US" sz="800" dirty="0"/>
          </a:p>
        </p:txBody>
      </p:sp>
      <p:sp>
        <p:nvSpPr>
          <p:cNvPr id="18" name="Text 9"/>
          <p:cNvSpPr txBox="1"/>
          <p:nvPr/>
        </p:nvSpPr>
        <p:spPr>
          <a:xfrm>
            <a:off x="4591700" y="4126650"/>
            <a:ext cx="4079400" cy="184200"/>
          </a:xfrm>
          <a:prstGeom prst="rect">
            <a:avLst/>
          </a:prstGeom>
          <a:noFill/>
          <a:ln/>
        </p:spPr>
        <p:txBody>
          <a:bodyPr wrap="square" lIns="0" tIns="0" rIns="0" bIns="0" rtlCol="0" anchor="ctr"/>
          <a:lstStyle/>
          <a:p>
            <a:pPr algn="l" indent="0" marL="0">
              <a:lnSpc>
                <a:spcPct val="90000"/>
              </a:lnSpc>
              <a:buNone/>
            </a:pPr>
            <a:r>
              <a:rPr lang="en-US" sz="1000" b="1" dirty="0">
                <a:solidFill>
                  <a:srgbClr val="FFFFFF"/>
                </a:solidFill>
                <a:latin typeface="Arial" pitchFamily="34" charset="0"/>
                <a:ea typeface="Arial" pitchFamily="34" charset="-122"/>
                <a:cs typeface="Arial" pitchFamily="34" charset="-120"/>
              </a:rPr>
              <a:t>Read by section
</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60212" y="1309750"/>
            <a:ext cx="2715475" cy="22092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3211813" y="1310163"/>
            <a:ext cx="2718000" cy="2208375"/>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0" y="0"/>
            <a:ext cx="9144000" cy="5143500"/>
          </a:xfrm>
          <a:prstGeom prst="rect">
            <a:avLst/>
          </a:prstGeom>
        </p:spPr>
      </p:pic>
      <p:pic>
        <p:nvPicPr>
          <p:cNvPr id="13" name="Image 11" descr="preencoded.png">    </p:cNvPr>
          <p:cNvPicPr>
            <a:picLocks noChangeAspect="1"/>
          </p:cNvPicPr>
          <p:nvPr/>
        </p:nvPicPr>
        <p:blipFill>
          <a:blip r:embed="rId12"/>
          <a:stretch>
            <a:fillRect/>
          </a:stretch>
        </p:blipFill>
        <p:spPr>
          <a:xfrm>
            <a:off x="6066991" y="1309750"/>
            <a:ext cx="2715475" cy="2209200"/>
          </a:xfrm>
          <a:prstGeom prst="rect">
            <a:avLst/>
          </a:prstGeom>
        </p:spPr>
      </p:pic>
      <p:sp>
        <p:nvSpPr>
          <p:cNvPr id="14" name="Text 0"/>
          <p:cNvSpPr txBox="1"/>
          <p:nvPr/>
        </p:nvSpPr>
        <p:spPr>
          <a:xfrm>
            <a:off x="360000" y="360000"/>
            <a:ext cx="7350000" cy="862200"/>
          </a:xfrm>
          <a:prstGeom prst="rect">
            <a:avLst/>
          </a:prstGeom>
          <a:noFill/>
          <a:ln/>
        </p:spPr>
        <p:txBody>
          <a:bodyPr wrap="square" lIns="0" tIns="0" rIns="0" bIns="0" rtlCol="0" anchor="t"/>
          <a:lstStyle/>
          <a:p>
            <a:pPr algn="l" indent="0" marL="0">
              <a:lnSpc>
                <a:spcPct val="90000"/>
              </a:lnSpc>
              <a:buNone/>
            </a:pPr>
            <a:r>
              <a:rPr lang="en-US" sz="3000" b="1" dirty="0">
                <a:solidFill>
                  <a:srgbClr val="FFFFFF"/>
                </a:solidFill>
                <a:latin typeface="Arial" pitchFamily="34" charset="0"/>
                <a:ea typeface="Arial" pitchFamily="34" charset="-122"/>
                <a:cs typeface="Arial" pitchFamily="34" charset="-120"/>
              </a:rPr>
              <a:t>Textbooks and Workbooks at School
</a:t>
            </a:r>
            <a:endParaRPr lang="en-US" sz="3000" dirty="0"/>
          </a:p>
        </p:txBody>
      </p:sp>
      <p:sp>
        <p:nvSpPr>
          <p:cNvPr id="15" name="Text 1"/>
          <p:cNvSpPr txBox="1"/>
          <p:nvPr/>
        </p:nvSpPr>
        <p:spPr>
          <a:xfrm>
            <a:off x="8547962" y="360000"/>
            <a:ext cx="413700" cy="213900"/>
          </a:xfrm>
          <a:prstGeom prst="rect">
            <a:avLst/>
          </a:prstGeom>
          <a:noFill/>
          <a:ln/>
        </p:spPr>
        <p:txBody>
          <a:bodyPr wrap="square" lIns="0" tIns="0" rIns="0" bIns="0" rtlCol="0" anchor="t"/>
          <a:lstStyle/>
          <a:p>
            <a:pPr algn="l" indent="0" marL="0">
              <a:lnSpc>
                <a:spcPct val="90000"/>
              </a:lnSpc>
              <a:buNone/>
            </a:pPr>
            <a:r>
              <a:rPr lang="en-US" sz="1400" dirty="0">
                <a:solidFill>
                  <a:srgbClr val="999999"/>
                </a:solidFill>
                <a:latin typeface="Arial" pitchFamily="34" charset="0"/>
                <a:ea typeface="Arial" pitchFamily="34" charset="-122"/>
                <a:cs typeface="Arial" pitchFamily="34" charset="-120"/>
              </a:rPr>
              <a:t>10</a:t>
            </a:r>
            <a:endParaRPr lang="en-US" sz="1400" dirty="0"/>
          </a:p>
        </p:txBody>
      </p:sp>
      <p:sp>
        <p:nvSpPr>
          <p:cNvPr id="16" name="Text 2"/>
          <p:cNvSpPr txBox="1"/>
          <p:nvPr/>
        </p:nvSpPr>
        <p:spPr>
          <a:xfrm>
            <a:off x="450325" y="3633500"/>
            <a:ext cx="2279400" cy="4344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A textbook on the desk
</a:t>
            </a:r>
            <a:endParaRPr lang="en-US" sz="1100" dirty="0"/>
          </a:p>
        </p:txBody>
      </p:sp>
      <p:sp>
        <p:nvSpPr>
          <p:cNvPr id="17" name="Text 3"/>
          <p:cNvSpPr txBox="1"/>
          <p:nvPr/>
        </p:nvSpPr>
        <p:spPr>
          <a:xfrm>
            <a:off x="450325" y="4116800"/>
            <a:ext cx="2574600" cy="606000"/>
          </a:xfrm>
          <a:prstGeom prst="rect">
            <a:avLst/>
          </a:prstGeom>
          <a:noFill/>
          <a:ln/>
        </p:spPr>
        <p:txBody>
          <a:bodyPr wrap="square" lIns="0" tIns="0" rIns="0" bIns="0" rtlCol="0" anchor="ctr"/>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A textbook usually has lessons, rules, reading texts, and review questions. On a school desk it often lies open beside a notebook, ready for the next exercise. In English class, students use it to study new words and grammar step by step.
</a:t>
            </a:r>
            <a:endParaRPr lang="en-US" sz="900" dirty="0"/>
          </a:p>
        </p:txBody>
      </p:sp>
      <p:sp>
        <p:nvSpPr>
          <p:cNvPr id="18" name="Text 4"/>
          <p:cNvSpPr txBox="1"/>
          <p:nvPr/>
        </p:nvSpPr>
        <p:spPr>
          <a:xfrm>
            <a:off x="3300505" y="3633500"/>
            <a:ext cx="2279400" cy="4344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A workbook in action
</a:t>
            </a:r>
            <a:endParaRPr lang="en-US" sz="1100" dirty="0"/>
          </a:p>
        </p:txBody>
      </p:sp>
      <p:sp>
        <p:nvSpPr>
          <p:cNvPr id="19" name="Text 5"/>
          <p:cNvSpPr txBox="1"/>
          <p:nvPr/>
        </p:nvSpPr>
        <p:spPr>
          <a:xfrm>
            <a:off x="3300504" y="4116800"/>
            <a:ext cx="2574600" cy="606000"/>
          </a:xfrm>
          <a:prstGeom prst="rect">
            <a:avLst/>
          </a:prstGeom>
          <a:noFill/>
          <a:ln/>
        </p:spPr>
        <p:txBody>
          <a:bodyPr wrap="square" lIns="0" tIns="0" rIns="0" bIns="0" rtlCol="0" anchor="ctr"/>
          <a:lstStyle/>
          <a:p>
            <a:pPr algn="l" indent="0" marL="0">
              <a:lnSpc>
                <a:spcPct val="100000"/>
              </a:lnSpc>
              <a:buNone/>
            </a:pPr>
            <a:r>
              <a:rPr lang="en-US" sz="843" dirty="0">
                <a:solidFill>
                  <a:srgbClr val="FFFFFF"/>
                </a:solidFill>
                <a:latin typeface="Arial" pitchFamily="34" charset="0"/>
                <a:ea typeface="Arial" pitchFamily="34" charset="-122"/>
                <a:cs typeface="Arial" pitchFamily="34" charset="-120"/>
              </a:rPr>
              <a:t>A workbook gives extra practice through matching tasks, fill-in-the-blanks, and short writing activities. It is often filled with answers, underlines, and corrections, which makes it easy to see progress. Many students use it after the main lesson to закрепить material.
</a:t>
            </a:r>
            <a:endParaRPr lang="en-US" sz="843" dirty="0"/>
          </a:p>
        </p:txBody>
      </p:sp>
      <p:sp>
        <p:nvSpPr>
          <p:cNvPr id="20" name="Text 6"/>
          <p:cNvSpPr txBox="1"/>
          <p:nvPr/>
        </p:nvSpPr>
        <p:spPr>
          <a:xfrm>
            <a:off x="6154404" y="3633500"/>
            <a:ext cx="2279400" cy="4344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How they work together
</a:t>
            </a:r>
            <a:endParaRPr lang="en-US" sz="1100" dirty="0"/>
          </a:p>
        </p:txBody>
      </p:sp>
      <p:sp>
        <p:nvSpPr>
          <p:cNvPr id="21" name="Text 7"/>
          <p:cNvSpPr txBox="1"/>
          <p:nvPr/>
        </p:nvSpPr>
        <p:spPr>
          <a:xfrm>
            <a:off x="6154404" y="4116800"/>
            <a:ext cx="2574600" cy="606000"/>
          </a:xfrm>
          <a:prstGeom prst="rect">
            <a:avLst/>
          </a:prstGeom>
          <a:noFill/>
          <a:ln/>
        </p:spPr>
        <p:txBody>
          <a:bodyPr wrap="square" lIns="0" tIns="0" rIns="0" bIns="0" rtlCol="0" anchor="ctr"/>
          <a:lstStyle/>
          <a:p>
            <a:pPr algn="l" indent="0" marL="0">
              <a:lnSpc>
                <a:spcPct val="100000"/>
              </a:lnSpc>
              <a:buNone/>
            </a:pPr>
            <a:r>
              <a:rPr lang="en-US" sz="802" dirty="0">
                <a:solidFill>
                  <a:srgbClr val="FFFFFF"/>
                </a:solidFill>
                <a:latin typeface="Arial" pitchFamily="34" charset="0"/>
                <a:ea typeface="Arial" pitchFamily="34" charset="-122"/>
                <a:cs typeface="Arial" pitchFamily="34" charset="-120"/>
              </a:rPr>
              <a:t>Textbooks and workbooks support regular learning and make schoolwork more organized. The textbook explains the topic, while the workbook helps students practice it independently. Together they create a clear routine for reading, writing, listening, and checking understanding.
</a:t>
            </a:r>
            <a:endParaRPr lang="en-US" sz="802"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825702" y="1479650"/>
            <a:ext cx="3957797" cy="33039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60000" y="360000"/>
            <a:ext cx="7350000" cy="862200"/>
          </a:xfrm>
          <a:prstGeom prst="rect">
            <a:avLst/>
          </a:prstGeom>
          <a:noFill/>
          <a:ln/>
        </p:spPr>
        <p:txBody>
          <a:bodyPr wrap="square" lIns="0" tIns="0" rIns="0" bIns="0" rtlCol="0" anchor="t"/>
          <a:lstStyle/>
          <a:p>
            <a:pPr algn="l" indent="0" marL="0">
              <a:lnSpc>
                <a:spcPct val="90000"/>
              </a:lnSpc>
              <a:buNone/>
            </a:pPr>
            <a:r>
              <a:rPr lang="en-US" sz="3100" b="1" dirty="0">
                <a:solidFill>
                  <a:srgbClr val="FFFFFF"/>
                </a:solidFill>
                <a:latin typeface="Arial" pitchFamily="34" charset="0"/>
                <a:ea typeface="Arial" pitchFamily="34" charset="-122"/>
                <a:cs typeface="Arial" pitchFamily="34" charset="-120"/>
              </a:rPr>
              <a:t>Comics and Graphic Novels
</a:t>
            </a:r>
            <a:endParaRPr lang="en-US" sz="3100" dirty="0"/>
          </a:p>
        </p:txBody>
      </p:sp>
      <p:sp>
        <p:nvSpPr>
          <p:cNvPr id="10" name="Text 1"/>
          <p:cNvSpPr txBox="1"/>
          <p:nvPr/>
        </p:nvSpPr>
        <p:spPr>
          <a:xfrm>
            <a:off x="8547962" y="360000"/>
            <a:ext cx="413700" cy="213900"/>
          </a:xfrm>
          <a:prstGeom prst="rect">
            <a:avLst/>
          </a:prstGeom>
          <a:noFill/>
          <a:ln/>
        </p:spPr>
        <p:txBody>
          <a:bodyPr wrap="square" lIns="0" tIns="0" rIns="0" bIns="0" rtlCol="0" anchor="t"/>
          <a:lstStyle/>
          <a:p>
            <a:pPr algn="l" indent="0" marL="0">
              <a:lnSpc>
                <a:spcPct val="90000"/>
              </a:lnSpc>
              <a:buNone/>
            </a:pPr>
            <a:r>
              <a:rPr lang="en-US" sz="1400" dirty="0">
                <a:solidFill>
                  <a:srgbClr val="999999"/>
                </a:solidFill>
                <a:latin typeface="Arial" pitchFamily="34" charset="0"/>
                <a:ea typeface="Arial" pitchFamily="34" charset="-122"/>
                <a:cs typeface="Arial" pitchFamily="34" charset="-120"/>
              </a:rPr>
              <a:t>11</a:t>
            </a:r>
            <a:endParaRPr lang="en-US" sz="1400" dirty="0"/>
          </a:p>
        </p:txBody>
      </p:sp>
      <p:sp>
        <p:nvSpPr>
          <p:cNvPr id="11" name="Text 2"/>
          <p:cNvSpPr txBox="1"/>
          <p:nvPr/>
        </p:nvSpPr>
        <p:spPr>
          <a:xfrm>
            <a:off x="854936" y="1774952"/>
            <a:ext cx="3826800" cy="361500"/>
          </a:xfrm>
          <a:prstGeom prst="rect">
            <a:avLst/>
          </a:prstGeom>
          <a:noFill/>
          <a:ln/>
        </p:spPr>
        <p:txBody>
          <a:bodyPr wrap="square" lIns="0" tIns="0" rIns="0" bIns="0" rtlCol="0" anchor="t"/>
          <a:lstStyle/>
          <a:p>
            <a:pPr algn="l" indent="0" marL="0">
              <a:lnSpc>
                <a:spcPct val="90000"/>
              </a:lnSpc>
              <a:buNone/>
            </a:pPr>
            <a:r>
              <a:rPr lang="en-US" sz="800" dirty="0">
                <a:solidFill>
                  <a:srgbClr val="FFFFFF"/>
                </a:solidFill>
                <a:latin typeface="Arial" pitchFamily="34" charset="0"/>
                <a:ea typeface="Arial" pitchFamily="34" charset="-122"/>
                <a:cs typeface="Arial" pitchFamily="34" charset="-120"/>
              </a:rPr>
              <a:t>Комикс строится из последовательных кадров, поэтому читатель легко видит, что произошло сначала, а что потом. Короткий текст и рисунки вместе передают действие без длинных описаний.
</a:t>
            </a:r>
            <a:endParaRPr lang="en-US" sz="800" dirty="0"/>
          </a:p>
        </p:txBody>
      </p:sp>
      <p:sp>
        <p:nvSpPr>
          <p:cNvPr id="12" name="Text 3"/>
          <p:cNvSpPr txBox="1"/>
          <p:nvPr/>
        </p:nvSpPr>
        <p:spPr>
          <a:xfrm>
            <a:off x="854936" y="1561100"/>
            <a:ext cx="3826800" cy="184200"/>
          </a:xfrm>
          <a:prstGeom prst="rect">
            <a:avLst/>
          </a:prstGeom>
          <a:noFill/>
          <a:ln/>
        </p:spPr>
        <p:txBody>
          <a:bodyPr wrap="square" lIns="0" tIns="0" rIns="0" bIns="0" rtlCol="0" anchor="ctr"/>
          <a:lstStyle/>
          <a:p>
            <a:pPr algn="l" indent="0" marL="0">
              <a:lnSpc>
                <a:spcPct val="90000"/>
              </a:lnSpc>
              <a:buNone/>
            </a:pPr>
            <a:r>
              <a:rPr lang="en-US" sz="1000" b="1" dirty="0">
                <a:solidFill>
                  <a:srgbClr val="FFFFFF"/>
                </a:solidFill>
                <a:latin typeface="Arial" pitchFamily="34" charset="0"/>
                <a:ea typeface="Arial" pitchFamily="34" charset="-122"/>
                <a:cs typeface="Arial" pitchFamily="34" charset="-120"/>
              </a:rPr>
              <a:t>История в кадрах
</a:t>
            </a:r>
            <a:endParaRPr lang="en-US" sz="1000" dirty="0"/>
          </a:p>
        </p:txBody>
      </p:sp>
      <p:sp>
        <p:nvSpPr>
          <p:cNvPr id="13" name="Text 4"/>
          <p:cNvSpPr txBox="1"/>
          <p:nvPr/>
        </p:nvSpPr>
        <p:spPr>
          <a:xfrm>
            <a:off x="854936" y="3485332"/>
            <a:ext cx="3826800" cy="361500"/>
          </a:xfrm>
          <a:prstGeom prst="rect">
            <a:avLst/>
          </a:prstGeom>
          <a:noFill/>
          <a:ln/>
        </p:spPr>
        <p:txBody>
          <a:bodyPr wrap="square" lIns="0" tIns="0" rIns="0" bIns="0" rtlCol="0" anchor="t"/>
          <a:lstStyle/>
          <a:p>
            <a:pPr algn="l" indent="0" marL="0">
              <a:lnSpc>
                <a:spcPct val="90000"/>
              </a:lnSpc>
              <a:buNone/>
            </a:pPr>
            <a:r>
              <a:rPr lang="en-US" sz="800" dirty="0">
                <a:solidFill>
                  <a:srgbClr val="FFFFFF"/>
                </a:solidFill>
                <a:latin typeface="Arial" pitchFamily="34" charset="0"/>
                <a:ea typeface="Arial" pitchFamily="34" charset="-122"/>
                <a:cs typeface="Arial" pitchFamily="34" charset="-120"/>
              </a:rPr>
              <a:t>Graphic novel обычно длиннее комикса и предлагает более сложный сюжет с глубже раскрытыми героями. Такой формат подходит тем, кто уже готов читать большие истории, но любит визуальную поддержку.
</a:t>
            </a:r>
            <a:endParaRPr lang="en-US" sz="800" dirty="0"/>
          </a:p>
        </p:txBody>
      </p:sp>
      <p:sp>
        <p:nvSpPr>
          <p:cNvPr id="14" name="Text 5"/>
          <p:cNvSpPr txBox="1"/>
          <p:nvPr/>
        </p:nvSpPr>
        <p:spPr>
          <a:xfrm>
            <a:off x="854936" y="3271480"/>
            <a:ext cx="3826800" cy="184200"/>
          </a:xfrm>
          <a:prstGeom prst="rect">
            <a:avLst/>
          </a:prstGeom>
          <a:noFill/>
          <a:ln/>
        </p:spPr>
        <p:txBody>
          <a:bodyPr wrap="square" lIns="0" tIns="0" rIns="0" bIns="0" rtlCol="0" anchor="ctr"/>
          <a:lstStyle/>
          <a:p>
            <a:pPr algn="l" indent="0" marL="0">
              <a:lnSpc>
                <a:spcPct val="90000"/>
              </a:lnSpc>
              <a:buNone/>
            </a:pPr>
            <a:r>
              <a:rPr lang="en-US" sz="1000" b="1" dirty="0">
                <a:solidFill>
                  <a:srgbClr val="FFFFFF"/>
                </a:solidFill>
                <a:latin typeface="Arial" pitchFamily="34" charset="0"/>
                <a:ea typeface="Arial" pitchFamily="34" charset="-122"/>
                <a:cs typeface="Arial" pitchFamily="34" charset="-120"/>
              </a:rPr>
              <a:t>Графический роман
</a:t>
            </a:r>
            <a:endParaRPr lang="en-US" sz="1000" dirty="0"/>
          </a:p>
        </p:txBody>
      </p:sp>
      <p:sp>
        <p:nvSpPr>
          <p:cNvPr id="15" name="Text 6"/>
          <p:cNvSpPr txBox="1"/>
          <p:nvPr/>
        </p:nvSpPr>
        <p:spPr>
          <a:xfrm>
            <a:off x="488980" y="2630130"/>
            <a:ext cx="3826800" cy="361500"/>
          </a:xfrm>
          <a:prstGeom prst="rect">
            <a:avLst/>
          </a:prstGeom>
          <a:noFill/>
          <a:ln/>
        </p:spPr>
        <p:txBody>
          <a:bodyPr wrap="square" lIns="0" tIns="0" rIns="0" bIns="0" rtlCol="0" anchor="t"/>
          <a:lstStyle/>
          <a:p>
            <a:pPr algn="l" indent="0" marL="0">
              <a:lnSpc>
                <a:spcPct val="90000"/>
              </a:lnSpc>
              <a:buNone/>
            </a:pPr>
            <a:r>
              <a:rPr lang="en-US" sz="800" dirty="0">
                <a:solidFill>
                  <a:srgbClr val="FFFFFF"/>
                </a:solidFill>
                <a:latin typeface="Arial" pitchFamily="34" charset="0"/>
                <a:ea typeface="Arial" pitchFamily="34" charset="-122"/>
                <a:cs typeface="Arial" pitchFamily="34" charset="-120"/>
              </a:rPr>
              <a:t>Speech bubbles помогают быстро понять, кто говорит и с каким настроением. Для учеников 7 класса это удобный способ учить живые фразы, восклицания и простые разговорные реплики.
</a:t>
            </a:r>
            <a:endParaRPr lang="en-US" sz="800" dirty="0"/>
          </a:p>
        </p:txBody>
      </p:sp>
      <p:sp>
        <p:nvSpPr>
          <p:cNvPr id="16" name="Text 7"/>
          <p:cNvSpPr txBox="1"/>
          <p:nvPr/>
        </p:nvSpPr>
        <p:spPr>
          <a:xfrm>
            <a:off x="488980" y="2416278"/>
            <a:ext cx="3826800" cy="184200"/>
          </a:xfrm>
          <a:prstGeom prst="rect">
            <a:avLst/>
          </a:prstGeom>
          <a:noFill/>
          <a:ln/>
        </p:spPr>
        <p:txBody>
          <a:bodyPr wrap="square" lIns="0" tIns="0" rIns="0" bIns="0" rtlCol="0" anchor="ctr"/>
          <a:lstStyle/>
          <a:p>
            <a:pPr algn="l" indent="0" marL="0">
              <a:lnSpc>
                <a:spcPct val="90000"/>
              </a:lnSpc>
              <a:buNone/>
            </a:pPr>
            <a:r>
              <a:rPr lang="en-US" sz="1000" b="1" dirty="0">
                <a:solidFill>
                  <a:srgbClr val="FFFFFF"/>
                </a:solidFill>
                <a:latin typeface="Arial" pitchFamily="34" charset="0"/>
                <a:ea typeface="Arial" pitchFamily="34" charset="-122"/>
                <a:cs typeface="Arial" pitchFamily="34" charset="-120"/>
              </a:rPr>
              <a:t>Диалоги в облачках
</a:t>
            </a:r>
            <a:endParaRPr lang="en-US" sz="1000" dirty="0"/>
          </a:p>
        </p:txBody>
      </p:sp>
      <p:sp>
        <p:nvSpPr>
          <p:cNvPr id="17" name="Text 8"/>
          <p:cNvSpPr txBox="1"/>
          <p:nvPr/>
        </p:nvSpPr>
        <p:spPr>
          <a:xfrm>
            <a:off x="488980" y="4340510"/>
            <a:ext cx="3826800" cy="361500"/>
          </a:xfrm>
          <a:prstGeom prst="rect">
            <a:avLst/>
          </a:prstGeom>
          <a:noFill/>
          <a:ln/>
        </p:spPr>
        <p:txBody>
          <a:bodyPr wrap="square" lIns="0" tIns="0" rIns="0" bIns="0" rtlCol="0" anchor="t"/>
          <a:lstStyle/>
          <a:p>
            <a:pPr algn="l" indent="0" marL="0">
              <a:lnSpc>
                <a:spcPct val="90000"/>
              </a:lnSpc>
              <a:buNone/>
            </a:pPr>
            <a:r>
              <a:rPr lang="en-US" sz="800" dirty="0">
                <a:solidFill>
                  <a:srgbClr val="FFFFFF"/>
                </a:solidFill>
                <a:latin typeface="Arial" pitchFamily="34" charset="0"/>
                <a:ea typeface="Arial" pitchFamily="34" charset="-122"/>
                <a:cs typeface="Arial" pitchFamily="34" charset="-120"/>
              </a:rPr>
              <a:t>При обсуждении этого типа книг часто встречаются слова panel, caption, scene и dialogue. Они помогают описать страницу книги на английском и точнее говорить о том, как построен текст.
</a:t>
            </a:r>
            <a:endParaRPr lang="en-US" sz="800" dirty="0"/>
          </a:p>
        </p:txBody>
      </p:sp>
      <p:sp>
        <p:nvSpPr>
          <p:cNvPr id="18" name="Text 9"/>
          <p:cNvSpPr txBox="1"/>
          <p:nvPr/>
        </p:nvSpPr>
        <p:spPr>
          <a:xfrm>
            <a:off x="488980" y="4126658"/>
            <a:ext cx="3826800" cy="184200"/>
          </a:xfrm>
          <a:prstGeom prst="rect">
            <a:avLst/>
          </a:prstGeom>
          <a:noFill/>
          <a:ln/>
        </p:spPr>
        <p:txBody>
          <a:bodyPr wrap="square" lIns="0" tIns="0" rIns="0" bIns="0" rtlCol="0" anchor="ctr"/>
          <a:lstStyle/>
          <a:p>
            <a:pPr algn="l" indent="0" marL="0">
              <a:lnSpc>
                <a:spcPct val="90000"/>
              </a:lnSpc>
              <a:buNone/>
            </a:pPr>
            <a:r>
              <a:rPr lang="en-US" sz="1000" b="1" dirty="0">
                <a:solidFill>
                  <a:srgbClr val="FFFFFF"/>
                </a:solidFill>
                <a:latin typeface="Arial" pitchFamily="34" charset="0"/>
                <a:ea typeface="Arial" pitchFamily="34" charset="-122"/>
                <a:cs typeface="Arial" pitchFamily="34" charset="-120"/>
              </a:rPr>
              <a:t>Полезная лексика
</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60000" y="1438494"/>
            <a:ext cx="4197000" cy="3344261"/>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547962" y="360000"/>
            <a:ext cx="413700" cy="213900"/>
          </a:xfrm>
          <a:prstGeom prst="rect">
            <a:avLst/>
          </a:prstGeom>
          <a:noFill/>
          <a:ln/>
        </p:spPr>
        <p:txBody>
          <a:bodyPr wrap="square" lIns="0" tIns="0" rIns="0" bIns="0" rtlCol="0" anchor="t"/>
          <a:lstStyle/>
          <a:p>
            <a:pPr algn="l" indent="0" marL="0">
              <a:lnSpc>
                <a:spcPct val="90000"/>
              </a:lnSpc>
              <a:buNone/>
            </a:pPr>
            <a:r>
              <a:rPr lang="en-US" sz="1400" dirty="0">
                <a:solidFill>
                  <a:srgbClr val="999999"/>
                </a:solidFill>
                <a:latin typeface="Arial" pitchFamily="34" charset="0"/>
                <a:ea typeface="Arial" pitchFamily="34" charset="-122"/>
                <a:cs typeface="Arial" pitchFamily="34" charset="-120"/>
              </a:rPr>
              <a:t>12</a:t>
            </a:r>
            <a:endParaRPr lang="en-US" sz="1400" dirty="0"/>
          </a:p>
        </p:txBody>
      </p:sp>
      <p:sp>
        <p:nvSpPr>
          <p:cNvPr id="7" name="Text 1"/>
          <p:cNvSpPr txBox="1"/>
          <p:nvPr/>
        </p:nvSpPr>
        <p:spPr>
          <a:xfrm>
            <a:off x="360000" y="360000"/>
            <a:ext cx="7718700" cy="862200"/>
          </a:xfrm>
          <a:prstGeom prst="rect">
            <a:avLst/>
          </a:prstGeom>
          <a:noFill/>
          <a:ln/>
        </p:spPr>
        <p:txBody>
          <a:bodyPr wrap="square" lIns="0" tIns="0" rIns="0" bIns="0" rtlCol="0" anchor="t"/>
          <a:lstStyle/>
          <a:p>
            <a:pPr algn="l" indent="0" marL="0">
              <a:lnSpc>
                <a:spcPct val="90000"/>
              </a:lnSpc>
              <a:buNone/>
            </a:pPr>
            <a:r>
              <a:rPr lang="en-US" sz="3000" b="1" dirty="0">
                <a:solidFill>
                  <a:srgbClr val="FFFFFF"/>
                </a:solidFill>
                <a:latin typeface="Arial" pitchFamily="34" charset="0"/>
                <a:ea typeface="Arial" pitchFamily="34" charset="-122"/>
                <a:cs typeface="Arial" pitchFamily="34" charset="-120"/>
              </a:rPr>
              <a:t>Book Formats: Print, E-book, Audiobook
</a:t>
            </a:r>
            <a:endParaRPr lang="en-US" sz="3000" dirty="0"/>
          </a:p>
        </p:txBody>
      </p:sp>
      <p:sp>
        <p:nvSpPr>
          <p:cNvPr id="8" name="Text 2"/>
          <p:cNvSpPr txBox="1"/>
          <p:nvPr/>
        </p:nvSpPr>
        <p:spPr>
          <a:xfrm>
            <a:off x="4782550" y="1976285"/>
            <a:ext cx="4001400" cy="862200"/>
          </a:xfrm>
          <a:prstGeom prst="rect">
            <a:avLst/>
          </a:prstGeom>
          <a:noFill/>
          <a:ln/>
        </p:spPr>
        <p:txBody>
          <a:bodyPr wrap="square" lIns="0" tIns="0" rIns="0" bIns="0" rtlCol="0" anchor="b"/>
          <a:lstStyle/>
          <a:p>
            <a:pPr algn="l" indent="0" marL="0">
              <a:lnSpc>
                <a:spcPct val="90000"/>
              </a:lnSpc>
              <a:buNone/>
            </a:pPr>
            <a:r>
              <a:rPr lang="en-US" sz="1600" dirty="0">
                <a:solidFill>
                  <a:srgbClr val="FFFFFF"/>
                </a:solidFill>
                <a:latin typeface="Arial" pitchFamily="34" charset="0"/>
                <a:ea typeface="Arial" pitchFamily="34" charset="-122"/>
                <a:cs typeface="Arial" pitchFamily="34" charset="-120"/>
              </a:rPr>
              <a:t>Один и тот же title может быть удобен в разных форматах, но каждый формат поддерживает свою учебную задачу и помогает развивать отдельный навык.
</a:t>
            </a:r>
            <a:endParaRPr lang="en-US" sz="1600" dirty="0"/>
          </a:p>
        </p:txBody>
      </p:sp>
      <p:sp>
        <p:nvSpPr>
          <p:cNvPr id="9" name="Text 3"/>
          <p:cNvSpPr txBox="1"/>
          <p:nvPr/>
        </p:nvSpPr>
        <p:spPr>
          <a:xfrm>
            <a:off x="4782550" y="3218135"/>
            <a:ext cx="4001400" cy="862200"/>
          </a:xfrm>
          <a:prstGeom prst="rect">
            <a:avLst/>
          </a:prstGeom>
          <a:noFill/>
          <a:ln/>
        </p:spPr>
        <p:txBody>
          <a:bodyPr wrap="square" lIns="0" tIns="0" rIns="0" bIns="0" rtlCol="0" anchor="t"/>
          <a:lstStyle/>
          <a:p>
            <a:pPr algn="l" indent="0" marL="0">
              <a:lnSpc>
                <a:spcPct val="90000"/>
              </a:lnSpc>
              <a:buNone/>
            </a:pPr>
            <a:r>
              <a:rPr lang="en-US" sz="1600" dirty="0">
                <a:solidFill>
                  <a:srgbClr val="FFFFFF"/>
                </a:solidFill>
                <a:latin typeface="Arial" pitchFamily="34" charset="0"/>
                <a:ea typeface="Arial" pitchFamily="34" charset="-122"/>
                <a:cs typeface="Arial" pitchFamily="34" charset="-120"/>
              </a:rPr>
              <a:t>Печатные и электронные книги сильнее связаны с чтением, а аудиокнига — со слушанием; выбор формата зависит от цели урока и ситуации.
</a:t>
            </a:r>
            <a:endParaRPr lang="en-US" sz="1600" dirty="0"/>
          </a:p>
        </p:txBody>
      </p:sp>
      <p:sp>
        <p:nvSpPr>
          <p:cNvPr id="10" name="Text 4"/>
          <p:cNvSpPr txBox="1"/>
          <p:nvPr/>
        </p:nvSpPr>
        <p:spPr>
          <a:xfrm>
            <a:off x="4782550" y="4459981"/>
            <a:ext cx="4001400" cy="323400"/>
          </a:xfrm>
          <a:prstGeom prst="rect">
            <a:avLst/>
          </a:prstGeom>
          <a:noFill/>
          <a:ln/>
        </p:spPr>
        <p:txBody>
          <a:bodyPr wrap="square" lIns="0" tIns="0" rIns="0" bIns="0" rtlCol="0" anchor="t"/>
          <a:lstStyle/>
          <a:p>
            <a:pPr algn="l" indent="0" marL="0">
              <a:lnSpc>
                <a:spcPct val="90000"/>
              </a:lnSpc>
              <a:buNone/>
            </a:pPr>
            <a:r>
              <a:rPr lang="en-US" sz="1400" dirty="0">
                <a:solidFill>
                  <a:srgbClr val="595959"/>
                </a:solidFill>
                <a:latin typeface="Arial" pitchFamily="34" charset="0"/>
                <a:ea typeface="Arial" pitchFamily="34" charset="-122"/>
                <a:cs typeface="Arial" pitchFamily="34" charset="-120"/>
              </a:rPr>
              <a:t>Обобщение по материалам урока; оценка сравнительных преимуществ форматов
</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94503" y="1784025"/>
            <a:ext cx="483000" cy="5520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6065728" y="1784025"/>
            <a:ext cx="552000" cy="5520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247365" y="1784025"/>
            <a:ext cx="483000" cy="5520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360000" y="360000"/>
            <a:ext cx="7934700" cy="729900"/>
          </a:xfrm>
          <a:prstGeom prst="rect">
            <a:avLst/>
          </a:prstGeom>
          <a:noFill/>
          <a:ln/>
        </p:spPr>
        <p:txBody>
          <a:bodyPr wrap="square" lIns="0" tIns="0" rIns="0" bIns="0" rtlCol="0" anchor="t"/>
          <a:lstStyle/>
          <a:p>
            <a:pPr algn="l" indent="0" marL="0">
              <a:lnSpc>
                <a:spcPct val="90000"/>
              </a:lnSpc>
              <a:buNone/>
            </a:pPr>
            <a:r>
              <a:rPr lang="en-US" sz="3000" b="1" dirty="0">
                <a:solidFill>
                  <a:srgbClr val="FFFFFF"/>
                </a:solidFill>
                <a:latin typeface="Arial" pitchFamily="34" charset="0"/>
                <a:ea typeface="Arial" pitchFamily="34" charset="-122"/>
                <a:cs typeface="Arial" pitchFamily="34" charset="-120"/>
              </a:rPr>
              <a:t>Printed Books, E-books, and Audiobooks
</a:t>
            </a:r>
            <a:endParaRPr lang="en-US" sz="3000" dirty="0"/>
          </a:p>
        </p:txBody>
      </p:sp>
      <p:sp>
        <p:nvSpPr>
          <p:cNvPr id="11" name="Text 1"/>
          <p:cNvSpPr txBox="1"/>
          <p:nvPr/>
        </p:nvSpPr>
        <p:spPr>
          <a:xfrm>
            <a:off x="8547962" y="360000"/>
            <a:ext cx="413700" cy="213900"/>
          </a:xfrm>
          <a:prstGeom prst="rect">
            <a:avLst/>
          </a:prstGeom>
          <a:noFill/>
          <a:ln/>
        </p:spPr>
        <p:txBody>
          <a:bodyPr wrap="square" lIns="0" tIns="0" rIns="0" bIns="0" rtlCol="0" anchor="t"/>
          <a:lstStyle/>
          <a:p>
            <a:pPr algn="l" indent="0" marL="0">
              <a:lnSpc>
                <a:spcPct val="90000"/>
              </a:lnSpc>
              <a:buNone/>
            </a:pPr>
            <a:r>
              <a:rPr lang="en-US" sz="1400" dirty="0">
                <a:solidFill>
                  <a:srgbClr val="999999"/>
                </a:solidFill>
                <a:latin typeface="Arial" pitchFamily="34" charset="0"/>
                <a:ea typeface="Arial" pitchFamily="34" charset="-122"/>
                <a:cs typeface="Arial" pitchFamily="34" charset="-120"/>
              </a:rPr>
              <a:t>13</a:t>
            </a:r>
            <a:endParaRPr lang="en-US" sz="1400" dirty="0"/>
          </a:p>
        </p:txBody>
      </p:sp>
      <p:sp>
        <p:nvSpPr>
          <p:cNvPr id="12" name="Text 2"/>
          <p:cNvSpPr txBox="1"/>
          <p:nvPr/>
        </p:nvSpPr>
        <p:spPr>
          <a:xfrm>
            <a:off x="998975" y="1784025"/>
            <a:ext cx="2079300" cy="552000"/>
          </a:xfrm>
          <a:prstGeom prst="rect">
            <a:avLst/>
          </a:prstGeom>
          <a:noFill/>
          <a:ln/>
        </p:spPr>
        <p:txBody>
          <a:bodyPr wrap="square" lIns="0" tIns="0" rIns="0" bIns="0" rtlCol="0" anchor="ctr"/>
          <a:lstStyle/>
          <a:p>
            <a:pPr algn="l" indent="0" marL="0">
              <a:lnSpc>
                <a:spcPct val="100000"/>
              </a:lnSpc>
              <a:buNone/>
            </a:pPr>
            <a:r>
              <a:rPr lang="en-US" sz="1500" dirty="0">
                <a:solidFill>
                  <a:srgbClr val="FFFFFF"/>
                </a:solidFill>
                <a:latin typeface="Arial" pitchFamily="34" charset="0"/>
                <a:ea typeface="Arial" pitchFamily="34" charset="-122"/>
                <a:cs typeface="Arial" pitchFamily="34" charset="-120"/>
              </a:rPr>
              <a:t>Печатная книга
</a:t>
            </a:r>
            <a:endParaRPr lang="en-US" sz="1500" dirty="0"/>
          </a:p>
        </p:txBody>
      </p:sp>
      <p:sp>
        <p:nvSpPr>
          <p:cNvPr id="13" name="Text 3"/>
          <p:cNvSpPr txBox="1"/>
          <p:nvPr/>
        </p:nvSpPr>
        <p:spPr>
          <a:xfrm>
            <a:off x="360000" y="2447500"/>
            <a:ext cx="2718000" cy="1497000"/>
          </a:xfrm>
          <a:prstGeom prst="rect">
            <a:avLst/>
          </a:prstGeom>
          <a:noFill/>
          <a:ln/>
        </p:spPr>
        <p:txBody>
          <a:bodyPr wrap="square" lIns="0" tIns="0" rIns="0" bIns="0" rtlCol="0" anchor="ctr"/>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Печатная книга удобна для заметок, подчёркивания важных строк и работы с иллюстрациями. Она помогает сосредоточиться на тексте и легко возвращаться к нужной странице во время урока.
</a:t>
            </a:r>
            <a:endParaRPr lang="en-US" sz="1300" dirty="0"/>
          </a:p>
        </p:txBody>
      </p:sp>
      <p:sp>
        <p:nvSpPr>
          <p:cNvPr id="14" name="Text 4"/>
          <p:cNvSpPr txBox="1"/>
          <p:nvPr/>
        </p:nvSpPr>
        <p:spPr>
          <a:xfrm>
            <a:off x="6704700" y="1784025"/>
            <a:ext cx="2079300" cy="552000"/>
          </a:xfrm>
          <a:prstGeom prst="rect">
            <a:avLst/>
          </a:prstGeom>
          <a:noFill/>
          <a:ln/>
        </p:spPr>
        <p:txBody>
          <a:bodyPr wrap="square" lIns="0" tIns="0" rIns="0" bIns="0" rtlCol="0" anchor="ctr"/>
          <a:lstStyle/>
          <a:p>
            <a:pPr algn="l" indent="0" marL="0">
              <a:lnSpc>
                <a:spcPct val="100000"/>
              </a:lnSpc>
              <a:buNone/>
            </a:pPr>
            <a:r>
              <a:rPr lang="en-US" sz="1500" dirty="0">
                <a:solidFill>
                  <a:srgbClr val="FFFFFF"/>
                </a:solidFill>
                <a:latin typeface="Arial" pitchFamily="34" charset="0"/>
                <a:ea typeface="Arial" pitchFamily="34" charset="-122"/>
                <a:cs typeface="Arial" pitchFamily="34" charset="-120"/>
              </a:rPr>
              <a:t>Аудиокнига
</a:t>
            </a:r>
            <a:endParaRPr lang="en-US" sz="1500" dirty="0"/>
          </a:p>
        </p:txBody>
      </p:sp>
      <p:sp>
        <p:nvSpPr>
          <p:cNvPr id="15" name="Text 5"/>
          <p:cNvSpPr txBox="1"/>
          <p:nvPr/>
        </p:nvSpPr>
        <p:spPr>
          <a:xfrm>
            <a:off x="6065725" y="2447500"/>
            <a:ext cx="2718000" cy="1497000"/>
          </a:xfrm>
          <a:prstGeom prst="rect">
            <a:avLst/>
          </a:prstGeom>
          <a:noFill/>
          <a:ln/>
        </p:spPr>
        <p:txBody>
          <a:bodyPr wrap="square" lIns="0" tIns="0" rIns="0" bIns="0" rtlCol="0" anchor="ctr"/>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Audiobook полезна для тренировки восприятия английской речи на слух. Она помогает услышать произношение, интонацию и ритм фраз, а также подходит для прослушивания во время поездки или прогулки.
</a:t>
            </a:r>
            <a:endParaRPr lang="en-US" sz="1300" dirty="0"/>
          </a:p>
        </p:txBody>
      </p:sp>
      <p:sp>
        <p:nvSpPr>
          <p:cNvPr id="16" name="Text 6"/>
          <p:cNvSpPr txBox="1"/>
          <p:nvPr/>
        </p:nvSpPr>
        <p:spPr>
          <a:xfrm>
            <a:off x="3851837" y="1784025"/>
            <a:ext cx="2079300" cy="552000"/>
          </a:xfrm>
          <a:prstGeom prst="rect">
            <a:avLst/>
          </a:prstGeom>
          <a:noFill/>
          <a:ln/>
        </p:spPr>
        <p:txBody>
          <a:bodyPr wrap="square" lIns="0" tIns="0" rIns="0" bIns="0" rtlCol="0" anchor="ctr"/>
          <a:lstStyle/>
          <a:p>
            <a:pPr algn="l" indent="0" marL="0">
              <a:lnSpc>
                <a:spcPct val="100000"/>
              </a:lnSpc>
              <a:buNone/>
            </a:pPr>
            <a:r>
              <a:rPr lang="en-US" sz="1500" dirty="0">
                <a:solidFill>
                  <a:srgbClr val="FFFFFF"/>
                </a:solidFill>
                <a:latin typeface="Arial" pitchFamily="34" charset="0"/>
                <a:ea typeface="Arial" pitchFamily="34" charset="-122"/>
                <a:cs typeface="Arial" pitchFamily="34" charset="-120"/>
              </a:rPr>
              <a:t>Электронная книга
</a:t>
            </a:r>
            <a:endParaRPr lang="en-US" sz="1500" dirty="0"/>
          </a:p>
        </p:txBody>
      </p:sp>
      <p:sp>
        <p:nvSpPr>
          <p:cNvPr id="17" name="Text 7"/>
          <p:cNvSpPr txBox="1"/>
          <p:nvPr/>
        </p:nvSpPr>
        <p:spPr>
          <a:xfrm>
            <a:off x="3212863" y="2447500"/>
            <a:ext cx="2718000" cy="1497000"/>
          </a:xfrm>
          <a:prstGeom prst="rect">
            <a:avLst/>
          </a:prstGeom>
          <a:noFill/>
          <a:ln/>
        </p:spPr>
        <p:txBody>
          <a:bodyPr wrap="square" lIns="0" tIns="0" rIns="0" bIns="0" rtlCol="0" anchor="ctr"/>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E-book помещается на одном устройстве и позволяет хранить много названий сразу. Такой формат удобно брать в дорогу, быстро искать слова и менять размер шрифта для комфортного чтения.
</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360000"/>
            <a:ext cx="7350000" cy="862200"/>
          </a:xfrm>
          <a:prstGeom prst="rect">
            <a:avLst/>
          </a:prstGeom>
          <a:noFill/>
          <a:ln/>
        </p:spPr>
        <p:txBody>
          <a:bodyPr wrap="square" lIns="0" tIns="0" rIns="0" bIns="0" rtlCol="0" anchor="t"/>
          <a:lstStyle/>
          <a:p>
            <a:pPr algn="l" indent="0" marL="0">
              <a:lnSpc>
                <a:spcPct val="90000"/>
              </a:lnSpc>
              <a:buNone/>
            </a:pPr>
            <a:r>
              <a:rPr lang="en-US" sz="3100" b="1" dirty="0">
                <a:solidFill>
                  <a:srgbClr val="FFFFFF"/>
                </a:solidFill>
                <a:latin typeface="Arial" pitchFamily="34" charset="0"/>
                <a:ea typeface="Arial" pitchFamily="34" charset="-122"/>
                <a:cs typeface="Arial" pitchFamily="34" charset="-120"/>
              </a:rPr>
              <a:t>Books for Different Ages
</a:t>
            </a:r>
            <a:endParaRPr lang="en-US" sz="3100" dirty="0"/>
          </a:p>
        </p:txBody>
      </p:sp>
      <p:sp>
        <p:nvSpPr>
          <p:cNvPr id="8" name="Text 1"/>
          <p:cNvSpPr txBox="1"/>
          <p:nvPr/>
        </p:nvSpPr>
        <p:spPr>
          <a:xfrm>
            <a:off x="8547962" y="360000"/>
            <a:ext cx="413700" cy="213900"/>
          </a:xfrm>
          <a:prstGeom prst="rect">
            <a:avLst/>
          </a:prstGeom>
          <a:noFill/>
          <a:ln/>
        </p:spPr>
        <p:txBody>
          <a:bodyPr wrap="square" lIns="0" tIns="0" rIns="0" bIns="0" rtlCol="0" anchor="t"/>
          <a:lstStyle/>
          <a:p>
            <a:pPr algn="l" indent="0" marL="0">
              <a:lnSpc>
                <a:spcPct val="90000"/>
              </a:lnSpc>
              <a:buNone/>
            </a:pPr>
            <a:r>
              <a:rPr lang="en-US" sz="1400" dirty="0">
                <a:solidFill>
                  <a:srgbClr val="999999"/>
                </a:solidFill>
                <a:latin typeface="Arial" pitchFamily="34" charset="0"/>
                <a:ea typeface="Arial" pitchFamily="34" charset="-122"/>
                <a:cs typeface="Arial" pitchFamily="34" charset="-120"/>
              </a:rPr>
              <a:t>14</a:t>
            </a:r>
            <a:endParaRPr lang="en-US" sz="1400" dirty="0"/>
          </a:p>
        </p:txBody>
      </p:sp>
      <p:sp>
        <p:nvSpPr>
          <p:cNvPr id="9" name="Text 2"/>
          <p:cNvSpPr txBox="1"/>
          <p:nvPr/>
        </p:nvSpPr>
        <p:spPr>
          <a:xfrm>
            <a:off x="493050" y="2412275"/>
            <a:ext cx="2451900" cy="1605000"/>
          </a:xfrm>
          <a:prstGeom prst="rect">
            <a:avLst/>
          </a:prstGeom>
          <a:noFill/>
          <a:ln/>
        </p:spPr>
        <p:txBody>
          <a:bodyPr wrap="square" lIns="0" tIns="0" rIns="0" bIns="0" rtlCol="0" anchor="ctr"/>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Детские книги обычно имеют короткие предложения, крупный шрифт и много иллюстраций. Они помогают начинающим читателям понимать сюжет без сложных слов и длинных описаний.
</a:t>
            </a:r>
            <a:endParaRPr lang="en-US" sz="1300" dirty="0"/>
          </a:p>
        </p:txBody>
      </p:sp>
      <p:sp>
        <p:nvSpPr>
          <p:cNvPr id="10" name="Text 3"/>
          <p:cNvSpPr txBox="1"/>
          <p:nvPr/>
        </p:nvSpPr>
        <p:spPr>
          <a:xfrm>
            <a:off x="493050" y="1646000"/>
            <a:ext cx="2451900" cy="705000"/>
          </a:xfrm>
          <a:prstGeom prst="rect">
            <a:avLst/>
          </a:prstGeom>
          <a:noFill/>
          <a:ln/>
        </p:spPr>
        <p:txBody>
          <a:bodyPr wrap="square" lIns="0" tIns="0" rIns="0" bIns="0" rtlCol="0" anchor="ctr"/>
          <a:lstStyle/>
          <a:p>
            <a:pPr algn="l" indent="0" marL="0">
              <a:lnSpc>
                <a:spcPct val="90000"/>
              </a:lnSpc>
              <a:buNone/>
            </a:pPr>
            <a:r>
              <a:rPr lang="en-US" sz="1500" b="1" dirty="0">
                <a:solidFill>
                  <a:srgbClr val="FFFFFF"/>
                </a:solidFill>
                <a:latin typeface="Arial" pitchFamily="34" charset="0"/>
                <a:ea typeface="Arial" pitchFamily="34" charset="-122"/>
                <a:cs typeface="Arial" pitchFamily="34" charset="-120"/>
              </a:rPr>
              <a:t>Книги для детей
</a:t>
            </a:r>
            <a:endParaRPr lang="en-US" sz="1500" dirty="0"/>
          </a:p>
        </p:txBody>
      </p:sp>
      <p:sp>
        <p:nvSpPr>
          <p:cNvPr id="11" name="Text 4"/>
          <p:cNvSpPr txBox="1"/>
          <p:nvPr/>
        </p:nvSpPr>
        <p:spPr>
          <a:xfrm>
            <a:off x="3346050" y="2412275"/>
            <a:ext cx="2451900" cy="1605000"/>
          </a:xfrm>
          <a:prstGeom prst="rect">
            <a:avLst/>
          </a:prstGeom>
          <a:noFill/>
          <a:ln/>
        </p:spPr>
        <p:txBody>
          <a:bodyPr wrap="square" lIns="0" tIns="0" rIns="0" bIns="0" rtlCol="0" anchor="ctr"/>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Teen и young adult книги рассчитаны на более взрослые интересы: дружбу, школу, семью, выбор и личные трудности. Тексты становятся длиннее, а герои — психологически сложнее.
</a:t>
            </a:r>
            <a:endParaRPr lang="en-US" sz="1300" dirty="0"/>
          </a:p>
        </p:txBody>
      </p:sp>
      <p:sp>
        <p:nvSpPr>
          <p:cNvPr id="12" name="Text 5"/>
          <p:cNvSpPr txBox="1"/>
          <p:nvPr/>
        </p:nvSpPr>
        <p:spPr>
          <a:xfrm>
            <a:off x="3346050" y="1646000"/>
            <a:ext cx="2451900" cy="705000"/>
          </a:xfrm>
          <a:prstGeom prst="rect">
            <a:avLst/>
          </a:prstGeom>
          <a:noFill/>
          <a:ln/>
        </p:spPr>
        <p:txBody>
          <a:bodyPr wrap="square" lIns="0" tIns="0" rIns="0" bIns="0" rtlCol="0" anchor="ctr"/>
          <a:lstStyle/>
          <a:p>
            <a:pPr algn="l" indent="0" marL="0">
              <a:lnSpc>
                <a:spcPct val="90000"/>
              </a:lnSpc>
              <a:buNone/>
            </a:pPr>
            <a:r>
              <a:rPr lang="en-US" sz="1500" b="1" dirty="0">
                <a:solidFill>
                  <a:srgbClr val="FFFFFF"/>
                </a:solidFill>
                <a:latin typeface="Arial" pitchFamily="34" charset="0"/>
                <a:ea typeface="Arial" pitchFamily="34" charset="-122"/>
                <a:cs typeface="Arial" pitchFamily="34" charset="-120"/>
              </a:rPr>
              <a:t>Книги для подростков
</a:t>
            </a:r>
            <a:endParaRPr lang="en-US" sz="1500" dirty="0"/>
          </a:p>
        </p:txBody>
      </p:sp>
      <p:sp>
        <p:nvSpPr>
          <p:cNvPr id="13" name="Text 6"/>
          <p:cNvSpPr txBox="1"/>
          <p:nvPr/>
        </p:nvSpPr>
        <p:spPr>
          <a:xfrm>
            <a:off x="6199050" y="2412275"/>
            <a:ext cx="2451900" cy="1605000"/>
          </a:xfrm>
          <a:prstGeom prst="rect">
            <a:avLst/>
          </a:prstGeom>
          <a:noFill/>
          <a:ln/>
        </p:spPr>
        <p:txBody>
          <a:bodyPr wrap="square" lIns="0" tIns="0" rIns="0" bIns="0" rtlCol="0" anchor="ctr"/>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Adult books часто используют более богатую лексику, сложные темы и развернутые описания. На обложке и в каталоге возрастная помета помогает сразу понять, кому книга адресована.
</a:t>
            </a:r>
            <a:endParaRPr lang="en-US" sz="1300" dirty="0"/>
          </a:p>
        </p:txBody>
      </p:sp>
      <p:sp>
        <p:nvSpPr>
          <p:cNvPr id="14" name="Text 7"/>
          <p:cNvSpPr txBox="1"/>
          <p:nvPr/>
        </p:nvSpPr>
        <p:spPr>
          <a:xfrm>
            <a:off x="6199050" y="1646000"/>
            <a:ext cx="2451900" cy="705000"/>
          </a:xfrm>
          <a:prstGeom prst="rect">
            <a:avLst/>
          </a:prstGeom>
          <a:noFill/>
          <a:ln/>
        </p:spPr>
        <p:txBody>
          <a:bodyPr wrap="square" lIns="0" tIns="0" rIns="0" bIns="0" rtlCol="0" anchor="ctr"/>
          <a:lstStyle/>
          <a:p>
            <a:pPr algn="l" indent="0" marL="0">
              <a:lnSpc>
                <a:spcPct val="90000"/>
              </a:lnSpc>
              <a:buNone/>
            </a:pPr>
            <a:r>
              <a:rPr lang="en-US" sz="1500" b="1" dirty="0">
                <a:solidFill>
                  <a:srgbClr val="FFFFFF"/>
                </a:solidFill>
                <a:latin typeface="Arial" pitchFamily="34" charset="0"/>
                <a:ea typeface="Arial" pitchFamily="34" charset="-122"/>
                <a:cs typeface="Arial" pitchFamily="34" charset="-120"/>
              </a:rPr>
              <a:t>Книги для взрослых
</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60000" y="2122903"/>
            <a:ext cx="4814700" cy="197544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547962" y="360000"/>
            <a:ext cx="413700" cy="213900"/>
          </a:xfrm>
          <a:prstGeom prst="rect">
            <a:avLst/>
          </a:prstGeom>
          <a:noFill/>
          <a:ln/>
        </p:spPr>
        <p:txBody>
          <a:bodyPr wrap="square" lIns="0" tIns="0" rIns="0" bIns="0" rtlCol="0" anchor="t"/>
          <a:lstStyle/>
          <a:p>
            <a:pPr algn="l" indent="0" marL="0">
              <a:lnSpc>
                <a:spcPct val="90000"/>
              </a:lnSpc>
              <a:buNone/>
            </a:pPr>
            <a:r>
              <a:rPr lang="en-US" sz="1400" dirty="0">
                <a:solidFill>
                  <a:srgbClr val="999999"/>
                </a:solidFill>
                <a:latin typeface="Arial" pitchFamily="34" charset="0"/>
                <a:ea typeface="Arial" pitchFamily="34" charset="-122"/>
                <a:cs typeface="Arial" pitchFamily="34" charset="-120"/>
              </a:rPr>
              <a:t>15</a:t>
            </a:r>
            <a:endParaRPr lang="en-US" sz="1400" dirty="0"/>
          </a:p>
        </p:txBody>
      </p:sp>
      <p:sp>
        <p:nvSpPr>
          <p:cNvPr id="7" name="Text 1"/>
          <p:cNvSpPr txBox="1"/>
          <p:nvPr/>
        </p:nvSpPr>
        <p:spPr>
          <a:xfrm>
            <a:off x="360000" y="360000"/>
            <a:ext cx="7718700" cy="862200"/>
          </a:xfrm>
          <a:prstGeom prst="rect">
            <a:avLst/>
          </a:prstGeom>
          <a:noFill/>
          <a:ln/>
        </p:spPr>
        <p:txBody>
          <a:bodyPr wrap="square" lIns="0" tIns="0" rIns="0" bIns="0" rtlCol="0" anchor="t"/>
          <a:lstStyle/>
          <a:p>
            <a:pPr algn="l" indent="0" marL="0">
              <a:lnSpc>
                <a:spcPct val="90000"/>
              </a:lnSpc>
              <a:buNone/>
            </a:pPr>
            <a:r>
              <a:rPr lang="en-US" sz="3000" b="1" dirty="0">
                <a:solidFill>
                  <a:srgbClr val="FFFFFF"/>
                </a:solidFill>
                <a:latin typeface="Arial" pitchFamily="34" charset="0"/>
                <a:ea typeface="Arial" pitchFamily="34" charset="-122"/>
                <a:cs typeface="Arial" pitchFamily="34" charset="-120"/>
              </a:rPr>
              <a:t>Parts of a Book in English
</a:t>
            </a:r>
            <a:endParaRPr lang="en-US" sz="3000" dirty="0"/>
          </a:p>
        </p:txBody>
      </p:sp>
      <p:sp>
        <p:nvSpPr>
          <p:cNvPr id="8" name="Text 2"/>
          <p:cNvSpPr txBox="1"/>
          <p:nvPr/>
        </p:nvSpPr>
        <p:spPr>
          <a:xfrm>
            <a:off x="5455800" y="1437475"/>
            <a:ext cx="3328200" cy="1027800"/>
          </a:xfrm>
          <a:prstGeom prst="rect">
            <a:avLst/>
          </a:prstGeom>
          <a:noFill/>
          <a:ln/>
        </p:spPr>
        <p:txBody>
          <a:bodyPr wrap="square" lIns="0" tIns="0" rIns="0" bIns="0" rtlCol="0" anchor="b"/>
          <a:lstStyle/>
          <a:p>
            <a:pPr algn="l" indent="0" marL="0">
              <a:lnSpc>
                <a:spcPct val="90000"/>
              </a:lnSpc>
              <a:buNone/>
            </a:pPr>
            <a:r>
              <a:rPr lang="en-US" sz="1600" dirty="0">
                <a:solidFill>
                  <a:srgbClr val="FFFFFF"/>
                </a:solidFill>
                <a:latin typeface="Arial" pitchFamily="34" charset="0"/>
                <a:ea typeface="Arial" pitchFamily="34" charset="-122"/>
                <a:cs typeface="Arial" pitchFamily="34" charset="-120"/>
              </a:rPr>
              <a:t>Основные части книги помогают быстро ориентироваться в тексте, находить нужный раздел и понимать, как устроено издание.
</a:t>
            </a:r>
            <a:endParaRPr lang="en-US" sz="1600" dirty="0"/>
          </a:p>
        </p:txBody>
      </p:sp>
      <p:sp>
        <p:nvSpPr>
          <p:cNvPr id="9" name="Text 3"/>
          <p:cNvSpPr txBox="1"/>
          <p:nvPr/>
        </p:nvSpPr>
        <p:spPr>
          <a:xfrm>
            <a:off x="5455800" y="2917690"/>
            <a:ext cx="3328200" cy="1027800"/>
          </a:xfrm>
          <a:prstGeom prst="rect">
            <a:avLst/>
          </a:prstGeom>
          <a:noFill/>
          <a:ln/>
        </p:spPr>
        <p:txBody>
          <a:bodyPr wrap="square" lIns="0" tIns="0" rIns="0" bIns="0" rtlCol="0" anchor="t"/>
          <a:lstStyle/>
          <a:p>
            <a:pPr algn="l" indent="0" marL="0">
              <a:lnSpc>
                <a:spcPct val="90000"/>
              </a:lnSpc>
              <a:buNone/>
            </a:pPr>
            <a:r>
              <a:rPr lang="en-US" sz="1600" dirty="0">
                <a:solidFill>
                  <a:srgbClr val="FFFFFF"/>
                </a:solidFill>
                <a:latin typeface="Arial" pitchFamily="34" charset="0"/>
                <a:ea typeface="Arial" pitchFamily="34" charset="-122"/>
                <a:cs typeface="Arial" pitchFamily="34" charset="-120"/>
              </a:rPr>
              <a:t>Каждый элемент выполняет свою задачу: одни помогают выбрать книгу, другие — читать и быстро находить информацию.
</a:t>
            </a:r>
            <a:endParaRPr lang="en-US" sz="1600" dirty="0"/>
          </a:p>
        </p:txBody>
      </p:sp>
      <p:sp>
        <p:nvSpPr>
          <p:cNvPr id="10" name="Text 4"/>
          <p:cNvSpPr txBox="1"/>
          <p:nvPr/>
        </p:nvSpPr>
        <p:spPr>
          <a:xfrm>
            <a:off x="5455800" y="4397901"/>
            <a:ext cx="3328200" cy="385500"/>
          </a:xfrm>
          <a:prstGeom prst="rect">
            <a:avLst/>
          </a:prstGeom>
          <a:noFill/>
          <a:ln/>
        </p:spPr>
        <p:txBody>
          <a:bodyPr wrap="square" lIns="0" tIns="0" rIns="0" bIns="0" rtlCol="0" anchor="t"/>
          <a:lstStyle/>
          <a:p>
            <a:pPr algn="l" indent="0" marL="0">
              <a:lnSpc>
                <a:spcPct val="90000"/>
              </a:lnSpc>
              <a:buNone/>
            </a:pPr>
            <a:r>
              <a:rPr lang="en-US" sz="1400" dirty="0">
                <a:solidFill>
                  <a:srgbClr val="595959"/>
                </a:solidFill>
                <a:latin typeface="Arial" pitchFamily="34" charset="0"/>
                <a:ea typeface="Arial" pitchFamily="34" charset="-122"/>
                <a:cs typeface="Arial" pitchFamily="34" charset="-120"/>
              </a:rPr>
              <a:t>Школьная лексика по теме «Parts of a book»
</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54200" y="1063698"/>
            <a:ext cx="8429700" cy="225560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60000" y="360000"/>
            <a:ext cx="7956300" cy="552600"/>
          </a:xfrm>
          <a:prstGeom prst="rect">
            <a:avLst/>
          </a:prstGeom>
          <a:noFill/>
          <a:ln/>
        </p:spPr>
        <p:txBody>
          <a:bodyPr wrap="square" lIns="0" tIns="0" rIns="0" bIns="0" rtlCol="0" anchor="t"/>
          <a:lstStyle/>
          <a:p>
            <a:pPr algn="l" indent="0" marL="0">
              <a:lnSpc>
                <a:spcPct val="90000"/>
              </a:lnSpc>
              <a:buNone/>
            </a:pPr>
            <a:r>
              <a:rPr lang="en-US" sz="3000" b="1" dirty="0">
                <a:solidFill>
                  <a:srgbClr val="FFFFFF"/>
                </a:solidFill>
                <a:latin typeface="Arial" pitchFamily="34" charset="0"/>
                <a:ea typeface="Arial" pitchFamily="34" charset="-122"/>
                <a:cs typeface="Arial" pitchFamily="34" charset="-120"/>
              </a:rPr>
              <a:t>Books in a Library and a Bookstore
</a:t>
            </a:r>
            <a:endParaRPr lang="en-US" sz="3000" dirty="0"/>
          </a:p>
        </p:txBody>
      </p:sp>
      <p:sp>
        <p:nvSpPr>
          <p:cNvPr id="10" name="Text 1"/>
          <p:cNvSpPr txBox="1"/>
          <p:nvPr/>
        </p:nvSpPr>
        <p:spPr>
          <a:xfrm>
            <a:off x="8547962" y="360000"/>
            <a:ext cx="413700" cy="213900"/>
          </a:xfrm>
          <a:prstGeom prst="rect">
            <a:avLst/>
          </a:prstGeom>
          <a:noFill/>
          <a:ln/>
        </p:spPr>
        <p:txBody>
          <a:bodyPr wrap="square" lIns="0" tIns="0" rIns="0" bIns="0" rtlCol="0" anchor="t"/>
          <a:lstStyle/>
          <a:p>
            <a:pPr algn="l" indent="0" marL="0">
              <a:lnSpc>
                <a:spcPct val="90000"/>
              </a:lnSpc>
              <a:buNone/>
            </a:pPr>
            <a:r>
              <a:rPr lang="en-US" sz="1400" dirty="0">
                <a:solidFill>
                  <a:srgbClr val="999999"/>
                </a:solidFill>
                <a:latin typeface="Arial" pitchFamily="34" charset="0"/>
                <a:ea typeface="Arial" pitchFamily="34" charset="-122"/>
                <a:cs typeface="Arial" pitchFamily="34" charset="-120"/>
              </a:rPr>
              <a:t>16</a:t>
            </a:r>
            <a:endParaRPr lang="en-US" sz="1400" dirty="0"/>
          </a:p>
        </p:txBody>
      </p:sp>
      <p:sp>
        <p:nvSpPr>
          <p:cNvPr id="11" name="Text 2"/>
          <p:cNvSpPr txBox="1"/>
          <p:nvPr/>
        </p:nvSpPr>
        <p:spPr>
          <a:xfrm>
            <a:off x="459500" y="3596950"/>
            <a:ext cx="2553600" cy="3315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Библиотечный порядок
</a:t>
            </a:r>
            <a:endParaRPr lang="en-US" sz="1100" dirty="0"/>
          </a:p>
        </p:txBody>
      </p:sp>
      <p:sp>
        <p:nvSpPr>
          <p:cNvPr id="12" name="Text 3"/>
          <p:cNvSpPr txBox="1"/>
          <p:nvPr/>
        </p:nvSpPr>
        <p:spPr>
          <a:xfrm>
            <a:off x="459500" y="3961150"/>
            <a:ext cx="2553600" cy="725100"/>
          </a:xfrm>
          <a:prstGeom prst="rect">
            <a:avLst/>
          </a:prstGeom>
          <a:noFill/>
          <a:ln/>
        </p:spPr>
        <p:txBody>
          <a:bodyPr wrap="square" lIns="0" tIns="0" rIns="0" bIns="0" rtlCol="0" anchor="ctr"/>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В библиотеке книги обычно стоят по теме, автору и каталожной системе. Это помогает быстро найти нужный раздел, нужного писателя или книгу для школьного задания.
</a:t>
            </a:r>
            <a:endParaRPr lang="en-US" sz="900" dirty="0"/>
          </a:p>
        </p:txBody>
      </p:sp>
      <p:sp>
        <p:nvSpPr>
          <p:cNvPr id="13" name="Text 4"/>
          <p:cNvSpPr txBox="1"/>
          <p:nvPr/>
        </p:nvSpPr>
        <p:spPr>
          <a:xfrm>
            <a:off x="6166347" y="3596950"/>
            <a:ext cx="2553600" cy="3315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Полезные слова
</a:t>
            </a:r>
            <a:endParaRPr lang="en-US" sz="1100" dirty="0"/>
          </a:p>
        </p:txBody>
      </p:sp>
      <p:sp>
        <p:nvSpPr>
          <p:cNvPr id="14" name="Text 5"/>
          <p:cNvSpPr txBox="1"/>
          <p:nvPr/>
        </p:nvSpPr>
        <p:spPr>
          <a:xfrm>
            <a:off x="6166347" y="3961150"/>
            <a:ext cx="2553600" cy="725100"/>
          </a:xfrm>
          <a:prstGeom prst="rect">
            <a:avLst/>
          </a:prstGeom>
          <a:noFill/>
          <a:ln/>
        </p:spPr>
        <p:txBody>
          <a:bodyPr wrap="square" lIns="0" tIns="0" rIns="0" bIns="0" rtlCol="0" anchor="ctr"/>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Для этой темы важны слова shelf, section, label, sign, catalogue и checkout desk. Они часто встречаются на схемах, указателях и при описании книжного пространства.
</a:t>
            </a:r>
            <a:endParaRPr lang="en-US" sz="900" dirty="0"/>
          </a:p>
        </p:txBody>
      </p:sp>
      <p:sp>
        <p:nvSpPr>
          <p:cNvPr id="15" name="Text 6"/>
          <p:cNvSpPr txBox="1"/>
          <p:nvPr/>
        </p:nvSpPr>
        <p:spPr>
          <a:xfrm>
            <a:off x="3312922" y="3596950"/>
            <a:ext cx="2553600" cy="3315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Магазинная витрина
</a:t>
            </a:r>
            <a:endParaRPr lang="en-US" sz="1100" dirty="0"/>
          </a:p>
        </p:txBody>
      </p:sp>
      <p:sp>
        <p:nvSpPr>
          <p:cNvPr id="16" name="Text 7"/>
          <p:cNvSpPr txBox="1"/>
          <p:nvPr/>
        </p:nvSpPr>
        <p:spPr>
          <a:xfrm>
            <a:off x="3312922" y="3961150"/>
            <a:ext cx="2553600" cy="725100"/>
          </a:xfrm>
          <a:prstGeom prst="rect">
            <a:avLst/>
          </a:prstGeom>
          <a:noFill/>
          <a:ln/>
        </p:spPr>
        <p:txBody>
          <a:bodyPr wrap="square" lIns="0" tIns="0" rIns="0" bIns="0" rtlCol="0" anchor="ctr"/>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В книжном магазине издания чаще группируют по жанру, возрасту и популярности. Покупателю проще сравнить обложки, найти новинку и выбрать книгу по интересам.
</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60000" y="1438213"/>
            <a:ext cx="8424000" cy="3344824"/>
          </a:xfrm>
          <a:prstGeom prst="rect">
            <a:avLst/>
          </a:prstGeom>
        </p:spPr>
      </p:pic>
      <p:sp>
        <p:nvSpPr>
          <p:cNvPr id="5" name="Text 0"/>
          <p:cNvSpPr txBox="1"/>
          <p:nvPr/>
        </p:nvSpPr>
        <p:spPr>
          <a:xfrm>
            <a:off x="8547962" y="360000"/>
            <a:ext cx="413700" cy="213900"/>
          </a:xfrm>
          <a:prstGeom prst="rect">
            <a:avLst/>
          </a:prstGeom>
          <a:noFill/>
          <a:ln/>
        </p:spPr>
        <p:txBody>
          <a:bodyPr wrap="square" lIns="0" tIns="0" rIns="0" bIns="0" rtlCol="0" anchor="t"/>
          <a:lstStyle/>
          <a:p>
            <a:pPr algn="l" indent="0" marL="0">
              <a:lnSpc>
                <a:spcPct val="90000"/>
              </a:lnSpc>
              <a:buNone/>
            </a:pPr>
            <a:r>
              <a:rPr lang="en-US" sz="1400" dirty="0">
                <a:solidFill>
                  <a:srgbClr val="999999"/>
                </a:solidFill>
                <a:latin typeface="Arial" pitchFamily="34" charset="0"/>
                <a:ea typeface="Arial" pitchFamily="34" charset="-122"/>
                <a:cs typeface="Arial" pitchFamily="34" charset="-120"/>
              </a:rPr>
              <a:t>17</a:t>
            </a:r>
            <a:endParaRPr lang="en-US" sz="1400" dirty="0"/>
          </a:p>
        </p:txBody>
      </p:sp>
      <p:sp>
        <p:nvSpPr>
          <p:cNvPr id="6" name="Text 1"/>
          <p:cNvSpPr txBox="1"/>
          <p:nvPr/>
        </p:nvSpPr>
        <p:spPr>
          <a:xfrm>
            <a:off x="360000" y="360000"/>
            <a:ext cx="7731300" cy="547500"/>
          </a:xfrm>
          <a:prstGeom prst="rect">
            <a:avLst/>
          </a:prstGeom>
          <a:noFill/>
          <a:ln/>
        </p:spPr>
        <p:txBody>
          <a:bodyPr wrap="square" lIns="0" tIns="0" rIns="0" bIns="0" rtlCol="0" anchor="t"/>
          <a:lstStyle/>
          <a:p>
            <a:pPr algn="l" indent="0" marL="0">
              <a:lnSpc>
                <a:spcPct val="90000"/>
              </a:lnSpc>
              <a:buNone/>
            </a:pPr>
            <a:r>
              <a:rPr lang="en-US" sz="3000" b="1" dirty="0">
                <a:solidFill>
                  <a:srgbClr val="FFFFFF"/>
                </a:solidFill>
                <a:latin typeface="Arial" pitchFamily="34" charset="0"/>
                <a:ea typeface="Arial" pitchFamily="34" charset="-122"/>
                <a:cs typeface="Arial" pitchFamily="34" charset="-120"/>
              </a:rPr>
              <a:t>How a Book Is Made
</a:t>
            </a:r>
            <a:endParaRPr lang="en-US" sz="3000" dirty="0"/>
          </a:p>
        </p:txBody>
      </p:sp>
      <p:sp>
        <p:nvSpPr>
          <p:cNvPr id="7" name="Text 2"/>
          <p:cNvSpPr txBox="1"/>
          <p:nvPr/>
        </p:nvSpPr>
        <p:spPr>
          <a:xfrm>
            <a:off x="360000" y="974125"/>
            <a:ext cx="8424000" cy="346800"/>
          </a:xfrm>
          <a:prstGeom prst="rect">
            <a:avLst/>
          </a:prstGeom>
          <a:noFill/>
          <a:ln/>
        </p:spPr>
        <p:txBody>
          <a:bodyPr wrap="square" lIns="0" tIns="0" rIns="0" bIns="0" rtlCol="0" anchor="t"/>
          <a:lstStyle/>
          <a:p>
            <a:pPr algn="l" indent="0" marL="0">
              <a:lnSpc>
                <a:spcPct val="90000"/>
              </a:lnSpc>
              <a:buNone/>
            </a:pPr>
            <a:r>
              <a:rPr lang="en-US" sz="1800" dirty="0">
                <a:solidFill>
                  <a:srgbClr val="FFFFFF"/>
                </a:solidFill>
                <a:latin typeface="Arial" pitchFamily="34" charset="0"/>
                <a:ea typeface="Arial" pitchFamily="34" charset="-122"/>
                <a:cs typeface="Arial" pitchFamily="34" charset="-120"/>
              </a:rPr>
              <a:t>Последовательность этапов создания книги от замысла до читателя
</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60000" y="360000"/>
            <a:ext cx="8424000" cy="1175700"/>
          </a:xfrm>
          <a:prstGeom prst="rect">
            <a:avLst/>
          </a:prstGeom>
          <a:noFill/>
          <a:ln/>
        </p:spPr>
        <p:txBody>
          <a:bodyPr wrap="square" lIns="0" tIns="0" rIns="0" bIns="0" rtlCol="0" anchor="t"/>
          <a:lstStyle/>
          <a:p>
            <a:pPr algn="l" indent="0" marL="0">
              <a:lnSpc>
                <a:spcPct val="90000"/>
              </a:lnSpc>
              <a:buNone/>
            </a:pPr>
            <a:r>
              <a:rPr lang="en-US" sz="2570" b="1" dirty="0">
                <a:solidFill>
                  <a:srgbClr val="FFFFFF"/>
                </a:solidFill>
                <a:latin typeface="Arial" pitchFamily="34" charset="0"/>
                <a:ea typeface="Arial" pitchFamily="34" charset="-122"/>
                <a:cs typeface="Arial" pitchFamily="34" charset="-120"/>
              </a:rPr>
              <a:t>Название, подзаголовок, серия, обложка и аннотация дают быстрый ориентир и помогают не ошибиться при выборе книги в библиотеке или магазине.
</a:t>
            </a:r>
            <a:endParaRPr lang="en-US" sz="2570" dirty="0"/>
          </a:p>
        </p:txBody>
      </p:sp>
      <p:sp>
        <p:nvSpPr>
          <p:cNvPr id="5" name="Text 1"/>
          <p:cNvSpPr txBox="1"/>
          <p:nvPr/>
        </p:nvSpPr>
        <p:spPr>
          <a:xfrm>
            <a:off x="3197475" y="1816012"/>
            <a:ext cx="4467000" cy="1098900"/>
          </a:xfrm>
          <a:prstGeom prst="rect">
            <a:avLst/>
          </a:prstGeom>
          <a:noFill/>
          <a:ln/>
        </p:spPr>
        <p:txBody>
          <a:bodyPr wrap="square" lIns="0" tIns="0" rIns="0" bIns="0" rtlCol="0" anchor="t"/>
          <a:lstStyle/>
          <a:p>
            <a:pPr algn="l" indent="0" marL="0">
              <a:lnSpc>
                <a:spcPct val="90000"/>
              </a:lnSpc>
              <a:buNone/>
            </a:pPr>
            <a:r>
              <a:rPr lang="en-US" sz="8300" b="1" dirty="0">
                <a:solidFill>
                  <a:srgbClr val="FFFFFF"/>
                </a:solidFill>
                <a:latin typeface="Arial" pitchFamily="34" charset="0"/>
                <a:ea typeface="Arial" pitchFamily="34" charset="-122"/>
                <a:cs typeface="Arial" pitchFamily="34" charset="-120"/>
              </a:rPr>
              <a:t>5
</a:t>
            </a:r>
            <a:endParaRPr lang="en-US" sz="8300" dirty="0"/>
          </a:p>
        </p:txBody>
      </p:sp>
      <p:sp>
        <p:nvSpPr>
          <p:cNvPr id="6" name="Text 2"/>
          <p:cNvSpPr txBox="1"/>
          <p:nvPr/>
        </p:nvSpPr>
        <p:spPr>
          <a:xfrm>
            <a:off x="3197475" y="3195212"/>
            <a:ext cx="4467000" cy="514200"/>
          </a:xfrm>
          <a:prstGeom prst="rect">
            <a:avLst/>
          </a:prstGeom>
          <a:noFill/>
          <a:ln/>
        </p:spPr>
        <p:txBody>
          <a:bodyPr wrap="square" lIns="0" tIns="0" rIns="0" bIns="0" rtlCol="0" anchor="t"/>
          <a:lstStyle/>
          <a:p>
            <a:pPr algn="l" indent="0" marL="0">
              <a:lnSpc>
                <a:spcPct val="90000"/>
              </a:lnSpc>
              <a:buNone/>
            </a:pPr>
            <a:r>
              <a:rPr lang="en-US" sz="1499" dirty="0">
                <a:solidFill>
                  <a:srgbClr val="FFFFFF"/>
                </a:solidFill>
                <a:latin typeface="Arial" pitchFamily="34" charset="0"/>
                <a:ea typeface="Arial" pitchFamily="34" charset="-122"/>
                <a:cs typeface="Arial" pitchFamily="34" charset="-120"/>
              </a:rPr>
              <a:t>подсказок на обложке и в аннотации обычно хватает, чтобы определить тип книги до чтения первых страниц.
</a:t>
            </a:r>
            <a:endParaRPr lang="en-US" sz="1499" dirty="0"/>
          </a:p>
        </p:txBody>
      </p:sp>
      <p:sp>
        <p:nvSpPr>
          <p:cNvPr id="7" name="Text 3"/>
          <p:cNvSpPr txBox="1"/>
          <p:nvPr/>
        </p:nvSpPr>
        <p:spPr>
          <a:xfrm>
            <a:off x="3197475" y="3836237"/>
            <a:ext cx="4467000" cy="456300"/>
          </a:xfrm>
          <a:prstGeom prst="rect">
            <a:avLst/>
          </a:prstGeom>
          <a:noFill/>
          <a:ln/>
        </p:spPr>
        <p:txBody>
          <a:bodyPr wrap="square" lIns="0" tIns="0" rIns="0" bIns="0" rtlCol="0" anchor="t"/>
          <a:lstStyle/>
          <a:p>
            <a:pPr algn="l" indent="0" marL="0">
              <a:lnSpc>
                <a:spcPct val="90000"/>
              </a:lnSpc>
              <a:buNone/>
            </a:pPr>
            <a:r>
              <a:rPr lang="en-US" sz="1500" dirty="0">
                <a:solidFill>
                  <a:srgbClr val="595959"/>
                </a:solidFill>
                <a:latin typeface="Arial" pitchFamily="34" charset="0"/>
                <a:ea typeface="Arial" pitchFamily="34" charset="-122"/>
                <a:cs typeface="Arial" pitchFamily="34" charset="-120"/>
              </a:rPr>
              <a:t>Материалы урока по теме обложки и аннотации книги
</a:t>
            </a:r>
            <a:endParaRPr lang="en-US" sz="1500" dirty="0"/>
          </a:p>
        </p:txBody>
      </p:sp>
      <p:sp>
        <p:nvSpPr>
          <p:cNvPr id="8" name="Text 4"/>
          <p:cNvSpPr txBox="1"/>
          <p:nvPr/>
        </p:nvSpPr>
        <p:spPr>
          <a:xfrm>
            <a:off x="8547962" y="360000"/>
            <a:ext cx="413700" cy="213900"/>
          </a:xfrm>
          <a:prstGeom prst="rect">
            <a:avLst/>
          </a:prstGeom>
          <a:noFill/>
          <a:ln/>
        </p:spPr>
        <p:txBody>
          <a:bodyPr wrap="square" lIns="0" tIns="0" rIns="0" bIns="0" rtlCol="0" anchor="t"/>
          <a:lstStyle/>
          <a:p>
            <a:pPr algn="l" indent="0" marL="0">
              <a:lnSpc>
                <a:spcPct val="90000"/>
              </a:lnSpc>
              <a:buNone/>
            </a:pPr>
            <a:r>
              <a:rPr lang="en-US" sz="1400" dirty="0">
                <a:solidFill>
                  <a:srgbClr val="999999"/>
                </a:solidFill>
                <a:latin typeface="Arial" pitchFamily="34" charset="0"/>
                <a:ea typeface="Arial" pitchFamily="34" charset="-122"/>
                <a:cs typeface="Arial" pitchFamily="34" charset="-120"/>
              </a:rPr>
              <a:t>18</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60000" y="1438494"/>
            <a:ext cx="4197000" cy="3344261"/>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547962" y="360000"/>
            <a:ext cx="413700" cy="213900"/>
          </a:xfrm>
          <a:prstGeom prst="rect">
            <a:avLst/>
          </a:prstGeom>
          <a:noFill/>
          <a:ln/>
        </p:spPr>
        <p:txBody>
          <a:bodyPr wrap="square" lIns="0" tIns="0" rIns="0" bIns="0" rtlCol="0" anchor="t"/>
          <a:lstStyle/>
          <a:p>
            <a:pPr algn="l" indent="0" marL="0">
              <a:lnSpc>
                <a:spcPct val="90000"/>
              </a:lnSpc>
              <a:buNone/>
            </a:pPr>
            <a:r>
              <a:rPr lang="en-US" sz="1400" dirty="0">
                <a:solidFill>
                  <a:srgbClr val="999999"/>
                </a:solidFill>
                <a:latin typeface="Arial" pitchFamily="34" charset="0"/>
                <a:ea typeface="Arial" pitchFamily="34" charset="-122"/>
                <a:cs typeface="Arial" pitchFamily="34" charset="-120"/>
              </a:rPr>
              <a:t>19</a:t>
            </a:r>
            <a:endParaRPr lang="en-US" sz="1400" dirty="0"/>
          </a:p>
        </p:txBody>
      </p:sp>
      <p:sp>
        <p:nvSpPr>
          <p:cNvPr id="7" name="Text 1"/>
          <p:cNvSpPr txBox="1"/>
          <p:nvPr/>
        </p:nvSpPr>
        <p:spPr>
          <a:xfrm>
            <a:off x="360000" y="360000"/>
            <a:ext cx="7718700" cy="862200"/>
          </a:xfrm>
          <a:prstGeom prst="rect">
            <a:avLst/>
          </a:prstGeom>
          <a:noFill/>
          <a:ln/>
        </p:spPr>
        <p:txBody>
          <a:bodyPr wrap="square" lIns="0" tIns="0" rIns="0" bIns="0" rtlCol="0" anchor="t"/>
          <a:lstStyle/>
          <a:p>
            <a:pPr algn="l" indent="0" marL="0">
              <a:lnSpc>
                <a:spcPct val="90000"/>
              </a:lnSpc>
              <a:buNone/>
            </a:pPr>
            <a:r>
              <a:rPr lang="en-US" sz="3000" b="1" dirty="0">
                <a:solidFill>
                  <a:srgbClr val="FFFFFF"/>
                </a:solidFill>
                <a:latin typeface="Arial" pitchFamily="34" charset="0"/>
                <a:ea typeface="Arial" pitchFamily="34" charset="-122"/>
                <a:cs typeface="Arial" pitchFamily="34" charset="-120"/>
              </a:rPr>
              <a:t>Which Features Belong to Which Type of Book
</a:t>
            </a:r>
            <a:endParaRPr lang="en-US" sz="3000" dirty="0"/>
          </a:p>
        </p:txBody>
      </p:sp>
      <p:sp>
        <p:nvSpPr>
          <p:cNvPr id="8" name="Text 2"/>
          <p:cNvSpPr txBox="1"/>
          <p:nvPr/>
        </p:nvSpPr>
        <p:spPr>
          <a:xfrm>
            <a:off x="4782550" y="1976285"/>
            <a:ext cx="4001400" cy="862200"/>
          </a:xfrm>
          <a:prstGeom prst="rect">
            <a:avLst/>
          </a:prstGeom>
          <a:noFill/>
          <a:ln/>
        </p:spPr>
        <p:txBody>
          <a:bodyPr wrap="square" lIns="0" tIns="0" rIns="0" bIns="0" rtlCol="0" anchor="b"/>
          <a:lstStyle/>
          <a:p>
            <a:pPr algn="l" indent="0" marL="0">
              <a:lnSpc>
                <a:spcPct val="90000"/>
              </a:lnSpc>
              <a:buNone/>
            </a:pPr>
            <a:r>
              <a:rPr lang="en-US" sz="1600" dirty="0">
                <a:solidFill>
                  <a:srgbClr val="FFFFFF"/>
                </a:solidFill>
                <a:latin typeface="Arial" pitchFamily="34" charset="0"/>
                <a:ea typeface="Arial" pitchFamily="34" charset="-122"/>
                <a:cs typeface="Arial" pitchFamily="34" charset="-120"/>
              </a:rPr>
              <a:t>Такая схема показывает, какие признаки помогают отличить один тип книги от другого, даже если обложки похожи или названия звучат неочевидно.
</a:t>
            </a:r>
            <a:endParaRPr lang="en-US" sz="1600" dirty="0"/>
          </a:p>
        </p:txBody>
      </p:sp>
      <p:sp>
        <p:nvSpPr>
          <p:cNvPr id="9" name="Text 3"/>
          <p:cNvSpPr txBox="1"/>
          <p:nvPr/>
        </p:nvSpPr>
        <p:spPr>
          <a:xfrm>
            <a:off x="4782550" y="3218135"/>
            <a:ext cx="4001400" cy="862200"/>
          </a:xfrm>
          <a:prstGeom prst="rect">
            <a:avLst/>
          </a:prstGeom>
          <a:noFill/>
          <a:ln/>
        </p:spPr>
        <p:txBody>
          <a:bodyPr wrap="square" lIns="0" tIns="0" rIns="0" bIns="0" rtlCol="0" anchor="t"/>
          <a:lstStyle/>
          <a:p>
            <a:pPr algn="l" indent="0" marL="0">
              <a:lnSpc>
                <a:spcPct val="90000"/>
              </a:lnSpc>
              <a:buNone/>
            </a:pPr>
            <a:r>
              <a:rPr lang="en-US" sz="1600" dirty="0">
                <a:solidFill>
                  <a:srgbClr val="FFFFFF"/>
                </a:solidFill>
                <a:latin typeface="Arial" pitchFamily="34" charset="0"/>
                <a:ea typeface="Arial" pitchFamily="34" charset="-122"/>
                <a:cs typeface="Arial" pitchFamily="34" charset="-120"/>
              </a:rPr>
              <a:t>У каждой группы есть свои сильные признаки: сюжет у fiction, задания у textbooks, факты у reference books, изображения у comics.
</a:t>
            </a:r>
            <a:endParaRPr lang="en-US" sz="1600" dirty="0"/>
          </a:p>
        </p:txBody>
      </p:sp>
      <p:sp>
        <p:nvSpPr>
          <p:cNvPr id="10" name="Text 4"/>
          <p:cNvSpPr txBox="1"/>
          <p:nvPr/>
        </p:nvSpPr>
        <p:spPr>
          <a:xfrm>
            <a:off x="4782550" y="4459981"/>
            <a:ext cx="4001400" cy="323400"/>
          </a:xfrm>
          <a:prstGeom prst="rect">
            <a:avLst/>
          </a:prstGeom>
          <a:noFill/>
          <a:ln/>
        </p:spPr>
        <p:txBody>
          <a:bodyPr wrap="square" lIns="0" tIns="0" rIns="0" bIns="0" rtlCol="0" anchor="t"/>
          <a:lstStyle/>
          <a:p>
            <a:pPr algn="l" indent="0" marL="0">
              <a:lnSpc>
                <a:spcPct val="90000"/>
              </a:lnSpc>
              <a:buNone/>
            </a:pPr>
            <a:r>
              <a:rPr lang="en-US" sz="1400" dirty="0">
                <a:solidFill>
                  <a:srgbClr val="595959"/>
                </a:solidFill>
                <a:latin typeface="Arial" pitchFamily="34" charset="0"/>
                <a:ea typeface="Arial" pitchFamily="34" charset="-122"/>
                <a:cs typeface="Arial" pitchFamily="34" charset="-120"/>
              </a:rPr>
              <a:t>Сравнительная таблица по материалам урока; условная оценка признаков
</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60000" y="825750"/>
            <a:ext cx="3982500" cy="3957600"/>
          </a:xfrm>
          <a:prstGeom prst="rect">
            <a:avLst/>
          </a:prstGeom>
          <a:noFill/>
          <a:ln/>
        </p:spPr>
        <p:txBody>
          <a:bodyPr wrap="square" lIns="0" tIns="0" rIns="0" bIns="0" rtlCol="0" anchor="b"/>
          <a:lstStyle/>
          <a:p>
            <a:pPr algn="l" indent="0" marL="0">
              <a:lnSpc>
                <a:spcPct val="90000"/>
              </a:lnSpc>
              <a:buNone/>
            </a:pPr>
            <a:r>
              <a:rPr lang="en-US" sz="3200" b="1" dirty="0">
                <a:solidFill>
                  <a:srgbClr val="FFFFFF"/>
                </a:solidFill>
                <a:latin typeface="Arial" pitchFamily="34" charset="0"/>
                <a:ea typeface="Arial" pitchFamily="34" charset="-122"/>
                <a:cs typeface="Arial" pitchFamily="34" charset="-120"/>
              </a:rPr>
              <a:t>Что запомнить о типах книг
</a:t>
            </a:r>
            <a:endParaRPr lang="en-US" sz="3200" dirty="0"/>
          </a:p>
        </p:txBody>
      </p:sp>
      <p:sp>
        <p:nvSpPr>
          <p:cNvPr id="6" name="Text 1"/>
          <p:cNvSpPr txBox="1"/>
          <p:nvPr/>
        </p:nvSpPr>
        <p:spPr>
          <a:xfrm>
            <a:off x="4711950" y="825750"/>
            <a:ext cx="3867600" cy="1615800"/>
          </a:xfrm>
          <a:prstGeom prst="rect">
            <a:avLst/>
          </a:prstGeom>
          <a:noFill/>
          <a:ln/>
        </p:spPr>
        <p:txBody>
          <a:bodyPr wrap="square" lIns="0" tIns="0" rIns="0" bIns="0" rtlCol="0" anchor="t"/>
          <a:lstStyle/>
          <a:p>
            <a:pPr algn="l" indent="0" marL="0">
              <a:lnSpc>
                <a:spcPct val="90000"/>
              </a:lnSpc>
              <a:buNone/>
            </a:pPr>
            <a:r>
              <a:rPr lang="en-US" sz="1400" dirty="0">
                <a:solidFill>
                  <a:srgbClr val="FFFFFF"/>
                </a:solidFill>
                <a:latin typeface="Arial" pitchFamily="34" charset="0"/>
                <a:ea typeface="Arial" pitchFamily="34" charset="-122"/>
                <a:cs typeface="Arial" pitchFamily="34" charset="-120"/>
              </a:rPr>
              <a:t>Ученик может назвать тип книги, понять её назначение и выбрать подходящий формат для чтения, учёбы или слушания. Такой словарь делает английский текст понятнее и полезнее.
</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2026-05-30T19:44:17Z</dcterms:created>
  <dcterms:modified xsi:type="dcterms:W3CDTF">2026-05-30T19:44:17Z</dcterms:modified>
</cp:coreProperties>
</file>