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6400" y="1428399"/>
            <a:ext cx="8059200" cy="784670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30375" y="2331350"/>
            <a:ext cx="7529100" cy="50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«Вишнёвый сад» А.П. Чехова: пьеса о переменах, памяти и выборе
</a:t>
            </a:r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о том, как прошлое уходит, а решение всё равно нужно принимать.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530375" y="8050825"/>
            <a:ext cx="7529100" cy="12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8950" y="2235947"/>
            <a:ext cx="8053500" cy="80299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242500" y="9536150"/>
            <a:ext cx="92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9020150" y="3242100"/>
            <a:ext cx="7925400" cy="55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«Вишнёвый сад» создавался в переломный момент, когда старая усадебная Россия уходила в прошлое. Чехов показывает этот сдвиг не через громкие события, а через паузы, детали, недосказанность и внутреннее напряжение героев.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519350" y="468400"/>
            <a:ext cx="14526600" cy="12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на рубеже эпох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458892" y="886492"/>
            <a:ext cx="150654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события сюжета
</a:t>
            </a:r>
            <a:endParaRPr lang="en-US" sz="4600" dirty="0"/>
          </a:p>
        </p:txBody>
      </p:sp>
      <p:sp>
        <p:nvSpPr>
          <p:cNvPr id="9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3046900" y="3598000"/>
            <a:ext cx="38025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в имение
</a:t>
            </a:r>
            <a:pPr algn="l" indent="0" marL="0">
              <a:lnSpc>
                <a:spcPct val="100000"/>
              </a:lnSpc>
              <a:buNone/>
            </a:pPr>
            <a:r>
              <a:rPr lang="en-US" sz="17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7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Раневская приезжает из Франции вместе с Аней в родной дом, где всё напоминает о прошлом и семейной памяти.
</a:t>
            </a:r>
            <a:endParaRPr lang="en-US" sz="2572" dirty="0"/>
          </a:p>
        </p:txBody>
      </p:sp>
      <p:sp>
        <p:nvSpPr>
          <p:cNvPr id="11" name="Text 3"/>
          <p:cNvSpPr txBox="1"/>
          <p:nvPr/>
        </p:nvSpPr>
        <p:spPr>
          <a:xfrm>
            <a:off x="9925825" y="3598000"/>
            <a:ext cx="38025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Лопахина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Лопахин предлагает разделить землю на участки и сдавать их под дачи — это реальный выход, но его долго не принимают.
</a:t>
            </a:r>
            <a:endParaRPr lang="en-US" sz="2600" dirty="0"/>
          </a:p>
        </p:txBody>
      </p:sp>
      <p:sp>
        <p:nvSpPr>
          <p:cNvPr id="12" name="Text 4"/>
          <p:cNvSpPr txBox="1"/>
          <p:nvPr/>
        </p:nvSpPr>
        <p:spPr>
          <a:xfrm>
            <a:off x="6528162" y="7328250"/>
            <a:ext cx="38025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Угроза продажи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долгов имение и сад оказываются под угрозой, и герои понимают, что привычная жизнь не может продолжаться.
</a:t>
            </a:r>
            <a:endParaRPr lang="en-US" sz="2600" dirty="0"/>
          </a:p>
        </p:txBody>
      </p:sp>
      <p:sp>
        <p:nvSpPr>
          <p:cNvPr id="13" name="Text 5"/>
          <p:cNvSpPr txBox="1"/>
          <p:nvPr/>
        </p:nvSpPr>
        <p:spPr>
          <a:xfrm>
            <a:off x="13375125" y="7328250"/>
            <a:ext cx="38025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Торги и утрата
</a:t>
            </a:r>
            <a:pPr algn="l" indent="0" marL="0">
              <a:lnSpc>
                <a:spcPct val="100000"/>
              </a:lnSpc>
              <a:buNone/>
            </a:pPr>
            <a:r>
              <a:rPr lang="en-US" sz="17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торгах имение покупает Лопахин, после чего семья покидает дом, а финальный звук топора обозначает окончательный разрыв с прошлым.
</a:t>
            </a:r>
            <a:endParaRPr lang="en-US" sz="252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действие пьесы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от возвращения Раневской до финального отъезда и пустеющего дома.
</a:t>
            </a:r>
            <a:endParaRPr lang="en-US" sz="2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88950" y="25"/>
            <a:ext cx="9197749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4725" y="2187625"/>
            <a:ext cx="7894800" cy="67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 как память о детстве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Раневской и Гаева сад связан с детством, домом и чувством утраченной гармонии. Это пространство личной памяти, которое невозможно заменить расчётом.
</a:t>
            </a:r>
            <a:pPr algn="l" indent="0" marL="0">
              <a:lnSpc>
                <a:spcPct val="100000"/>
              </a:lnSpc>
              <a:buNone/>
            </a:pPr>
            <a:r>
              <a:rPr lang="en-US" sz="4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 как испытание для настоящего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Лопахина сад — прежде всего земля, которую можно использовать разумно. У Чехова этот образ соединяет красоту и хрупкость: сохранить его одними чувствами невозможно.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679325" y="440675"/>
            <a:ext cx="70398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Вишнёвый сад как образ красоты, памяти и утраты
</a:t>
            </a:r>
            <a:endParaRPr lang="en-US" sz="423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4600" y="807050"/>
            <a:ext cx="151998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24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Раневская: искренность, эмоциональность и беспомощность
</a:t>
            </a:r>
            <a:endParaRPr lang="en-US" sz="4524" dirty="0"/>
          </a:p>
        </p:txBody>
      </p:sp>
      <p:sp>
        <p:nvSpPr>
          <p:cNvPr id="5" name="Text 1"/>
          <p:cNvSpPr txBox="1"/>
          <p:nvPr/>
        </p:nvSpPr>
        <p:spPr>
          <a:xfrm>
            <a:off x="2622300" y="686975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остро чувствует утрату, но избегает твёрдого решения: эмоции у неё сильнее воли, а желание сохранить прежнюю жизнь не подкреплено действием.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26223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Раневская вызывает сочувствие душевной щедростью, мягкостью и сильной привязанностью к дому, в котором для неё сосредоточена память о семье.
</a:t>
            </a:r>
            <a:endParaRPr lang="en-US" sz="2600" dirty="0"/>
          </a:p>
        </p:txBody>
      </p:sp>
      <p:sp>
        <p:nvSpPr>
          <p:cNvPr id="7" name="Text 3"/>
          <p:cNvSpPr txBox="1"/>
          <p:nvPr/>
        </p:nvSpPr>
        <p:spPr>
          <a:xfrm>
            <a:off x="106376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личная история подчёркивает внутренний надлом: за внешней лёгкостью скрыты трагедия, финансовая зависимость и неспособность выстроить устойчивую жизнь.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06500" y="549125"/>
            <a:ext cx="13875000" cy="17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Гаев: красивое слово вместо поступка
</a:t>
            </a:r>
            <a:endParaRPr lang="en-US" sz="4600" dirty="0"/>
          </a:p>
        </p:txBody>
      </p:sp>
      <p:sp>
        <p:nvSpPr>
          <p:cNvPr id="6" name="Text 1"/>
          <p:cNvSpPr txBox="1"/>
          <p:nvPr/>
        </p:nvSpPr>
        <p:spPr>
          <a:xfrm>
            <a:off x="1326899" y="6366545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умеет говорить о ценностях прошлого, однако не предлагает действенного выхода из кризиса и откладывает решение, как и остальные члены семьи.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1326900" y="2930000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Гаев бережёт привычки старого дворянского мира: для него важны манеры, ритуалы и внешняя респектабельность, создающие иллюзию устойчивости.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10101251" y="2930000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речи длинны и торжественны, но в них много самоуспокоения. Комизм персонажа строится на несоответствии между возвышенным тоном и реальной беспомощностью.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10101251" y="6366545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Гаева показывает культуру слова без опоры на практику: в мире перемен этого уже недостаточно.
</a:t>
            </a:r>
            <a:endParaRPr lang="en-US" sz="2600" dirty="0"/>
          </a:p>
        </p:txBody>
      </p:sp>
      <p:sp>
        <p:nvSpPr>
          <p:cNvPr id="10" name="Text 5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495" y="2915264"/>
            <a:ext cx="808200" cy="80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4462" y="2915264"/>
            <a:ext cx="808200" cy="80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7509" y="6638231"/>
            <a:ext cx="808200" cy="80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24479" y="6638231"/>
            <a:ext cx="808200" cy="80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2650" y="-56980"/>
            <a:ext cx="16622700" cy="16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Лопахин: энергия новой эпохи и внутренняя противоречивость
</a:t>
            </a:r>
            <a:endParaRPr lang="en-US" sz="4500" dirty="0"/>
          </a:p>
        </p:txBody>
      </p:sp>
      <p:sp>
        <p:nvSpPr>
          <p:cNvPr id="8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57075" y="3993125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Лопахин первым ясно понимает, что имение можно спасти только через практический расчёт и переустройство земли.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2186875" y="299612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из беды
</a:t>
            </a:r>
            <a:endParaRPr lang="en-US" sz="3200" dirty="0"/>
          </a:p>
        </p:txBody>
      </p:sp>
      <p:sp>
        <p:nvSpPr>
          <p:cNvPr id="11" name="Text 4"/>
          <p:cNvSpPr txBox="1"/>
          <p:nvPr/>
        </p:nvSpPr>
        <p:spPr>
          <a:xfrm>
            <a:off x="9794275" y="3993175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мыслит категориями пользы, дохода и действия, поэтому его предложения звучат убедительно на фоне нерешительности других.
</a:t>
            </a:r>
            <a:endParaRPr lang="en-US" sz="2500" dirty="0"/>
          </a:p>
        </p:txBody>
      </p:sp>
      <p:sp>
        <p:nvSpPr>
          <p:cNvPr id="12" name="Text 5"/>
          <p:cNvSpPr txBox="1"/>
          <p:nvPr/>
        </p:nvSpPr>
        <p:spPr>
          <a:xfrm>
            <a:off x="11030275" y="2980825"/>
            <a:ext cx="66294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Деловое мышление
</a:t>
            </a:r>
            <a:endParaRPr lang="en-US" sz="3200" dirty="0"/>
          </a:p>
        </p:txBody>
      </p:sp>
      <p:sp>
        <p:nvSpPr>
          <p:cNvPr id="13" name="Text 6"/>
          <p:cNvSpPr txBox="1"/>
          <p:nvPr/>
        </p:nvSpPr>
        <p:spPr>
          <a:xfrm>
            <a:off x="1057075" y="7758600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Сын крепостного, он достигает высокого положения и становится владельцем имения, что символизирует смену исторического уклада.
</a:t>
            </a:r>
            <a:endParaRPr lang="en-US" sz="2500" dirty="0"/>
          </a:p>
        </p:txBody>
      </p:sp>
      <p:sp>
        <p:nvSpPr>
          <p:cNvPr id="14" name="Text 7"/>
          <p:cNvSpPr txBox="1"/>
          <p:nvPr/>
        </p:nvSpPr>
        <p:spPr>
          <a:xfrm>
            <a:off x="2186875" y="670377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Социальный успех
</a:t>
            </a:r>
            <a:endParaRPr lang="en-US" sz="3200" dirty="0"/>
          </a:p>
        </p:txBody>
      </p:sp>
      <p:sp>
        <p:nvSpPr>
          <p:cNvPr id="15" name="Text 8"/>
          <p:cNvSpPr txBox="1"/>
          <p:nvPr/>
        </p:nvSpPr>
        <p:spPr>
          <a:xfrm>
            <a:off x="9794275" y="7758600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Лопахина не приносит ему внутреннего спокойствия: за успехом чувствуется человек, которому трудно примирить прошлое и настоящее.
</a:t>
            </a:r>
            <a:endParaRPr lang="en-US" sz="2500" dirty="0"/>
          </a:p>
        </p:txBody>
      </p:sp>
      <p:sp>
        <p:nvSpPr>
          <p:cNvPr id="16" name="Text 9"/>
          <p:cNvSpPr txBox="1"/>
          <p:nvPr/>
        </p:nvSpPr>
        <p:spPr>
          <a:xfrm>
            <a:off x="11030275" y="6703775"/>
            <a:ext cx="66294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Скрытая горечь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957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и реплики персонажей в пьесе А.П. Чехова «Вишнёвый сад»
</a:t>
            </a:r>
            <a:endParaRPr lang="en-US" sz="1957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Отношение героев к вишнёвому саду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герой видит в саде не только место действия, но и собственную жизненную позицию.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 объединяет разные ценности: память, пользу, надежду и историческую ответственность, поэтому конфликт носит не только семейный, но и мировоззренческий характер.
</a:t>
            </a:r>
            <a:endParaRPr lang="en-US" sz="4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3325" y="4013600"/>
            <a:ext cx="9042900" cy="24602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3325" y="8881500"/>
            <a:ext cx="90429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29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А.П. Чехова «Вишнёвый сад»
</a:t>
            </a:r>
            <a:endParaRPr lang="en-US" sz="1292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82425" y="1918950"/>
            <a:ext cx="80691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персонажи пьесы и их функции
</a:t>
            </a:r>
            <a:pPr algn="l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сопоставление персонажей помогает увидеть их место в конфликте и в смене эпох.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образуют систему противопоставлений: чувство и память сталкиваются с расчётом, а старый уклад — с историческим обновлением.
</a:t>
            </a:r>
            <a:endParaRPr lang="en-US" sz="4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77300" y="487900"/>
            <a:ext cx="14758500" cy="14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Аня и Трофимов: взгляд в будущее
</a:t>
            </a:r>
            <a:endParaRPr lang="en-US" sz="4500" dirty="0"/>
          </a:p>
        </p:txBody>
      </p:sp>
      <p:sp>
        <p:nvSpPr>
          <p:cNvPr id="6" name="Text 1"/>
          <p:cNvSpPr txBox="1"/>
          <p:nvPr/>
        </p:nvSpPr>
        <p:spPr>
          <a:xfrm>
            <a:off x="73970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Аня легче других принимает мысль, что прежний уклад не вернётся: для неё расставание с усадьбой связано не только с потерей, но и с возможностью начать жизнь заново.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6831475" y="4264637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Петя Трофимов говорит о труде, личной ответственности и нравственном взрослении; его речи переводят частную семейную драму в более широкий исторический и общественный план.
</a:t>
            </a:r>
            <a:endParaRPr lang="en-US" sz="2500" dirty="0"/>
          </a:p>
        </p:txBody>
      </p:sp>
      <p:sp>
        <p:nvSpPr>
          <p:cNvPr id="8" name="Text 3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00" dirty="0"/>
          </a:p>
        </p:txBody>
      </p:sp>
      <p:sp>
        <p:nvSpPr>
          <p:cNvPr id="9" name="Text 4"/>
          <p:cNvSpPr txBox="1"/>
          <p:nvPr/>
        </p:nvSpPr>
        <p:spPr>
          <a:xfrm>
            <a:off x="1261855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они противопоставлены Раневской и Гаеву: вместо ностальгии и ожидания чуда — движение вперёд, внутреннее освобождение и готовность принять перемены.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25" y="647875"/>
            <a:ext cx="15790800" cy="14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Фирс и тема исторической памяти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5870674" y="7147838"/>
            <a:ext cx="9630600" cy="12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Фирса Чехов показывает: эпоха уходит не мгновенно, а вместе с теми, кто не нужен новому времени, но всё ещё хранит его память.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6155574" y="5628212"/>
            <a:ext cx="9630600" cy="12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забытость в закрытом доме после отъезда хозяев становится одним из самых горьких эпизодов пьесы, где личная судьба превращается в знак исторической слепоты.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6456324" y="4203088"/>
            <a:ext cx="9630600" cy="11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говорит языком прошлого и потому часто оказывается не услышанным: остальные персонажи заняты своими тревогами, спорами и надеждами на случайное спасение.
</a:t>
            </a:r>
            <a:endParaRPr lang="en-US" sz="2500" dirty="0"/>
          </a:p>
        </p:txBody>
      </p:sp>
      <p:sp>
        <p:nvSpPr>
          <p:cNvPr id="8" name="Text 4"/>
          <p:cNvSpPr txBox="1"/>
          <p:nvPr/>
        </p:nvSpPr>
        <p:spPr>
          <a:xfrm>
            <a:off x="6736799" y="2777963"/>
            <a:ext cx="9630600" cy="11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Фирс хранит в доме не только порядок, но и живую память о времени, когда отношения между людьми строились иначе, а слово «верность» имело особый вес.
</a:t>
            </a:r>
            <a:endParaRPr lang="en-US" sz="2500" dirty="0"/>
          </a:p>
        </p:txBody>
      </p:sp>
      <p:sp>
        <p:nvSpPr>
          <p:cNvPr id="9" name="Text 5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имение оказывается потеряно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решений и бездействия, приводящая к утрате усадьбы
</a:t>
            </a:r>
            <a:endParaRPr lang="en-US" sz="2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пьесы А.П. Чехова «Вишнёвый сад»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пьесы и их значимость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не существуют отдельно: они постоянно переплетаются в репликах, паузах и поступках героев, усиливая ощущение надвигающегося исторического перелома.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сильные линии связаны с временем, утратой и несоответствием между пониманием проблемы и готовностью действовать.
</a:t>
            </a:r>
            <a:endParaRPr lang="en-US" sz="4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275" y="2025012"/>
            <a:ext cx="5112600" cy="3989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3688" y="2025012"/>
            <a:ext cx="5112600" cy="3989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498100" y="2025012"/>
            <a:ext cx="5112600" cy="398922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679950" y="491775"/>
            <a:ext cx="16930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Чеховская поэтика: подтекст, паузы и детали
</a:t>
            </a:r>
            <a:endParaRPr lang="en-US" sz="4500" dirty="0"/>
          </a:p>
        </p:txBody>
      </p:sp>
      <p:sp>
        <p:nvSpPr>
          <p:cNvPr id="12" name="Text 2"/>
          <p:cNvSpPr txBox="1"/>
          <p:nvPr/>
        </p:nvSpPr>
        <p:spPr>
          <a:xfrm>
            <a:off x="1089275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Чехова важен не только текст, но и пауза, в которой слышно сомнение, неловкость или внутреннее сопротивление. Именно в таких промежутках герои часто выдают больше, чем в длинных объяснениях, и зритель начинает читать скрытый смысл сцены.
</a:t>
            </a:r>
            <a:endParaRPr lang="en-US" sz="2039" dirty="0"/>
          </a:p>
        </p:txBody>
      </p:sp>
      <p:sp>
        <p:nvSpPr>
          <p:cNvPr id="13" name="Text 3"/>
          <p:cNvSpPr txBox="1"/>
          <p:nvPr/>
        </p:nvSpPr>
        <p:spPr>
          <a:xfrm>
            <a:off x="1089277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между репликами
</a:t>
            </a:r>
            <a:endParaRPr lang="en-US" sz="2800" dirty="0"/>
          </a:p>
        </p:txBody>
      </p:sp>
      <p:sp>
        <p:nvSpPr>
          <p:cNvPr id="14" name="Text 4"/>
          <p:cNvSpPr txBox="1"/>
          <p:nvPr/>
        </p:nvSpPr>
        <p:spPr>
          <a:xfrm>
            <a:off x="6793688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Обычные предметы, звуки и жесты в пьесе работают как подсказки к общему настроению. Шкаф, шаги, далёкий стук или забытая вещь создают ощущение жизни, которая продолжается, даже когда люди не решаются назвать главное вслух.
</a:t>
            </a:r>
            <a:endParaRPr lang="en-US" sz="2211" dirty="0"/>
          </a:p>
        </p:txBody>
      </p:sp>
      <p:sp>
        <p:nvSpPr>
          <p:cNvPr id="15" name="Text 5"/>
          <p:cNvSpPr txBox="1"/>
          <p:nvPr/>
        </p:nvSpPr>
        <p:spPr>
          <a:xfrm>
            <a:off x="6793690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Бытовая деталь как знак эпохи
</a:t>
            </a:r>
            <a:endParaRPr lang="en-US" sz="2644" dirty="0"/>
          </a:p>
        </p:txBody>
      </p:sp>
      <p:sp>
        <p:nvSpPr>
          <p:cNvPr id="16" name="Text 6"/>
          <p:cNvSpPr txBox="1"/>
          <p:nvPr/>
        </p:nvSpPr>
        <p:spPr>
          <a:xfrm>
            <a:off x="12498100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движется не резкими столкновениями, а медленным нарастанием внутреннего напряжения. Персонажи часто говорят о постороннем, избегая главного, и именно эта недоговорённость делает драму Чехова особенно точной и психологически убедительной.
</a:t>
            </a:r>
            <a:endParaRPr lang="en-US" sz="1934" dirty="0"/>
          </a:p>
        </p:txBody>
      </p:sp>
      <p:sp>
        <p:nvSpPr>
          <p:cNvPr id="17" name="Text 7"/>
          <p:cNvSpPr txBox="1"/>
          <p:nvPr/>
        </p:nvSpPr>
        <p:spPr>
          <a:xfrm>
            <a:off x="12498102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Недоговорённость вместо прямого конфликта
</a:t>
            </a:r>
            <a:endParaRPr lang="en-US" sz="264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77900" y="391975"/>
            <a:ext cx="151587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Комическое и трагическое в одной пьесе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563575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Комическое рождается из разрыва между красивыми словами и реальными поступками: герои много говорят о будущем, но постоянно откладывают решения, которые могли бы изменить их судьбу.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6938100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Трагическое связано с распадом дома, уходом привычного мира и невозможностью удержать то, что было дорого; за внешней лёгкостью сцен постепенно проступает боль утраты.
</a:t>
            </a:r>
            <a:endParaRPr lang="en-US" sz="2500" dirty="0"/>
          </a:p>
        </p:txBody>
      </p:sp>
      <p:sp>
        <p:nvSpPr>
          <p:cNvPr id="8" name="Text 4"/>
          <p:cNvSpPr txBox="1"/>
          <p:nvPr/>
        </p:nvSpPr>
        <p:spPr>
          <a:xfrm>
            <a:off x="12312625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сочетание смеха и печали делает пьесу особенно чеховской: зритель одновременно замечает нелепость поведения героев и понимает серьёзность исторического перелома.
</a:t>
            </a:r>
            <a:endParaRPr lang="en-US" sz="2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475" y="4187339"/>
            <a:ext cx="8493000" cy="288512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4362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пьесы и их смысл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0254875" y="2305150"/>
            <a:ext cx="7728300" cy="56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соотнесение символов с их значением и ключевыми эпизодами помогает увидеть, как Чехов строит общий смысл пьесы.
</a:t>
            </a:r>
            <a:pPr algn="l" indent="0" marL="0">
              <a:lnSpc>
                <a:spcPct val="150041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связывают частную историю семьи с общим чувством исторического перелома и утраты старого уклада.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9645375" y="8170450"/>
            <a:ext cx="62919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А.П. Чехова «Вишнёвый сад»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5730" y="2869267"/>
            <a:ext cx="664200" cy="5313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5730" y="5988667"/>
            <a:ext cx="664200" cy="5313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91980" y="2827747"/>
            <a:ext cx="614400" cy="614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591980" y="5947147"/>
            <a:ext cx="614400" cy="6144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32650" y="376226"/>
            <a:ext cx="166227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для анализа и обсуждения пьесы
</a:t>
            </a:r>
            <a:endParaRPr lang="en-US" sz="4500" dirty="0"/>
          </a:p>
        </p:txBody>
      </p:sp>
      <p:sp>
        <p:nvSpPr>
          <p:cNvPr id="13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200" dirty="0"/>
          </a:p>
        </p:txBody>
      </p:sp>
      <p:sp>
        <p:nvSpPr>
          <p:cNvPr id="14" name="Text 2"/>
          <p:cNvSpPr txBox="1"/>
          <p:nvPr/>
        </p:nvSpPr>
        <p:spPr>
          <a:xfrm>
            <a:off x="832650" y="39931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 он видит ситуацию точнее других, но его успех не приносит ему внутреннего покоя. Стоит обсудить, почему победа в делах не означает победы над прошлым.
</a:t>
            </a:r>
            <a:endParaRPr lang="en-US" sz="2289" dirty="0"/>
          </a:p>
        </p:txBody>
      </p:sp>
      <p:sp>
        <p:nvSpPr>
          <p:cNvPr id="15" name="Text 3"/>
          <p:cNvSpPr txBox="1"/>
          <p:nvPr/>
        </p:nvSpPr>
        <p:spPr>
          <a:xfrm>
            <a:off x="1994525" y="27964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 ли Лопахин?
</a:t>
            </a:r>
            <a:endParaRPr lang="en-US" sz="2800" dirty="0"/>
          </a:p>
        </p:txBody>
      </p:sp>
      <p:sp>
        <p:nvSpPr>
          <p:cNvPr id="16" name="Text 4"/>
          <p:cNvSpPr txBox="1"/>
          <p:nvPr/>
        </p:nvSpPr>
        <p:spPr>
          <a:xfrm>
            <a:off x="832650" y="71554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соединяет смешные реплики, неловкие ситуации и глубоко печальный итог. Такой контраст заставляет видеть в обычной жизни и юмор, и драму одновременно.
</a:t>
            </a:r>
            <a:endParaRPr lang="en-US" sz="2300" dirty="0"/>
          </a:p>
        </p:txBody>
      </p:sp>
      <p:sp>
        <p:nvSpPr>
          <p:cNvPr id="17" name="Text 5"/>
          <p:cNvSpPr txBox="1"/>
          <p:nvPr/>
        </p:nvSpPr>
        <p:spPr>
          <a:xfrm>
            <a:off x="1994525" y="59158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комедия звучит трагично?
</a:t>
            </a:r>
            <a:endParaRPr lang="en-US" sz="2600" dirty="0"/>
          </a:p>
        </p:txBody>
      </p:sp>
      <p:sp>
        <p:nvSpPr>
          <p:cNvPr id="18" name="Text 6"/>
          <p:cNvSpPr txBox="1"/>
          <p:nvPr/>
        </p:nvSpPr>
        <p:spPr>
          <a:xfrm>
            <a:off x="9473975" y="39931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образ вызывает жалость, однако она сама отказывается от решительных шагов. Важно подумать, где проходит граница между человеческой слабостью и ответственностью.
</a:t>
            </a:r>
            <a:endParaRPr lang="en-US" sz="2194" dirty="0"/>
          </a:p>
        </p:txBody>
      </p:sp>
      <p:sp>
        <p:nvSpPr>
          <p:cNvPr id="19" name="Text 7"/>
          <p:cNvSpPr txBox="1"/>
          <p:nvPr/>
        </p:nvSpPr>
        <p:spPr>
          <a:xfrm>
            <a:off x="10635875" y="27964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Сочувствовать Раневской или осуждать?
</a:t>
            </a:r>
            <a:endParaRPr lang="en-US" sz="2800" dirty="0"/>
          </a:p>
        </p:txBody>
      </p:sp>
      <p:sp>
        <p:nvSpPr>
          <p:cNvPr id="20" name="Text 8"/>
          <p:cNvSpPr txBox="1"/>
          <p:nvPr/>
        </p:nvSpPr>
        <p:spPr>
          <a:xfrm>
            <a:off x="9473975" y="71554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Забытый Фирс и пустой дом подчеркивают равнодушие к тем, кто уходит вместе с эпохой. Финал предлагает задуматься о памяти, внимательности и цене промедления.
</a:t>
            </a:r>
            <a:endParaRPr lang="en-US" sz="2246" dirty="0"/>
          </a:p>
        </p:txBody>
      </p:sp>
      <p:sp>
        <p:nvSpPr>
          <p:cNvPr id="21" name="Text 9"/>
          <p:cNvSpPr txBox="1"/>
          <p:nvPr/>
        </p:nvSpPr>
        <p:spPr>
          <a:xfrm>
            <a:off x="10635875" y="59158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говорит финал о времени?
</a:t>
            </a:r>
            <a:endParaRPr lang="en-US" sz="2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композиции пьесы А.П. Чехова «Вишнёвый сад»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настроения по ходу действия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пьесе напряжение нарастает не из-за внешней борьбы, а из-за постепенного срыва надежды, которую герои долго подпитывают сами.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финалу эмоциональная линия достигает максимума: тишина и пустота оказываются сильнее любого открытого конфликта.
</a:t>
            </a:r>
            <a:endParaRPr lang="en-US" sz="4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675" y="2761375"/>
            <a:ext cx="12865200" cy="47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«Вишнёвый сад» остаётся важным сегодня
</a:t>
            </a:r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напоминает: память ценна только тогда, когда соединена с ответственным поступком. Чехов показывает, что промедление, самообман и отказ принимать реальность приводят к утрате не только дома, но и внутренней опоры.
</a:t>
            </a:r>
            <a:endParaRPr lang="en-US" sz="6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2026-05-23T11:53:18Z</dcterms:created>
  <dcterms:modified xsi:type="dcterms:W3CDTF">2026-05-23T11:53:18Z</dcterms:modified>
</cp:coreProperties>
</file>