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10950" y="1295208"/>
            <a:ext cx="7122000" cy="15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темы: биоценоз, его компоненты и их взаимосвязи
</a:t>
            </a:r>
            <a:endParaRPr lang="en-US" sz="3700" dirty="0"/>
          </a:p>
        </p:txBody>
      </p:sp>
      <p:sp>
        <p:nvSpPr>
          <p:cNvPr id="4" name="Text 1"/>
          <p:cNvSpPr txBox="1"/>
          <p:nvPr/>
        </p:nvSpPr>
        <p:spPr>
          <a:xfrm>
            <a:off x="1010950" y="3050264"/>
            <a:ext cx="4395600" cy="114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Изучим сообщества живых организмов, их состав и взаимодействия для устойчивости системы.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1010950" y="940375"/>
            <a:ext cx="28725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3311" y="305650"/>
            <a:ext cx="4069277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34400" y="1026950"/>
            <a:ext cx="32400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шаги в понимании биоценозов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934400" y="2983848"/>
            <a:ext cx="32400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Термин "биоценоз" введён Карлом Мёбиусом в 1877 году для описания сообществ, где виды связаны питанием и местом обитания, обеспечивая баланс и круговорот веществ.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741" y="2958289"/>
            <a:ext cx="2847996" cy="18578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8003" y="2958289"/>
            <a:ext cx="2847996" cy="18578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8619" y="2958289"/>
            <a:ext cx="2847996" cy="18578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26332"/>
            <a:ext cx="75699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группы организмов биоценоза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24415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Продюценты: живые солнечные панели
</a:t>
            </a:r>
            <a:pPr algn="l" indent="0" marL="0">
              <a:lnSpc>
                <a:spcPct val="115000"/>
              </a:lnSpc>
              <a:buNone/>
            </a:pPr>
            <a:r>
              <a:rPr lang="en-US" sz="6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Зелёные растения и водоросли создают органику с помощью фотосинтеза, используя солнечный свет. Это основа всей пищевой сети в биоценозе.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464678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Консументы: потребители энергии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питаются растениями и другими животными, передавая энергию по цепям питания и регулируя численность видов.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305294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Редуценты: возвращатели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6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и бактерии разлагают остатки организмов, превращая их в питательные вещества, поддерживая плодородие почвы и воду.
</a:t>
            </a:r>
            <a:endParaRPr lang="en-US" sz="1054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Продюценты: источники органического вещества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0482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Продюценты преобразуют энергию солнца в органические вещества с помощью фотосинтеза, начиная цепи питания в экосистемах.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548550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ним относятся зелёные растения и водоросли, такие как берёза, ряска и микроскопическая хлорелла.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39227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роль — обеспечивать пищу для консументов и поддержку всего биоценоза.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Консументы: потребители готового органического вещества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Консументы первого порядка — травоядные животные, как заяц и корова, питающиеся продюцентами.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50301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Второго и последующих порядков — хищники, например, волк и сова, питающиеся другими животными.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0301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происходит передача энергии вверх по трофическим уровням биоценоза.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7752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Паразиты также относятся к консументам, используя хозяина для питания.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2672" y="1935525"/>
            <a:ext cx="268200" cy="26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3962" y="1965618"/>
            <a:ext cx="273600" cy="2188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58325" y="3436634"/>
            <a:ext cx="268200" cy="268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Редуценты: роль и значение в биоценозе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1387904" y="1986989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Разложение органики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Редуценты перерабатывают мертвые остатки в минеральные вещества, восстанавливая питательные ресурсы для растений.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5831894" y="1992422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 грибов и бактерий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и бактерии разлагают сложные органические соединения, поддерживая круговорот веществ в экосистеме.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3513557" y="3488098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Поддержание баланса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редуцентов обеспечивает плодородие почвы и чистоту вод, способствуя устойчивости биоценоза.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уменьшается на каждом звене цепи, от продуцентов к консументам и редуцентам.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Цепи питания: схема передачи энергии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Таким образом, энергия эффективно передается, но снижается при переходе на следующий уровень.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исследования, 2023
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613867"/>
            <a:ext cx="4418400" cy="92266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511525" y="2089700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характерные последовательности организмов и особенности пищевых цепей в разных экосистемах.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Пищевые цепи в природных сообществах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511525" y="3284956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экосистема имеет уникальные пищевые цепи, отражающие её биологическое разнообразие.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50728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учебник биологии, 2024
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1901" y="1447026"/>
            <a:ext cx="4804800" cy="11355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1901" y="2560499"/>
            <a:ext cx="4804800" cy="11355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21901" y="3688741"/>
            <a:ext cx="4804800" cy="11355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Симбиотические отношения в биоценозе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1644845"/>
            <a:ext cx="2775900" cy="757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Лишайник — союз гриба и водоросли
</a:t>
            </a:r>
            <a:pPr algn="l" indent="0" marL="0">
              <a:lnSpc>
                <a:spcPct val="115000"/>
              </a:lnSpc>
              <a:buNone/>
            </a:pPr>
            <a:r>
              <a:rPr lang="en-US" sz="55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Лишайник — пример тесного сотрудничества гриба и водоросли, где друг другу обеспечивают питание и защиту для выживания в суровых условиях.
</a:t>
            </a:r>
            <a:endParaRPr lang="en-US" sz="926" dirty="0"/>
          </a:p>
        </p:txBody>
      </p:sp>
      <p:sp>
        <p:nvSpPr>
          <p:cNvPr id="9" name="Text 2"/>
          <p:cNvSpPr txBox="1"/>
          <p:nvPr/>
        </p:nvSpPr>
        <p:spPr>
          <a:xfrm>
            <a:off x="775200" y="2758319"/>
            <a:ext cx="2775900" cy="757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Клевер и клубеньковые бактерии
</a:t>
            </a:r>
            <a:pPr algn="l" indent="0" marL="0">
              <a:lnSpc>
                <a:spcPct val="115000"/>
              </a:lnSpc>
              <a:buNone/>
            </a:pPr>
            <a:r>
              <a:rPr lang="en-US" sz="59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Клубеньковые бактерии живут на корнях клевера, фиксируя азот из воздуха и обогащая почву, что помогает растениям расти.
</a:t>
            </a:r>
            <a:endParaRPr lang="en-US" sz="998" dirty="0"/>
          </a:p>
        </p:txBody>
      </p:sp>
      <p:sp>
        <p:nvSpPr>
          <p:cNvPr id="10" name="Text 3"/>
          <p:cNvSpPr txBox="1"/>
          <p:nvPr/>
        </p:nvSpPr>
        <p:spPr>
          <a:xfrm>
            <a:off x="775200" y="3886560"/>
            <a:ext cx="2775900" cy="757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Рыбы-клоуны и актинии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Рыбы-клоуны находят защиту среди щупалец актиний, а в ответ отпугивают хищников, поддерживая баланс в экосистеме.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Взаимоотношения: конкуренция между видами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90850"/>
            <a:ext cx="57402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Конкуренция возникает за ограниченные ресурсы, такие как свет, вода и питательные вещества, способствуя естественному отбору.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775200" y="2802100"/>
            <a:ext cx="57402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берёза и сосна соперничают за солнечный свет и почвенную влагу в лесу.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3913350"/>
            <a:ext cx="57402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процесс помогает формировать устойчивое биоразнообразие и определять доминирующие виды.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375" y="2951704"/>
            <a:ext cx="8506800" cy="18940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Взаимосвязи паразит-хозяин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1125025" y="1873701"/>
            <a:ext cx="27726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Паразиты живут за счёт других организмов, используя их как источник пищи. Например, глисты в теле млекопитающих или гриб-трутовик на берёзе получают необходимые вещества, снижая здоровье хозяина.
</a:t>
            </a:r>
            <a:endParaRPr lang="en-US" sz="934" dirty="0"/>
          </a:p>
        </p:txBody>
      </p:sp>
      <p:sp>
        <p:nvSpPr>
          <p:cNvPr id="8" name="Text 2"/>
          <p:cNvSpPr txBox="1"/>
          <p:nvPr/>
        </p:nvSpPr>
        <p:spPr>
          <a:xfrm>
            <a:off x="5482698" y="1873701"/>
            <a:ext cx="27726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паразитирование помогает регулировать численность видов-хозяев, что влияет на экосистему. В свою очередь, у хозяев развиваются защиты — иммунитет или механические барьеры против паразитов.
</a:t>
            </a:r>
            <a:endParaRPr lang="en-US" sz="934" dirty="0"/>
          </a:p>
        </p:txBody>
      </p:sp>
      <p:sp>
        <p:nvSpPr>
          <p:cNvPr id="9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организмов: приспособленность к совместному существованию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43025"/>
            <a:ext cx="60663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Маскировочная окраска кузнечиков позволяет им сливаться с окружающей средой, избегая хищников и увеличивая шансы на выживание в условиях биоценоза.
</a:t>
            </a:r>
            <a:endParaRPr lang="en-US" sz="9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2482225"/>
            <a:ext cx="60663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Защитные иглы у ежа служат эффективным барьером от врагов, помогая сохранить жизнь и поддерживать стабильность популяции в сообществе.
</a:t>
            </a:r>
            <a:endParaRPr lang="en-US" sz="900" dirty="0"/>
          </a:p>
        </p:txBody>
      </p:sp>
      <p:sp>
        <p:nvSpPr>
          <p:cNvPr id="7" name="Text 4"/>
          <p:cNvSpPr txBox="1"/>
          <p:nvPr/>
        </p:nvSpPr>
        <p:spPr>
          <a:xfrm>
            <a:off x="775200" y="3321425"/>
            <a:ext cx="60663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Клубни у растений накапливают питательные вещества, обеспечивая выживание в неблагоприятные сезоны и стимулируя восстановление биоценоза после стрессов.
</a:t>
            </a:r>
            <a:endParaRPr lang="en-US" sz="900" dirty="0"/>
          </a:p>
        </p:txBody>
      </p:sp>
      <p:sp>
        <p:nvSpPr>
          <p:cNvPr id="8" name="Text 5"/>
          <p:cNvSpPr txBox="1"/>
          <p:nvPr/>
        </p:nvSpPr>
        <p:spPr>
          <a:xfrm>
            <a:off x="775200" y="4160625"/>
            <a:ext cx="60663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Поведенческие и морфологические особенности, сформированные через взаимодействие с другими видами, способствуют гармоничному сосуществованию и устойчивости экосистемы.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9000" y="1455018"/>
            <a:ext cx="3704100" cy="33930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5200" y="2225050"/>
            <a:ext cx="31227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и значение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ниша описывает роль вида в биоценозе, включая питание, место обитания и время активности. Это ключ к пониманию вклада каждого организма в общую систему.
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ниша
</a:t>
            </a:r>
            <a:endParaRPr lang="en-US" sz="2200" dirty="0"/>
          </a:p>
        </p:txBody>
      </p:sp>
      <p:sp>
        <p:nvSpPr>
          <p:cNvPr id="8" name="Text 3"/>
          <p:cNvSpPr txBox="1"/>
          <p:nvPr/>
        </p:nvSpPr>
        <p:spPr>
          <a:xfrm>
            <a:off x="775200" y="3255775"/>
            <a:ext cx="31227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изменения среды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Бобр, строя плотины, меняет русла рек, создавая новые водоёмы. Это влияет на состав растений и животных, делая их среду более разнообразной и устойчивой.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Численность популяции колеблется в зависимости от ресурсов и хищников. Межвидовые связи определяют баланс роста и снижения численности.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численности популяций: график изменений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показывает, что стабилизация численности происходит при сбалансированных условиях и взаимодействиях между видами.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экологических исследований, 2023
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взаимосвязей: причины и последствия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788850" y="2028025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Исчезновение хищников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естественных врагов приводит к резкому росту численности травоядных и нарушению баланса в экосистеме.
</a:t>
            </a:r>
            <a:endParaRPr lang="en-US" sz="800" dirty="0"/>
          </a:p>
        </p:txBody>
      </p:sp>
      <p:sp>
        <p:nvSpPr>
          <p:cNvPr id="11" name="Text 3"/>
          <p:cNvSpPr txBox="1"/>
          <p:nvPr/>
        </p:nvSpPr>
        <p:spPr>
          <a:xfrm>
            <a:off x="2156175" y="3392950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популяции травоядных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Избыток травоядных приводит к чрезмерному поеданию растений, что снижает растительное разнообразие и кормовую базу.
</a:t>
            </a:r>
            <a:endParaRPr lang="en-US" sz="800" dirty="0"/>
          </a:p>
        </p:txBody>
      </p:sp>
      <p:sp>
        <p:nvSpPr>
          <p:cNvPr id="12" name="Text 4"/>
          <p:cNvSpPr txBox="1"/>
          <p:nvPr/>
        </p:nvSpPr>
        <p:spPr>
          <a:xfrm>
            <a:off x="3593341" y="2028025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Ухудшение качества среды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растительности вызывает эрозию почвы и ухудшение условий для других организмов, уменьшая биоразнообразие.
</a:t>
            </a:r>
            <a:endParaRPr lang="en-US" sz="800" dirty="0"/>
          </a:p>
        </p:txBody>
      </p:sp>
      <p:sp>
        <p:nvSpPr>
          <p:cNvPr id="13" name="Text 5"/>
          <p:cNvSpPr txBox="1"/>
          <p:nvPr/>
        </p:nvSpPr>
        <p:spPr>
          <a:xfrm>
            <a:off x="5095314" y="3392950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новых биоценозов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Появляются менее устойчивые сообщества с меньшим разнообразием и изменённой структурой экосистемы.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741" y="2958289"/>
            <a:ext cx="2847996" cy="18578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8003" y="2958289"/>
            <a:ext cx="2847996" cy="18578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8619" y="2958289"/>
            <a:ext cx="2847996" cy="18578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26332"/>
            <a:ext cx="75699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человека на биоценозы: случаи из жизни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24415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и исчезновение лесных птиц
</a:t>
            </a:r>
            <a:pPr algn="l" indent="0" marL="0">
              <a:lnSpc>
                <a:spcPct val="115000"/>
              </a:lnSpc>
              <a:buNone/>
            </a:pPr>
            <a:r>
              <a:rPr lang="en-US" sz="6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Массовая вырубка лесов уничтожает места обитания птиц, снижается их численность. Это приводит к изменению пищевых цепей и уменьшению разнообразия видов.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464678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водоёмов и экологический дисбаланс
</a:t>
            </a:r>
            <a:pPr algn="l" indent="0" marL="0">
              <a:lnSpc>
                <a:spcPct val="115000"/>
              </a:lnSpc>
              <a:buNone/>
            </a:pPr>
            <a:r>
              <a:rPr lang="en-US" sz="6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Сброс отходов ухудшает качество воды, что негативно сказывается на водных организмах. Многие виды исчезают, а экосистема теряет устойчивость.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305294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Заселение новых видов и изменение биоценоза
</a:t>
            </a:r>
            <a:pPr algn="l" indent="0" marL="0">
              <a:lnSpc>
                <a:spcPct val="115000"/>
              </a:lnSpc>
              <a:buNone/>
            </a:pPr>
            <a:r>
              <a:rPr lang="en-US" sz="6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карпа в водоёмы вызывает конкуренцию с местными рыбами, изменяя структуру сообщества и приводя к снижению численности коренных видов.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7256" y="1846057"/>
            <a:ext cx="7323887" cy="15294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5125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примеры видов, их адаптаций и значение для выживания и успеха в биоценозе.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Приспособительные особенности и их роль у разных видов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4696556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показывают, что адаптации тесно связаны с успешным взаимодействием видов и устойчивостью экосистемы.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3428740"/>
            <a:ext cx="3751500" cy="1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публикации по экологии, 2023
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Биоразнообразие и устойчивость биоценозов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90850"/>
            <a:ext cx="52371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видов повышает устойчивость биоценоза к внешним изменениям, позволяя экосистеме быстро адаптироваться к новым условиям.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3079088"/>
            <a:ext cx="319710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Широкий спектр организмов способствует эффективному распределению ресурсов, избегая избыточного использования одних компонентов среды.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148000" y="3079088"/>
            <a:ext cx="319710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Высокое биоразнообразие снижает риск полного разрушения системы при возникновении неблагоприятных факторов или стрессов.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1901" y="1447026"/>
            <a:ext cx="4804800" cy="11355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1901" y="2560499"/>
            <a:ext cx="4804800" cy="11355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21901" y="3688741"/>
            <a:ext cx="4804800" cy="11355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успешных взаимосвязей в природе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1644845"/>
            <a:ext cx="2775900" cy="757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Муравейник — сложная социальная система
</a:t>
            </a:r>
            <a:pPr algn="l" indent="0" marL="0">
              <a:lnSpc>
                <a:spcPct val="115000"/>
              </a:lnSpc>
              <a:buNone/>
            </a:pPr>
            <a:r>
              <a:rPr lang="en-US" sz="55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муравейнике живут разные касты муравьёв, которые взаимодействуют с тлями и грибами. Такое сотрудничество обеспечивает пищу и защиту, поддерживая целостность сообщества.
</a:t>
            </a:r>
            <a:endParaRPr lang="en-US" sz="926" dirty="0"/>
          </a:p>
        </p:txBody>
      </p:sp>
      <p:sp>
        <p:nvSpPr>
          <p:cNvPr id="9" name="Text 2"/>
          <p:cNvSpPr txBox="1"/>
          <p:nvPr/>
        </p:nvSpPr>
        <p:spPr>
          <a:xfrm>
            <a:off x="775200" y="2758319"/>
            <a:ext cx="2775900" cy="757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Симбиоз кораллов и водорослей
</a:t>
            </a:r>
            <a:pPr algn="l" indent="0" marL="0">
              <a:lnSpc>
                <a:spcPct val="115000"/>
              </a:lnSpc>
              <a:buNone/>
            </a:pPr>
            <a:r>
              <a:rPr lang="en-US" sz="55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Кораллы предоставляют убежище водорослям, которые выполняют фотосинтез, обеспечивая питание всем обитателям рифа и способствуя процветанию экосистемы.
</a:t>
            </a:r>
            <a:endParaRPr lang="en-US" sz="926" dirty="0"/>
          </a:p>
        </p:txBody>
      </p:sp>
      <p:sp>
        <p:nvSpPr>
          <p:cNvPr id="10" name="Text 3"/>
          <p:cNvSpPr txBox="1"/>
          <p:nvPr/>
        </p:nvSpPr>
        <p:spPr>
          <a:xfrm>
            <a:off x="775200" y="3886560"/>
            <a:ext cx="2775900" cy="757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сойки в расселении растений
</a:t>
            </a:r>
            <a:pPr algn="l" indent="0" marL="0">
              <a:lnSpc>
                <a:spcPct val="115000"/>
              </a:lnSpc>
              <a:buNone/>
            </a:pPr>
            <a:r>
              <a:rPr lang="en-US" sz="55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Сойки питаются плодами и прячут семена в землю. Многие из них не съедаются, прорастают позже, способствуя распространению растений в лесу.
</a:t>
            </a:r>
            <a:endParaRPr lang="en-US" sz="926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21700" y="2963292"/>
            <a:ext cx="7668600" cy="18722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11000" y="863267"/>
            <a:ext cx="68103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гармония и устойчивость биоценоза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1011000" y="1657292"/>
            <a:ext cx="4395600" cy="77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Взаимосвязи и адаптации организмов создают устойчивую систему, сохраняющую равновесие и биоразнообразие. Это залог восстановления и долгосрочного существования биоценозов.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2026-05-08T22:15:57Z</dcterms:created>
  <dcterms:modified xsi:type="dcterms:W3CDTF">2026-05-08T22:15:57Z</dcterms:modified>
</cp:coreProperties>
</file>