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jpeg"/><Relationship Id="rId4" Type="http://schemas.openxmlformats.org/officeDocument/2006/relationships/image" Target="../media/image-3-4.jpeg"/><Relationship Id="rId5" Type="http://schemas.openxmlformats.org/officeDocument/2006/relationships/image" Target="../media/image-3-5.jpe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slideLayout" Target="../slideLayouts/slideLayout1.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slideLayout" Target="../slideLayouts/slideLayout1.xml"/><Relationship Id="rId11"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jpeg"/><Relationship Id="rId4" Type="http://schemas.openxmlformats.org/officeDocument/2006/relationships/image" Target="../media/image-9-4.jpeg"/><Relationship Id="rId5" Type="http://schemas.openxmlformats.org/officeDocument/2006/relationships/image" Target="../media/image-9-5.jpe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jpeg"/><Relationship Id="rId4" Type="http://schemas.openxmlformats.org/officeDocument/2006/relationships/image" Target="../media/image-11-4.jpe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slideLayout" Target="../slideLayouts/slideLayout1.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jpeg"/><Relationship Id="rId4" Type="http://schemas.openxmlformats.org/officeDocument/2006/relationships/image" Target="../media/image-14-4.jpeg"/><Relationship Id="rId5" Type="http://schemas.openxmlformats.org/officeDocument/2006/relationships/image" Target="../media/image-14-5.jpe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11693" y="-1"/>
            <a:ext cx="4148955" cy="514349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646880" y="1572897"/>
            <a:ext cx="4077519" cy="1779903"/>
          </a:xfrm>
          <a:prstGeom prst="rect">
            <a:avLst/>
          </a:prstGeom>
          <a:noFill/>
          <a:ln/>
        </p:spPr>
        <p:txBody>
          <a:bodyPr wrap="square" lIns="0" tIns="0" rIns="0" bIns="0" rtlCol="0" anchor="ctr"/>
          <a:lstStyle/>
          <a:p>
            <a:pPr algn="l" indent="0" marL="0">
              <a:lnSpc>
                <a:spcPct val="100000"/>
              </a:lnSpc>
              <a:buNone/>
            </a:pPr>
            <a:r>
              <a:rPr lang="en-US" sz="2400" b="1" dirty="0">
                <a:solidFill>
                  <a:srgbClr val="E90087"/>
                </a:solidFill>
                <a:latin typeface="Arial" pitchFamily="34" charset="0"/>
                <a:ea typeface="Arial" pitchFamily="34" charset="-122"/>
                <a:cs typeface="Arial" pitchFamily="34" charset="-120"/>
              </a:rPr>
              <a:t>In the toy shop: английские слова для покупки игрушек
</a:t>
            </a:r>
            <a:pPr algn="l" indent="0" marL="0">
              <a:lnSpc>
                <a:spcPct val="100000"/>
              </a:lnSpc>
              <a:buNone/>
            </a:pPr>
            <a:r>
              <a:rPr lang="en-US" sz="800" dirty="0">
                <a:solidFill>
                  <a:srgbClr val="31305C"/>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Учимся покупать игрушки по-английски: слова, вопросы, цены и диалоги.
</a:t>
            </a:r>
            <a:endParaRPr lang="en-US" sz="2400" dirty="0"/>
          </a:p>
        </p:txBody>
      </p:sp>
      <p:sp>
        <p:nvSpPr>
          <p:cNvPr id="6" name="Text 1"/>
          <p:cNvSpPr txBox="1"/>
          <p:nvPr/>
        </p:nvSpPr>
        <p:spPr>
          <a:xfrm>
            <a:off x="646880" y="3477723"/>
            <a:ext cx="4077520" cy="255296"/>
          </a:xfrm>
          <a:prstGeom prst="rect">
            <a:avLst/>
          </a:prstGeom>
          <a:noFill/>
          <a:ln/>
        </p:spPr>
        <p:txBody>
          <a:bodyPr wrap="square" lIns="0" tIns="0" rIns="0" bIns="0" rtlCol="0" anchor="ctr"/>
          <a:lstStyle/>
          <a:p>
            <a:pPr algn="l" indent="0" marL="0">
              <a:lnSpc>
                <a:spcPct val="100000"/>
              </a:lnSpc>
              <a:buNone/>
            </a:pPr>
            <a:r>
              <a:rPr lang="en-US" sz="1100" dirty="0">
                <a:solidFill>
                  <a:srgbClr val="EFBFBF"/>
                </a:solidFill>
                <a:latin typeface="Arial" pitchFamily="34" charset="0"/>
                <a:ea typeface="Arial" pitchFamily="34" charset="-122"/>
                <a:cs typeface="Arial" pitchFamily="34" charset="-120"/>
              </a:rPr>
              <a:t>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8672" y="-1"/>
            <a:ext cx="4159001" cy="514349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435745" y="1321170"/>
            <a:ext cx="4077519" cy="2501161"/>
          </a:xfrm>
          <a:prstGeom prst="rect">
            <a:avLst/>
          </a:prstGeom>
          <a:noFill/>
          <a:ln/>
        </p:spPr>
        <p:txBody>
          <a:bodyPr wrap="square" lIns="0" tIns="0" rIns="0" bIns="0" rtlCol="0" anchor="ctr"/>
          <a:lstStyle/>
          <a:p>
            <a:pPr algn="l" indent="0" marL="0">
              <a:lnSpc>
                <a:spcPct val="100000"/>
              </a:lnSpc>
              <a:buNone/>
            </a:pPr>
            <a:r>
              <a:rPr lang="en-US" sz="2400" b="1" dirty="0">
                <a:solidFill>
                  <a:srgbClr val="E90087"/>
                </a:solidFill>
                <a:latin typeface="Arial" pitchFamily="34" charset="0"/>
                <a:ea typeface="Arial" pitchFamily="34" charset="-122"/>
                <a:cs typeface="Arial" pitchFamily="34" charset="-120"/>
              </a:rPr>
              <a:t>Toy Shop: знакомая тема для 4 класса
</a:t>
            </a:r>
            <a:pPr algn="l" indent="0" marL="0">
              <a:lnSpc>
                <a:spcPct val="100000"/>
              </a:lnSpc>
              <a:buNone/>
            </a:pPr>
            <a:r>
              <a:rPr lang="en-US" sz="800" dirty="0">
                <a:solidFill>
                  <a:srgbClr val="31305C"/>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Магазин игрушек хорошо знаком детям, поэтому новые слова легко связать с реальными ситуациями. На уроке удобно повторять цвета, числа, вопросы What is it? и How much is it? , а также вежливые слова please, thank you, excuse me.
</a:t>
            </a:r>
            <a:endParaRPr lang="en-US" sz="2400" dirty="0"/>
          </a:p>
        </p:txBody>
      </p:sp>
      <p:sp>
        <p:nvSpPr>
          <p:cNvPr id="6" name="Text 1"/>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2</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41650" y="2833123"/>
            <a:ext cx="2249100" cy="1700003"/>
          </a:xfrm>
          <a:prstGeom prst="rect">
            <a:avLst/>
          </a:prstGeom>
        </p:spPr>
      </p:pic>
      <p:pic>
        <p:nvPicPr>
          <p:cNvPr id="5" name="Image 3" descr="preencoded.png">    </p:cNvPr>
          <p:cNvPicPr>
            <a:picLocks noChangeAspect="1"/>
          </p:cNvPicPr>
          <p:nvPr/>
        </p:nvPicPr>
        <p:blipFill>
          <a:blip r:embed="rId4"/>
          <a:stretch>
            <a:fillRect/>
          </a:stretch>
        </p:blipFill>
        <p:spPr>
          <a:xfrm>
            <a:off x="3161050" y="2833123"/>
            <a:ext cx="2249100" cy="1700003"/>
          </a:xfrm>
          <a:prstGeom prst="rect">
            <a:avLst/>
          </a:prstGeom>
        </p:spPr>
      </p:pic>
      <p:pic>
        <p:nvPicPr>
          <p:cNvPr id="6" name="Image 4" descr="preencoded.png">    </p:cNvPr>
          <p:cNvPicPr>
            <a:picLocks noChangeAspect="1"/>
          </p:cNvPicPr>
          <p:nvPr/>
        </p:nvPicPr>
        <p:blipFill>
          <a:blip r:embed="rId5"/>
          <a:stretch>
            <a:fillRect/>
          </a:stretch>
        </p:blipFill>
        <p:spPr>
          <a:xfrm>
            <a:off x="6018550" y="2833123"/>
            <a:ext cx="2249100" cy="170000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9" name="Text 1"/>
          <p:cNvSpPr txBox="1"/>
          <p:nvPr/>
        </p:nvSpPr>
        <p:spPr>
          <a:xfrm>
            <a:off x="384513" y="1882511"/>
            <a:ext cx="2139614" cy="817472"/>
          </a:xfrm>
          <a:prstGeom prst="rect">
            <a:avLst/>
          </a:prstGeom>
          <a:noFill/>
          <a:ln/>
        </p:spPr>
        <p:txBody>
          <a:bodyPr wrap="square" lIns="0" tIns="0" rIns="0" bIns="0" rtlCol="0" anchor="t"/>
          <a:lstStyle/>
          <a:p>
            <a:pPr algn="l" indent="0" marL="0">
              <a:lnSpc>
                <a:spcPct val="100000"/>
              </a:lnSpc>
              <a:buNone/>
            </a:pPr>
            <a:r>
              <a:rPr lang="en-US" sz="1005" b="1" dirty="0">
                <a:solidFill>
                  <a:srgbClr val="E90087"/>
                </a:solidFill>
                <a:latin typeface="Arial" pitchFamily="34" charset="0"/>
                <a:ea typeface="Arial" pitchFamily="34" charset="-122"/>
                <a:cs typeface="Arial" pitchFamily="34" charset="-120"/>
              </a:rPr>
              <a:t>Яркая витрина
</a:t>
            </a:r>
            <a:pPr algn="l" indent="0" marL="0">
              <a:lnSpc>
                <a:spcPct val="100000"/>
              </a:lnSpc>
              <a:buNone/>
            </a:pPr>
            <a:r>
              <a:rPr lang="en-US" sz="838"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38" dirty="0">
                <a:solidFill>
                  <a:srgbClr val="FFFFFF"/>
                </a:solidFill>
                <a:latin typeface="Arial" pitchFamily="34" charset="0"/>
                <a:ea typeface="Arial" pitchFamily="34" charset="-122"/>
                <a:cs typeface="Arial" pitchFamily="34" charset="-120"/>
              </a:rPr>
              <a:t>С улицы магазин игрушек сразу привлекает внимание: в shop window стоят большие коробки, яркие вывески и любимые игрушки. На полках видно dolls, cars и balls, а рядом — price tags с ценами.
</a:t>
            </a:r>
            <a:endParaRPr lang="en-US" sz="1005" dirty="0"/>
          </a:p>
        </p:txBody>
      </p:sp>
      <p:sp>
        <p:nvSpPr>
          <p:cNvPr id="10" name="Text 2"/>
          <p:cNvSpPr txBox="1"/>
          <p:nvPr/>
        </p:nvSpPr>
        <p:spPr>
          <a:xfrm>
            <a:off x="3203913" y="1882511"/>
            <a:ext cx="2139614" cy="817472"/>
          </a:xfrm>
          <a:prstGeom prst="rect">
            <a:avLst/>
          </a:prstGeom>
          <a:noFill/>
          <a:ln/>
        </p:spPr>
        <p:txBody>
          <a:bodyPr wrap="square" lIns="0" tIns="0" rIns="0" bIns="0" rtlCol="0" anchor="t"/>
          <a:lstStyle/>
          <a:p>
            <a:pPr algn="l" indent="0" marL="0">
              <a:lnSpc>
                <a:spcPct val="100000"/>
              </a:lnSpc>
              <a:buNone/>
            </a:pPr>
            <a:r>
              <a:rPr lang="en-US" sz="968" b="1" dirty="0">
                <a:solidFill>
                  <a:srgbClr val="E90087"/>
                </a:solidFill>
                <a:latin typeface="Arial" pitchFamily="34" charset="0"/>
                <a:ea typeface="Arial" pitchFamily="34" charset="-122"/>
                <a:cs typeface="Arial" pitchFamily="34" charset="-120"/>
              </a:rPr>
              <a:t>Полки и коробки
</a:t>
            </a:r>
            <a:pPr algn="l" indent="0" marL="0">
              <a:lnSpc>
                <a:spcPct val="100000"/>
              </a:lnSpc>
              <a:buNone/>
            </a:pPr>
            <a:r>
              <a:rPr lang="en-US" sz="807"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7" dirty="0">
                <a:solidFill>
                  <a:srgbClr val="FFFFFF"/>
                </a:solidFill>
                <a:latin typeface="Arial" pitchFamily="34" charset="0"/>
                <a:ea typeface="Arial" pitchFamily="34" charset="-122"/>
                <a:cs typeface="Arial" pitchFamily="34" charset="-120"/>
              </a:rPr>
              <a:t>Внутри магазина игрушки аккуратно разложены по shelves и boxes. Здесь легко заметить teddy bears, building blocks и puzzle boxes. У каждого товара есть своё место, поэтому покупателю удобно выбирать.
</a:t>
            </a:r>
            <a:endParaRPr lang="en-US" sz="968" dirty="0"/>
          </a:p>
        </p:txBody>
      </p:sp>
      <p:sp>
        <p:nvSpPr>
          <p:cNvPr id="11" name="Text 3"/>
          <p:cNvSpPr txBox="1"/>
          <p:nvPr/>
        </p:nvSpPr>
        <p:spPr>
          <a:xfrm>
            <a:off x="6061413" y="1882511"/>
            <a:ext cx="2139614" cy="817472"/>
          </a:xfrm>
          <a:prstGeom prst="rect">
            <a:avLst/>
          </a:prstGeom>
          <a:noFill/>
          <a:ln/>
        </p:spPr>
        <p:txBody>
          <a:bodyPr wrap="square" lIns="0" tIns="0" rIns="0" bIns="0" rtlCol="0" anchor="t"/>
          <a:lstStyle/>
          <a:p>
            <a:pPr algn="l" indent="0" marL="0">
              <a:lnSpc>
                <a:spcPct val="100000"/>
              </a:lnSpc>
              <a:buNone/>
            </a:pPr>
            <a:r>
              <a:rPr lang="en-US" sz="941" b="1" dirty="0">
                <a:solidFill>
                  <a:srgbClr val="E90087"/>
                </a:solidFill>
                <a:latin typeface="Arial" pitchFamily="34" charset="0"/>
                <a:ea typeface="Arial" pitchFamily="34" charset="-122"/>
                <a:cs typeface="Arial" pitchFamily="34" charset="-120"/>
              </a:rPr>
              <a:t>Прилавок продавца
</a:t>
            </a:r>
            <a:pPr algn="l" indent="0" marL="0">
              <a:lnSpc>
                <a:spcPct val="100000"/>
              </a:lnSpc>
              <a:buNone/>
            </a:pPr>
            <a:r>
              <a:rPr lang="en-US" sz="784"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84" dirty="0">
                <a:solidFill>
                  <a:srgbClr val="FFFFFF"/>
                </a:solidFill>
                <a:latin typeface="Arial" pitchFamily="34" charset="0"/>
                <a:ea typeface="Arial" pitchFamily="34" charset="-122"/>
                <a:cs typeface="Arial" pitchFamily="34" charset="-120"/>
              </a:rPr>
              <a:t>У counter покупатель задаёт вопросы и получает покупку. Здесь можно увидеть продавца, ценники и маленькие игрушки для быстрого выбора. Такое изображение помогает представить настоящий разговор в магазине.
</a:t>
            </a:r>
            <a:endParaRPr lang="en-US" sz="941" dirty="0"/>
          </a:p>
        </p:txBody>
      </p:sp>
      <p:sp>
        <p:nvSpPr>
          <p:cNvPr id="12" name="Text 4"/>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Что можно увидеть в магазине игрушек
</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63070" y="1800131"/>
            <a:ext cx="4174535" cy="277215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4</a:t>
            </a:r>
            <a:endParaRPr lang="en-US" sz="800" dirty="0"/>
          </a:p>
        </p:txBody>
      </p:sp>
      <p:sp>
        <p:nvSpPr>
          <p:cNvPr id="11" name="Text 1"/>
          <p:cNvSpPr txBox="1"/>
          <p:nvPr/>
        </p:nvSpPr>
        <p:spPr>
          <a:xfrm>
            <a:off x="306394"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Названия игрушек на английском языке
</a:t>
            </a:r>
            <a:endParaRPr lang="en-US" sz="2400" dirty="0"/>
          </a:p>
        </p:txBody>
      </p:sp>
      <p:sp>
        <p:nvSpPr>
          <p:cNvPr id="12" name="Text 2"/>
          <p:cNvSpPr txBox="1"/>
          <p:nvPr/>
        </p:nvSpPr>
        <p:spPr>
          <a:xfrm>
            <a:off x="533400" y="1740787"/>
            <a:ext cx="4038600" cy="520909"/>
          </a:xfrm>
          <a:prstGeom prst="rect">
            <a:avLst/>
          </a:prstGeom>
          <a:noFill/>
          <a:ln/>
        </p:spPr>
        <p:txBody>
          <a:bodyPr wrap="square" lIns="0" tIns="0" rIns="0" bIns="0" rtlCol="0" anchor="ctr"/>
          <a:lstStyle/>
          <a:p>
            <a:pPr algn="l" indent="0" marL="0">
              <a:lnSpc>
                <a:spcPct val="100000"/>
              </a:lnSpc>
              <a:buNone/>
            </a:pPr>
            <a:r>
              <a:rPr lang="en-US" sz="1000" b="1" dirty="0">
                <a:solidFill>
                  <a:srgbClr val="110F24"/>
                </a:solidFill>
                <a:latin typeface="Arial" pitchFamily="34" charset="0"/>
                <a:ea typeface="Arial" pitchFamily="34" charset="-122"/>
                <a:cs typeface="Arial" pitchFamily="34" charset="-120"/>
              </a:rPr>
              <a:t>Кукла и машинка
</a:t>
            </a:r>
            <a:pPr algn="l" indent="0" marL="0">
              <a:lnSpc>
                <a:spcPct val="100000"/>
              </a:lnSpc>
              <a:buNone/>
            </a:pPr>
            <a:r>
              <a:rPr lang="en-US" sz="100"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800" dirty="0">
                <a:solidFill>
                  <a:srgbClr val="110F24"/>
                </a:solidFill>
                <a:latin typeface="Arial" pitchFamily="34" charset="0"/>
                <a:ea typeface="Arial" pitchFamily="34" charset="-122"/>
                <a:cs typeface="Arial" pitchFamily="34" charset="-120"/>
              </a:rPr>
              <a:t>Слова doll и car часто встречаются первыми. Их легко запомнить по картинкам: кукла, игрушечная машинка и короткие подписи рядом с ними.
</a:t>
            </a:r>
            <a:endParaRPr lang="en-US" sz="1000" dirty="0"/>
          </a:p>
        </p:txBody>
      </p:sp>
      <p:sp>
        <p:nvSpPr>
          <p:cNvPr id="13" name="Text 3"/>
          <p:cNvSpPr txBox="1"/>
          <p:nvPr/>
        </p:nvSpPr>
        <p:spPr>
          <a:xfrm>
            <a:off x="533400" y="2318887"/>
            <a:ext cx="4038600" cy="520909"/>
          </a:xfrm>
          <a:prstGeom prst="rect">
            <a:avLst/>
          </a:prstGeom>
          <a:noFill/>
          <a:ln/>
        </p:spPr>
        <p:txBody>
          <a:bodyPr wrap="square" lIns="0" tIns="0" rIns="0" bIns="0" rtlCol="0" anchor="ctr"/>
          <a:lstStyle/>
          <a:p>
            <a:pPr algn="l" indent="0" marL="0">
              <a:lnSpc>
                <a:spcPct val="100000"/>
              </a:lnSpc>
              <a:buNone/>
            </a:pPr>
            <a:r>
              <a:rPr lang="en-US" sz="1000" b="1" dirty="0">
                <a:solidFill>
                  <a:srgbClr val="110F24"/>
                </a:solidFill>
                <a:latin typeface="Arial" pitchFamily="34" charset="0"/>
                <a:ea typeface="Arial" pitchFamily="34" charset="-122"/>
                <a:cs typeface="Arial" pitchFamily="34" charset="-120"/>
              </a:rPr>
              <a:t>Мяч и медвежонок
</a:t>
            </a:r>
            <a:pPr algn="l" indent="0" marL="0">
              <a:lnSpc>
                <a:spcPct val="100000"/>
              </a:lnSpc>
              <a:buNone/>
            </a:pPr>
            <a:r>
              <a:rPr lang="en-US" sz="100"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800" dirty="0">
                <a:solidFill>
                  <a:srgbClr val="110F24"/>
                </a:solidFill>
                <a:latin typeface="Arial" pitchFamily="34" charset="0"/>
                <a:ea typeface="Arial" pitchFamily="34" charset="-122"/>
                <a:cs typeface="Arial" pitchFamily="34" charset="-120"/>
              </a:rPr>
              <a:t>Ball и teddy bear — очень знакомые слова для детей. Они помогают говорить о любимых игрушках и быстро узнавать их на картинке.
</a:t>
            </a:r>
            <a:endParaRPr lang="en-US" sz="1000" dirty="0"/>
          </a:p>
        </p:txBody>
      </p:sp>
      <p:sp>
        <p:nvSpPr>
          <p:cNvPr id="14" name="Text 4"/>
          <p:cNvSpPr txBox="1"/>
          <p:nvPr/>
        </p:nvSpPr>
        <p:spPr>
          <a:xfrm>
            <a:off x="533400" y="2896987"/>
            <a:ext cx="4038600" cy="520909"/>
          </a:xfrm>
          <a:prstGeom prst="rect">
            <a:avLst/>
          </a:prstGeom>
          <a:noFill/>
          <a:ln/>
        </p:spPr>
        <p:txBody>
          <a:bodyPr wrap="square" lIns="0" tIns="0" rIns="0" bIns="0" rtlCol="0" anchor="ctr"/>
          <a:lstStyle/>
          <a:p>
            <a:pPr algn="l" indent="0" marL="0">
              <a:lnSpc>
                <a:spcPct val="100000"/>
              </a:lnSpc>
              <a:buNone/>
            </a:pPr>
            <a:r>
              <a:rPr lang="en-US" sz="1000" b="1" dirty="0">
                <a:solidFill>
                  <a:srgbClr val="110F24"/>
                </a:solidFill>
                <a:latin typeface="Arial" pitchFamily="34" charset="0"/>
                <a:ea typeface="Arial" pitchFamily="34" charset="-122"/>
                <a:cs typeface="Arial" pitchFamily="34" charset="-120"/>
              </a:rPr>
              <a:t>Пазл и кубики
</a:t>
            </a:r>
            <a:pPr algn="l" indent="0" marL="0">
              <a:lnSpc>
                <a:spcPct val="100000"/>
              </a:lnSpc>
              <a:buNone/>
            </a:pPr>
            <a:r>
              <a:rPr lang="en-US" sz="100"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800" dirty="0">
                <a:solidFill>
                  <a:srgbClr val="110F24"/>
                </a:solidFill>
                <a:latin typeface="Arial" pitchFamily="34" charset="0"/>
                <a:ea typeface="Arial" pitchFamily="34" charset="-122"/>
                <a:cs typeface="Arial" pitchFamily="34" charset="-120"/>
              </a:rPr>
              <a:t>Puzzle и blocks удобно использовать на уроке чтения и повторения. Эти слова часто встречаются в заданиях, где нужно найти нужную игрушку по названию.
</a:t>
            </a:r>
            <a:endParaRPr lang="en-US" sz="1000" dirty="0"/>
          </a:p>
        </p:txBody>
      </p:sp>
      <p:sp>
        <p:nvSpPr>
          <p:cNvPr id="15" name="Text 5"/>
          <p:cNvSpPr txBox="1"/>
          <p:nvPr/>
        </p:nvSpPr>
        <p:spPr>
          <a:xfrm>
            <a:off x="533400" y="3475086"/>
            <a:ext cx="4038600" cy="520909"/>
          </a:xfrm>
          <a:prstGeom prst="rect">
            <a:avLst/>
          </a:prstGeom>
          <a:noFill/>
          <a:ln/>
        </p:spPr>
        <p:txBody>
          <a:bodyPr wrap="square" lIns="0" tIns="0" rIns="0" bIns="0" rtlCol="0" anchor="ctr"/>
          <a:lstStyle/>
          <a:p>
            <a:pPr algn="l" indent="0" marL="0">
              <a:lnSpc>
                <a:spcPct val="100000"/>
              </a:lnSpc>
              <a:buNone/>
            </a:pPr>
            <a:r>
              <a:rPr lang="en-US" sz="1000" b="1" dirty="0">
                <a:solidFill>
                  <a:srgbClr val="110F24"/>
                </a:solidFill>
                <a:latin typeface="Arial" pitchFamily="34" charset="0"/>
                <a:ea typeface="Arial" pitchFamily="34" charset="-122"/>
                <a:cs typeface="Arial" pitchFamily="34" charset="-120"/>
              </a:rPr>
              <a:t>Робот и поезд
</a:t>
            </a:r>
            <a:pPr algn="l" indent="0" marL="0">
              <a:lnSpc>
                <a:spcPct val="100000"/>
              </a:lnSpc>
              <a:buNone/>
            </a:pPr>
            <a:r>
              <a:rPr lang="en-US" sz="100"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800" dirty="0">
                <a:solidFill>
                  <a:srgbClr val="110F24"/>
                </a:solidFill>
                <a:latin typeface="Arial" pitchFamily="34" charset="0"/>
                <a:ea typeface="Arial" pitchFamily="34" charset="-122"/>
                <a:cs typeface="Arial" pitchFamily="34" charset="-120"/>
              </a:rPr>
              <a:t>Robot и train расширяют словарь темы. Такие слова особенно нравятся детям, потому что их легко показать на картинке и включить в короткую фразу.
</a:t>
            </a:r>
            <a:endParaRPr lang="en-US" sz="1000" dirty="0"/>
          </a:p>
        </p:txBody>
      </p:sp>
      <p:sp>
        <p:nvSpPr>
          <p:cNvPr id="16" name="Text 6"/>
          <p:cNvSpPr txBox="1"/>
          <p:nvPr/>
        </p:nvSpPr>
        <p:spPr>
          <a:xfrm>
            <a:off x="533400" y="4053185"/>
            <a:ext cx="4038600" cy="520909"/>
          </a:xfrm>
          <a:prstGeom prst="rect">
            <a:avLst/>
          </a:prstGeom>
          <a:noFill/>
          <a:ln/>
        </p:spPr>
        <p:txBody>
          <a:bodyPr wrap="square" lIns="0" tIns="0" rIns="0" bIns="0" rtlCol="0" anchor="ctr"/>
          <a:lstStyle/>
          <a:p>
            <a:pPr algn="l" indent="0" marL="0">
              <a:lnSpc>
                <a:spcPct val="100000"/>
              </a:lnSpc>
              <a:buNone/>
            </a:pPr>
            <a:r>
              <a:rPr lang="en-US" sz="1000" b="1" dirty="0">
                <a:solidFill>
                  <a:srgbClr val="110F24"/>
                </a:solidFill>
                <a:latin typeface="Arial" pitchFamily="34" charset="0"/>
                <a:ea typeface="Arial" pitchFamily="34" charset="-122"/>
                <a:cs typeface="Arial" pitchFamily="34" charset="-120"/>
              </a:rPr>
              <a:t>Повторение слов
</a:t>
            </a:r>
            <a:pPr algn="l" indent="0" marL="0">
              <a:lnSpc>
                <a:spcPct val="100000"/>
              </a:lnSpc>
              <a:buNone/>
            </a:pPr>
            <a:r>
              <a:rPr lang="en-US" sz="100"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800" dirty="0">
                <a:solidFill>
                  <a:srgbClr val="110F24"/>
                </a:solidFill>
                <a:latin typeface="Arial" pitchFamily="34" charset="0"/>
                <a:ea typeface="Arial" pitchFamily="34" charset="-122"/>
                <a:cs typeface="Arial" pitchFamily="34" charset="-120"/>
              </a:rPr>
              <a:t>Когда новые слова стоят рядом с картинкой и переводом, они запоминаются быстрее. Такой список помогает читать, называть игрушки и отвечать на простые вопросы.
</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5</a:t>
            </a:r>
            <a:endParaRPr lang="en-US" sz="800" dirty="0"/>
          </a:p>
        </p:txBody>
      </p:sp>
      <p:sp>
        <p:nvSpPr>
          <p:cNvPr id="9" name="Text 1"/>
          <p:cNvSpPr txBox="1"/>
          <p:nvPr/>
        </p:nvSpPr>
        <p:spPr>
          <a:xfrm>
            <a:off x="306394"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Цвета и размер игрушек
</a:t>
            </a:r>
            <a:endParaRPr lang="en-US" sz="2400" dirty="0"/>
          </a:p>
        </p:txBody>
      </p:sp>
      <p:sp>
        <p:nvSpPr>
          <p:cNvPr id="10" name="Text 2"/>
          <p:cNvSpPr txBox="1"/>
          <p:nvPr/>
        </p:nvSpPr>
        <p:spPr>
          <a:xfrm>
            <a:off x="284574" y="2292875"/>
            <a:ext cx="3742226" cy="827100"/>
          </a:xfrm>
          <a:prstGeom prst="rect">
            <a:avLst/>
          </a:prstGeom>
          <a:noFill/>
          <a:ln/>
        </p:spPr>
        <p:txBody>
          <a:bodyPr wrap="square" lIns="0" tIns="0" rIns="0" bIns="0" rtlCol="0" anchor="t"/>
          <a:lstStyle/>
          <a:p>
            <a:pPr algn="l" indent="0" marL="0">
              <a:lnSpc>
                <a:spcPct val="100000"/>
              </a:lnSpc>
              <a:buNone/>
            </a:pPr>
            <a:r>
              <a:rPr lang="en-US" sz="1200" b="1" dirty="0">
                <a:solidFill>
                  <a:srgbClr val="110F24"/>
                </a:solidFill>
                <a:latin typeface="Arial" pitchFamily="34" charset="0"/>
                <a:ea typeface="Arial" pitchFamily="34" charset="-122"/>
                <a:cs typeface="Arial" pitchFamily="34" charset="-120"/>
              </a:rPr>
              <a:t>Цвета игрушек
</a:t>
            </a:r>
            <a:pPr algn="l" indent="0" marL="0">
              <a:lnSpc>
                <a:spcPct val="100000"/>
              </a:lnSpc>
              <a:buNone/>
            </a:pPr>
            <a:r>
              <a:rPr lang="en-US" sz="1000"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10F24"/>
                </a:solidFill>
                <a:latin typeface="Arial" pitchFamily="34" charset="0"/>
                <a:ea typeface="Arial" pitchFamily="34" charset="-122"/>
                <a:cs typeface="Arial" pitchFamily="34" charset="-120"/>
              </a:rPr>
              <a:t>Сначала удобно назвать основные цвета: red, blue, green, yellow, pink, orange, black, white. Они помогают увидеть игрушку точнее и сделать описание более живым.
</a:t>
            </a:r>
            <a:endParaRPr lang="en-US" sz="1200" dirty="0"/>
          </a:p>
        </p:txBody>
      </p:sp>
      <p:sp>
        <p:nvSpPr>
          <p:cNvPr id="11" name="Text 3"/>
          <p:cNvSpPr txBox="1"/>
          <p:nvPr/>
        </p:nvSpPr>
        <p:spPr>
          <a:xfrm>
            <a:off x="284574" y="3752525"/>
            <a:ext cx="3742226" cy="827100"/>
          </a:xfrm>
          <a:prstGeom prst="rect">
            <a:avLst/>
          </a:prstGeom>
          <a:noFill/>
          <a:ln/>
        </p:spPr>
        <p:txBody>
          <a:bodyPr wrap="square" lIns="0" tIns="0" rIns="0" bIns="0" rtlCol="0" anchor="t"/>
          <a:lstStyle/>
          <a:p>
            <a:pPr algn="l" indent="0" marL="0">
              <a:lnSpc>
                <a:spcPct val="100000"/>
              </a:lnSpc>
              <a:buNone/>
            </a:pPr>
            <a:r>
              <a:rPr lang="en-US" sz="1200" b="1" dirty="0">
                <a:solidFill>
                  <a:srgbClr val="110F24"/>
                </a:solidFill>
                <a:latin typeface="Arial" pitchFamily="34" charset="0"/>
                <a:ea typeface="Arial" pitchFamily="34" charset="-122"/>
                <a:cs typeface="Arial" pitchFamily="34" charset="-120"/>
              </a:rPr>
              <a:t>Простые сочетания
</a:t>
            </a:r>
            <a:pPr algn="l" indent="0" marL="0">
              <a:lnSpc>
                <a:spcPct val="100000"/>
              </a:lnSpc>
              <a:buNone/>
            </a:pPr>
            <a:r>
              <a:rPr lang="en-US" sz="1000"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10F24"/>
                </a:solidFill>
                <a:latin typeface="Arial" pitchFamily="34" charset="0"/>
                <a:ea typeface="Arial" pitchFamily="34" charset="-122"/>
                <a:cs typeface="Arial" pitchFamily="34" charset="-120"/>
              </a:rPr>
              <a:t>Фразы a red ball, a blue car и a big teddy bear звучат очень понятно. Ребёнок сразу видит связь между словом, цветом и предметом.
</a:t>
            </a:r>
            <a:endParaRPr lang="en-US" sz="1200" dirty="0"/>
          </a:p>
        </p:txBody>
      </p:sp>
      <p:sp>
        <p:nvSpPr>
          <p:cNvPr id="12" name="Text 4"/>
          <p:cNvSpPr txBox="1"/>
          <p:nvPr/>
        </p:nvSpPr>
        <p:spPr>
          <a:xfrm>
            <a:off x="4901335" y="2292875"/>
            <a:ext cx="3742226" cy="827100"/>
          </a:xfrm>
          <a:prstGeom prst="rect">
            <a:avLst/>
          </a:prstGeom>
          <a:noFill/>
          <a:ln/>
        </p:spPr>
        <p:txBody>
          <a:bodyPr wrap="square" lIns="0" tIns="0" rIns="0" bIns="0" rtlCol="0" anchor="t"/>
          <a:lstStyle/>
          <a:p>
            <a:pPr algn="l" indent="0" marL="0">
              <a:lnSpc>
                <a:spcPct val="100000"/>
              </a:lnSpc>
              <a:buNone/>
            </a:pPr>
            <a:r>
              <a:rPr lang="en-US" sz="1200" b="1" dirty="0">
                <a:solidFill>
                  <a:srgbClr val="110F24"/>
                </a:solidFill>
                <a:latin typeface="Arial" pitchFamily="34" charset="0"/>
                <a:ea typeface="Arial" pitchFamily="34" charset="-122"/>
                <a:cs typeface="Arial" pitchFamily="34" charset="-120"/>
              </a:rPr>
              <a:t>Большой и маленький
</a:t>
            </a:r>
            <a:pPr algn="l" indent="0" marL="0">
              <a:lnSpc>
                <a:spcPct val="100000"/>
              </a:lnSpc>
              <a:buNone/>
            </a:pPr>
            <a:r>
              <a:rPr lang="en-US" sz="1000"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10F24"/>
                </a:solidFill>
                <a:latin typeface="Arial" pitchFamily="34" charset="0"/>
                <a:ea typeface="Arial" pitchFamily="34" charset="-122"/>
                <a:cs typeface="Arial" pitchFamily="34" charset="-120"/>
              </a:rPr>
              <a:t>Для размера достаточно двух слов: big и small. Они легко соединяются с игрушками и помогают строить первые описательные фразы без длинных объяснений.
</a:t>
            </a:r>
            <a:endParaRPr lang="en-US" sz="1200" dirty="0"/>
          </a:p>
        </p:txBody>
      </p:sp>
      <p:sp>
        <p:nvSpPr>
          <p:cNvPr id="13" name="Text 5"/>
          <p:cNvSpPr txBox="1"/>
          <p:nvPr/>
        </p:nvSpPr>
        <p:spPr>
          <a:xfrm>
            <a:off x="4901335" y="3752525"/>
            <a:ext cx="3742226" cy="827100"/>
          </a:xfrm>
          <a:prstGeom prst="rect">
            <a:avLst/>
          </a:prstGeom>
          <a:noFill/>
          <a:ln/>
        </p:spPr>
        <p:txBody>
          <a:bodyPr wrap="square" lIns="0" tIns="0" rIns="0" bIns="0" rtlCol="0" anchor="t"/>
          <a:lstStyle/>
          <a:p>
            <a:pPr algn="l" indent="0" marL="0">
              <a:lnSpc>
                <a:spcPct val="100000"/>
              </a:lnSpc>
              <a:buNone/>
            </a:pPr>
            <a:r>
              <a:rPr lang="en-US" sz="1200" b="1" dirty="0">
                <a:solidFill>
                  <a:srgbClr val="110F24"/>
                </a:solidFill>
                <a:latin typeface="Arial" pitchFamily="34" charset="0"/>
                <a:ea typeface="Arial" pitchFamily="34" charset="-122"/>
                <a:cs typeface="Arial" pitchFamily="34" charset="-120"/>
              </a:rPr>
              <a:t>Описание по образцу
</a:t>
            </a:r>
            <a:pPr algn="l" indent="0" marL="0">
              <a:lnSpc>
                <a:spcPct val="100000"/>
              </a:lnSpc>
              <a:buNone/>
            </a:pPr>
            <a:r>
              <a:rPr lang="en-US" sz="1000"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10F24"/>
                </a:solidFill>
                <a:latin typeface="Arial" pitchFamily="34" charset="0"/>
                <a:ea typeface="Arial" pitchFamily="34" charset="-122"/>
                <a:cs typeface="Arial" pitchFamily="34" charset="-120"/>
              </a:rPr>
              <a:t>Когда ученик говорит a small doll или a yellow puzzle, он уже создаёт полное предложение-образец. Это полезный шаг к свободной речи на уроке.
</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06394" y="1800131"/>
            <a:ext cx="4174535" cy="277215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10" name="Text 1"/>
          <p:cNvSpPr txBox="1"/>
          <p:nvPr/>
        </p:nvSpPr>
        <p:spPr>
          <a:xfrm>
            <a:off x="306394"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Продавец и покупатель: вежливые слова
</a:t>
            </a:r>
            <a:endParaRPr lang="en-US" sz="2400" dirty="0"/>
          </a:p>
        </p:txBody>
      </p:sp>
      <p:sp>
        <p:nvSpPr>
          <p:cNvPr id="11" name="Text 2"/>
          <p:cNvSpPr txBox="1"/>
          <p:nvPr/>
        </p:nvSpPr>
        <p:spPr>
          <a:xfrm>
            <a:off x="4973631" y="1740787"/>
            <a:ext cx="4038600" cy="554632"/>
          </a:xfrm>
          <a:prstGeom prst="rect">
            <a:avLst/>
          </a:prstGeom>
          <a:noFill/>
          <a:ln/>
        </p:spPr>
        <p:txBody>
          <a:bodyPr wrap="square" lIns="0" tIns="0" rIns="0" bIns="0" rtlCol="0" anchor="ctr"/>
          <a:lstStyle/>
          <a:p>
            <a:pPr algn="l" indent="0" marL="0">
              <a:lnSpc>
                <a:spcPct val="100000"/>
              </a:lnSpc>
              <a:buNone/>
            </a:pPr>
            <a:r>
              <a:rPr lang="en-US" sz="1164" b="1" dirty="0">
                <a:solidFill>
                  <a:srgbClr val="FFFFFF"/>
                </a:solidFill>
                <a:latin typeface="Arial" pitchFamily="34" charset="0"/>
                <a:ea typeface="Arial" pitchFamily="34" charset="-122"/>
                <a:cs typeface="Arial" pitchFamily="34" charset="-120"/>
              </a:rPr>
              <a:t>Приветствие
</a:t>
            </a:r>
            <a:pPr algn="l" indent="0" marL="0">
              <a:lnSpc>
                <a:spcPct val="100000"/>
              </a:lnSpc>
              <a:buNone/>
            </a:pPr>
            <a:r>
              <a:rPr lang="en-US" sz="2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70" dirty="0">
                <a:solidFill>
                  <a:srgbClr val="FFFFFF"/>
                </a:solidFill>
                <a:latin typeface="Arial" pitchFamily="34" charset="0"/>
                <a:ea typeface="Arial" pitchFamily="34" charset="-122"/>
                <a:cs typeface="Arial" pitchFamily="34" charset="-120"/>
              </a:rPr>
              <a:t>Разговор в магазине начинается с простого Hello! или Good morning!. Такие слова создают дружелюбную атмосферу и помогают начать диалог без волнения.
</a:t>
            </a:r>
            <a:endParaRPr lang="en-US" sz="1164" dirty="0"/>
          </a:p>
        </p:txBody>
      </p:sp>
      <p:sp>
        <p:nvSpPr>
          <p:cNvPr id="12" name="Text 3"/>
          <p:cNvSpPr txBox="1"/>
          <p:nvPr/>
        </p:nvSpPr>
        <p:spPr>
          <a:xfrm>
            <a:off x="4973631" y="2438687"/>
            <a:ext cx="4038600" cy="554632"/>
          </a:xfrm>
          <a:prstGeom prst="rect">
            <a:avLst/>
          </a:prstGeom>
          <a:noFill/>
          <a:ln/>
        </p:spPr>
        <p:txBody>
          <a:bodyPr wrap="square" lIns="0" tIns="0" rIns="0" bIns="0" rtlCol="0" anchor="ctr"/>
          <a:lstStyle/>
          <a:p>
            <a:pPr algn="l" indent="0" marL="0">
              <a:lnSpc>
                <a:spcPct val="100000"/>
              </a:lnSpc>
              <a:buNone/>
            </a:pPr>
            <a:r>
              <a:rPr lang="en-US" sz="1164" b="1" dirty="0">
                <a:solidFill>
                  <a:srgbClr val="FFFFFF"/>
                </a:solidFill>
                <a:latin typeface="Arial" pitchFamily="34" charset="0"/>
                <a:ea typeface="Arial" pitchFamily="34" charset="-122"/>
                <a:cs typeface="Arial" pitchFamily="34" charset="-120"/>
              </a:rPr>
              <a:t>Вежливая просьба
</a:t>
            </a:r>
            <a:pPr algn="l" indent="0" marL="0">
              <a:lnSpc>
                <a:spcPct val="100000"/>
              </a:lnSpc>
              <a:buNone/>
            </a:pPr>
            <a:r>
              <a:rPr lang="en-US" sz="2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70" dirty="0">
                <a:solidFill>
                  <a:srgbClr val="FFFFFF"/>
                </a:solidFill>
                <a:latin typeface="Arial" pitchFamily="34" charset="0"/>
                <a:ea typeface="Arial" pitchFamily="34" charset="-122"/>
                <a:cs typeface="Arial" pitchFamily="34" charset="-120"/>
              </a:rPr>
              <a:t>Слово please делает просьбу мягкой и вежливой. В магазине это особенно важно, потому что покупатель обращается к продавцу спокойно и уважительно.
</a:t>
            </a:r>
            <a:endParaRPr lang="en-US" sz="1164" dirty="0"/>
          </a:p>
        </p:txBody>
      </p:sp>
      <p:sp>
        <p:nvSpPr>
          <p:cNvPr id="13" name="Text 4"/>
          <p:cNvSpPr txBox="1"/>
          <p:nvPr/>
        </p:nvSpPr>
        <p:spPr>
          <a:xfrm>
            <a:off x="4973631" y="3136587"/>
            <a:ext cx="4038600" cy="554632"/>
          </a:xfrm>
          <a:prstGeom prst="rect">
            <a:avLst/>
          </a:prstGeom>
          <a:noFill/>
          <a:ln/>
        </p:spPr>
        <p:txBody>
          <a:bodyPr wrap="square" lIns="0" tIns="0" rIns="0" bIns="0" rtlCol="0" anchor="ctr"/>
          <a:lstStyle/>
          <a:p>
            <a:pPr algn="l" indent="0" marL="0">
              <a:lnSpc>
                <a:spcPct val="100000"/>
              </a:lnSpc>
              <a:buNone/>
            </a:pPr>
            <a:r>
              <a:rPr lang="en-US" sz="1164" b="1" dirty="0">
                <a:solidFill>
                  <a:srgbClr val="FFFFFF"/>
                </a:solidFill>
                <a:latin typeface="Arial" pitchFamily="34" charset="0"/>
                <a:ea typeface="Arial" pitchFamily="34" charset="-122"/>
                <a:cs typeface="Arial" pitchFamily="34" charset="-120"/>
              </a:rPr>
              <a:t>Ответ продавца
</a:t>
            </a:r>
            <a:pPr algn="l" indent="0" marL="0">
              <a:lnSpc>
                <a:spcPct val="100000"/>
              </a:lnSpc>
              <a:buNone/>
            </a:pPr>
            <a:r>
              <a:rPr lang="en-US" sz="2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70" dirty="0">
                <a:solidFill>
                  <a:srgbClr val="FFFFFF"/>
                </a:solidFill>
                <a:latin typeface="Arial" pitchFamily="34" charset="0"/>
                <a:ea typeface="Arial" pitchFamily="34" charset="-122"/>
                <a:cs typeface="Arial" pitchFamily="34" charset="-120"/>
              </a:rPr>
              <a:t>Фраза Here you are очень удобна, когда продавец передаёт игрушку покупателю. Она короткая, понятная и легко запоминается как готовый речевой образец.
</a:t>
            </a:r>
            <a:endParaRPr lang="en-US" sz="1164" dirty="0"/>
          </a:p>
        </p:txBody>
      </p:sp>
      <p:sp>
        <p:nvSpPr>
          <p:cNvPr id="14" name="Text 5"/>
          <p:cNvSpPr txBox="1"/>
          <p:nvPr/>
        </p:nvSpPr>
        <p:spPr>
          <a:xfrm>
            <a:off x="4973631" y="3834488"/>
            <a:ext cx="4038600" cy="554632"/>
          </a:xfrm>
          <a:prstGeom prst="rect">
            <a:avLst/>
          </a:prstGeom>
          <a:noFill/>
          <a:ln/>
        </p:spPr>
        <p:txBody>
          <a:bodyPr wrap="square" lIns="0" tIns="0" rIns="0" bIns="0" rtlCol="0" anchor="ctr"/>
          <a:lstStyle/>
          <a:p>
            <a:pPr algn="l" indent="0" marL="0">
              <a:lnSpc>
                <a:spcPct val="100000"/>
              </a:lnSpc>
              <a:buNone/>
            </a:pPr>
            <a:r>
              <a:rPr lang="en-US" sz="1164" b="1" dirty="0">
                <a:solidFill>
                  <a:srgbClr val="FFFFFF"/>
                </a:solidFill>
                <a:latin typeface="Arial" pitchFamily="34" charset="0"/>
                <a:ea typeface="Arial" pitchFamily="34" charset="-122"/>
                <a:cs typeface="Arial" pitchFamily="34" charset="-120"/>
              </a:rPr>
              <a:t>Прощание
</a:t>
            </a:r>
            <a:pPr algn="l" indent="0" marL="0">
              <a:lnSpc>
                <a:spcPct val="100000"/>
              </a:lnSpc>
              <a:buNone/>
            </a:pPr>
            <a:r>
              <a:rPr lang="en-US" sz="2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70" dirty="0">
                <a:solidFill>
                  <a:srgbClr val="FFFFFF"/>
                </a:solidFill>
                <a:latin typeface="Arial" pitchFamily="34" charset="0"/>
                <a:ea typeface="Arial" pitchFamily="34" charset="-122"/>
                <a:cs typeface="Arial" pitchFamily="34" charset="-120"/>
              </a:rPr>
              <a:t>В конце разговора подходят Thank you и Goodbye. Эти слова завершают покупку вежливо и показывают, что общение в магазине было приятным.
</a:t>
            </a:r>
            <a:endParaRPr lang="en-US" sz="1164"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2146" y="1688549"/>
            <a:ext cx="8399709" cy="2799903"/>
          </a:xfrm>
          <a:prstGeom prst="rect">
            <a:avLst/>
          </a:prstGeom>
        </p:spPr>
      </p:pic>
      <p:sp>
        <p:nvSpPr>
          <p:cNvPr id="4"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110F24"/>
                </a:solidFill>
                <a:latin typeface="Arial" pitchFamily="34" charset="0"/>
                <a:ea typeface="Arial" pitchFamily="34" charset="-122"/>
                <a:cs typeface="Arial" pitchFamily="34" charset="-120"/>
              </a:rPr>
              <a:t>7</a:t>
            </a:r>
            <a:endParaRPr lang="en-US" sz="800" dirty="0"/>
          </a:p>
        </p:txBody>
      </p:sp>
      <p:sp>
        <p:nvSpPr>
          <p:cNvPr id="5" name="Text 1"/>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E90087"/>
                </a:solidFill>
                <a:latin typeface="Arial" pitchFamily="34" charset="0"/>
                <a:ea typeface="Arial" pitchFamily="34" charset="-122"/>
                <a:cs typeface="Arial" pitchFamily="34" charset="-120"/>
              </a:rPr>
              <a:t>Как проходит покупка игрушки
</a:t>
            </a:r>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Последовательность действий и фраз в магазине игрушек для учеников 4 класса.
</a:t>
            </a: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36102" y="1992620"/>
            <a:ext cx="339989" cy="33998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643814" y="1992620"/>
            <a:ext cx="297490" cy="339989"/>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809025" y="1992620"/>
            <a:ext cx="339989" cy="339989"/>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7000798" y="1992620"/>
            <a:ext cx="329364" cy="339989"/>
          </a:xfrm>
          <a:prstGeom prst="rect">
            <a:avLst/>
          </a:prstGeom>
        </p:spPr>
      </p:pic>
      <p:sp>
        <p:nvSpPr>
          <p:cNvPr id="11"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12" name="Text 1"/>
          <p:cNvSpPr txBox="1"/>
          <p:nvPr/>
        </p:nvSpPr>
        <p:spPr>
          <a:xfrm>
            <a:off x="306395" y="2589232"/>
            <a:ext cx="1811497" cy="1726844"/>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What is it?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Этот вопрос помогает спросить, что за игрушка перед вами. Он короткий, удобный для ответа и хорошо подходит для начала разговора в магазине.
</a:t>
            </a:r>
            <a:endParaRPr lang="en-US" sz="1100" dirty="0"/>
          </a:p>
        </p:txBody>
      </p:sp>
      <p:sp>
        <p:nvSpPr>
          <p:cNvPr id="13" name="Text 2"/>
          <p:cNvSpPr txBox="1"/>
          <p:nvPr/>
        </p:nvSpPr>
        <p:spPr>
          <a:xfrm>
            <a:off x="2492856" y="2589232"/>
            <a:ext cx="1811497" cy="1726844"/>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How much is it?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Эта фраза нужна, чтобы узнать цену игрушки. Ребёнок учится спрашивать о стоимости вежливо и без длинных предложений.
</a:t>
            </a:r>
            <a:endParaRPr lang="en-US" sz="1100" dirty="0"/>
          </a:p>
        </p:txBody>
      </p:sp>
      <p:sp>
        <p:nvSpPr>
          <p:cNvPr id="14" name="Text 3"/>
          <p:cNvSpPr txBox="1"/>
          <p:nvPr/>
        </p:nvSpPr>
        <p:spPr>
          <a:xfrm>
            <a:off x="4679318" y="2589232"/>
            <a:ext cx="1811497" cy="1726844"/>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What colour is it?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С помощью этого вопроса можно уточнить цвет игрушки. Он помогает использовать слова red, blue, green и другие знакомые цвета в живой речи.
</a:t>
            </a:r>
            <a:endParaRPr lang="en-US" sz="1100" dirty="0"/>
          </a:p>
        </p:txBody>
      </p:sp>
      <p:sp>
        <p:nvSpPr>
          <p:cNvPr id="15" name="Text 4"/>
          <p:cNvSpPr txBox="1"/>
          <p:nvPr/>
        </p:nvSpPr>
        <p:spPr>
          <a:xfrm>
            <a:off x="6865778" y="2589232"/>
            <a:ext cx="1811497" cy="1726844"/>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Do you like it?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Этот вопрос нужен, чтобы узнать мнение о игрушке. Он помогает отвечать кратко: Yes, I do. или No, I don’t., и тренирует диалог.
</a:t>
            </a:r>
            <a:endParaRPr lang="en-US" sz="1100" dirty="0"/>
          </a:p>
        </p:txBody>
      </p:sp>
      <p:sp>
        <p:nvSpPr>
          <p:cNvPr id="16" name="Text 5"/>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Вопросы, которые нужны в магазине
</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41650" y="1842473"/>
            <a:ext cx="2249100" cy="1730753"/>
          </a:xfrm>
          <a:prstGeom prst="rect">
            <a:avLst/>
          </a:prstGeom>
        </p:spPr>
      </p:pic>
      <p:pic>
        <p:nvPicPr>
          <p:cNvPr id="5" name="Image 3" descr="preencoded.png">    </p:cNvPr>
          <p:cNvPicPr>
            <a:picLocks noChangeAspect="1"/>
          </p:cNvPicPr>
          <p:nvPr/>
        </p:nvPicPr>
        <p:blipFill>
          <a:blip r:embed="rId4"/>
          <a:stretch>
            <a:fillRect/>
          </a:stretch>
        </p:blipFill>
        <p:spPr>
          <a:xfrm>
            <a:off x="3161050" y="1842473"/>
            <a:ext cx="2249100" cy="1730753"/>
          </a:xfrm>
          <a:prstGeom prst="rect">
            <a:avLst/>
          </a:prstGeom>
        </p:spPr>
      </p:pic>
      <p:pic>
        <p:nvPicPr>
          <p:cNvPr id="6" name="Image 4" descr="preencoded.png">    </p:cNvPr>
          <p:cNvPicPr>
            <a:picLocks noChangeAspect="1"/>
          </p:cNvPicPr>
          <p:nvPr/>
        </p:nvPicPr>
        <p:blipFill>
          <a:blip r:embed="rId5"/>
          <a:stretch>
            <a:fillRect/>
          </a:stretch>
        </p:blipFill>
        <p:spPr>
          <a:xfrm>
            <a:off x="6018550" y="1842473"/>
            <a:ext cx="2249100" cy="173075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110F24"/>
                </a:solidFill>
                <a:latin typeface="Arial" pitchFamily="34" charset="0"/>
                <a:ea typeface="Arial" pitchFamily="34" charset="-122"/>
                <a:cs typeface="Arial" pitchFamily="34" charset="-120"/>
              </a:rPr>
              <a:t>9</a:t>
            </a:r>
            <a:endParaRPr lang="en-US" sz="800" dirty="0"/>
          </a:p>
        </p:txBody>
      </p:sp>
      <p:sp>
        <p:nvSpPr>
          <p:cNvPr id="9" name="Text 1"/>
          <p:cNvSpPr txBox="1"/>
          <p:nvPr/>
        </p:nvSpPr>
        <p:spPr>
          <a:xfrm>
            <a:off x="384513" y="3706280"/>
            <a:ext cx="2139614" cy="817472"/>
          </a:xfrm>
          <a:prstGeom prst="rect">
            <a:avLst/>
          </a:prstGeom>
          <a:noFill/>
          <a:ln/>
        </p:spPr>
        <p:txBody>
          <a:bodyPr wrap="square" lIns="0" tIns="0" rIns="0" bIns="0" rtlCol="0" anchor="t"/>
          <a:lstStyle/>
          <a:p>
            <a:pPr algn="l" indent="0" marL="0">
              <a:lnSpc>
                <a:spcPct val="100000"/>
              </a:lnSpc>
              <a:buNone/>
            </a:pPr>
            <a:r>
              <a:rPr lang="en-US" sz="956" b="1" dirty="0">
                <a:solidFill>
                  <a:srgbClr val="E90087"/>
                </a:solidFill>
                <a:latin typeface="Arial" pitchFamily="34" charset="0"/>
                <a:ea typeface="Arial" pitchFamily="34" charset="-122"/>
                <a:cs typeface="Arial" pitchFamily="34" charset="-120"/>
              </a:rPr>
              <a:t>Мягкий медвежонок
</a:t>
            </a:r>
            <a:pPr algn="l" indent="0" marL="0">
              <a:lnSpc>
                <a:spcPct val="100000"/>
              </a:lnSpc>
              <a:buNone/>
            </a:pPr>
            <a:r>
              <a:rPr lang="en-US" sz="797"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797" dirty="0">
                <a:solidFill>
                  <a:srgbClr val="000000"/>
                </a:solidFill>
                <a:latin typeface="Arial" pitchFamily="34" charset="0"/>
                <a:ea typeface="Arial" pitchFamily="34" charset="-122"/>
                <a:cs typeface="Arial" pitchFamily="34" charset="-120"/>
              </a:rPr>
              <a:t>Many children choose a teddy bear because it is soft and friendly. Такой подарок легко полюбить, ведь он выглядит warm and nice. В магазине мягкая игрушка сразу привлекает внимание и помогает запомнить слово soft.
</a:t>
            </a:r>
            <a:endParaRPr lang="en-US" sz="956" dirty="0"/>
          </a:p>
        </p:txBody>
      </p:sp>
      <p:sp>
        <p:nvSpPr>
          <p:cNvPr id="10" name="Text 2"/>
          <p:cNvSpPr txBox="1"/>
          <p:nvPr/>
        </p:nvSpPr>
        <p:spPr>
          <a:xfrm>
            <a:off x="3203913" y="3706280"/>
            <a:ext cx="2139614" cy="817472"/>
          </a:xfrm>
          <a:prstGeom prst="rect">
            <a:avLst/>
          </a:prstGeom>
          <a:noFill/>
          <a:ln/>
        </p:spPr>
        <p:txBody>
          <a:bodyPr wrap="square" lIns="0" tIns="0" rIns="0" bIns="0" rtlCol="0" anchor="t"/>
          <a:lstStyle/>
          <a:p>
            <a:pPr algn="l" indent="0" marL="0">
              <a:lnSpc>
                <a:spcPct val="100000"/>
              </a:lnSpc>
              <a:buNone/>
            </a:pPr>
            <a:r>
              <a:rPr lang="en-US" sz="976" b="1" dirty="0">
                <a:solidFill>
                  <a:srgbClr val="E90087"/>
                </a:solidFill>
                <a:latin typeface="Arial" pitchFamily="34" charset="0"/>
                <a:ea typeface="Arial" pitchFamily="34" charset="-122"/>
                <a:cs typeface="Arial" pitchFamily="34" charset="-120"/>
              </a:rPr>
              <a:t>Игры для друзей
</a:t>
            </a:r>
            <a:pPr algn="l" indent="0" marL="0">
              <a:lnSpc>
                <a:spcPct val="100000"/>
              </a:lnSpc>
              <a:buNone/>
            </a:pPr>
            <a:r>
              <a:rPr lang="en-US" sz="81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13" dirty="0">
                <a:solidFill>
                  <a:srgbClr val="000000"/>
                </a:solidFill>
                <a:latin typeface="Arial" pitchFamily="34" charset="0"/>
                <a:ea typeface="Arial" pitchFamily="34" charset="-122"/>
                <a:cs typeface="Arial" pitchFamily="34" charset="-120"/>
              </a:rPr>
              <a:t>Some children prefer board games and puzzles, because they are fun to play together. These toys are useful for quiet evenings and family time. Через такие примеры легко показать слова game, puzzle и board game.
</a:t>
            </a:r>
            <a:endParaRPr lang="en-US" sz="976" dirty="0"/>
          </a:p>
        </p:txBody>
      </p:sp>
      <p:sp>
        <p:nvSpPr>
          <p:cNvPr id="11" name="Text 3"/>
          <p:cNvSpPr txBox="1"/>
          <p:nvPr/>
        </p:nvSpPr>
        <p:spPr>
          <a:xfrm>
            <a:off x="6061413" y="3706280"/>
            <a:ext cx="2139614" cy="817472"/>
          </a:xfrm>
          <a:prstGeom prst="rect">
            <a:avLst/>
          </a:prstGeom>
          <a:noFill/>
          <a:ln/>
        </p:spPr>
        <p:txBody>
          <a:bodyPr wrap="square" lIns="0" tIns="0" rIns="0" bIns="0" rtlCol="0" anchor="t"/>
          <a:lstStyle/>
          <a:p>
            <a:pPr algn="l" indent="0" marL="0">
              <a:lnSpc>
                <a:spcPct val="100000"/>
              </a:lnSpc>
              <a:buNone/>
            </a:pPr>
            <a:r>
              <a:rPr lang="en-US" sz="1046" b="1" dirty="0">
                <a:solidFill>
                  <a:srgbClr val="E90087"/>
                </a:solidFill>
                <a:latin typeface="Arial" pitchFamily="34" charset="0"/>
                <a:ea typeface="Arial" pitchFamily="34" charset="-122"/>
                <a:cs typeface="Arial" pitchFamily="34" charset="-120"/>
              </a:rPr>
              <a:t>Быстрые и круглые
</a:t>
            </a:r>
            <a:pPr algn="l" indent="0" marL="0">
              <a:lnSpc>
                <a:spcPct val="100000"/>
              </a:lnSpc>
              <a:buNone/>
            </a:pPr>
            <a:r>
              <a:rPr lang="en-US" sz="872"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72" dirty="0">
                <a:solidFill>
                  <a:srgbClr val="000000"/>
                </a:solidFill>
                <a:latin typeface="Arial" pitchFamily="34" charset="0"/>
                <a:ea typeface="Arial" pitchFamily="34" charset="-122"/>
                <a:cs typeface="Arial" pitchFamily="34" charset="-120"/>
              </a:rPr>
              <a:t>Cars, balls and other simple toys are popular too. A car can be fast, a ball can be round, and both words are easy to connect with a picture. Это делает новые слова понятными даже без длинного перевода.
</a:t>
            </a:r>
            <a:endParaRPr lang="en-US" sz="1046" dirty="0"/>
          </a:p>
        </p:txBody>
      </p:sp>
      <p:sp>
        <p:nvSpPr>
          <p:cNvPr id="12" name="Text 4"/>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Любимые игрушки детей
</a:t>
            </a: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733024" y="802918"/>
            <a:ext cx="3680524" cy="3537665"/>
          </a:xfrm>
          <a:prstGeom prst="rect">
            <a:avLst/>
          </a:prstGeom>
          <a:noFill/>
          <a:ln/>
        </p:spPr>
        <p:txBody>
          <a:bodyPr wrap="square" lIns="0" tIns="0" rIns="0" bIns="0" rtlCol="0" anchor="ctr"/>
          <a:lstStyle/>
          <a:p>
            <a:pPr algn="l" indent="0" marL="0">
              <a:lnSpc>
                <a:spcPct val="100000"/>
              </a:lnSpc>
              <a:buNone/>
            </a:pPr>
            <a:r>
              <a:rPr lang="en-US" sz="5400" b="1" dirty="0">
                <a:solidFill>
                  <a:srgbClr val="EFBFBF"/>
                </a:solidFill>
                <a:latin typeface="Arial" pitchFamily="34" charset="0"/>
                <a:ea typeface="Arial" pitchFamily="34" charset="-122"/>
                <a:cs typeface="Arial" pitchFamily="34" charset="-120"/>
              </a:rPr>
              <a:t>1–20
</a:t>
            </a:r>
            <a:pPr algn="l" indent="0" marL="0">
              <a:lnSpc>
                <a:spcPct val="100000"/>
              </a:lnSpc>
              <a:buNone/>
            </a:pPr>
            <a:r>
              <a:rPr lang="en-US" sz="1500" b="1" dirty="0">
                <a:solidFill>
                  <a:srgbClr val="EFBFBF"/>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EFBFBF"/>
                </a:solidFill>
                <a:latin typeface="Arial" pitchFamily="34" charset="0"/>
                <a:ea typeface="Arial" pitchFamily="34" charset="-122"/>
                <a:cs typeface="Arial" pitchFamily="34" charset="-120"/>
              </a:rPr>
              <a:t>помогают читать ценники и называть цену игрушек по-английски.
</a:t>
            </a:r>
            <a:endParaRPr lang="en-US" sz="5400" dirty="0"/>
          </a:p>
        </p:txBody>
      </p:sp>
      <p:sp>
        <p:nvSpPr>
          <p:cNvPr id="4" name="Text 1"/>
          <p:cNvSpPr txBox="1"/>
          <p:nvPr/>
        </p:nvSpPr>
        <p:spPr>
          <a:xfrm>
            <a:off x="5574900" y="1391775"/>
            <a:ext cx="2818500" cy="2420700"/>
          </a:xfrm>
          <a:prstGeom prst="rect">
            <a:avLst/>
          </a:prstGeom>
          <a:noFill/>
          <a:ln/>
        </p:spPr>
        <p:txBody>
          <a:bodyPr wrap="square" lIns="0" tIns="0" rIns="0" bIns="0" rtlCol="0" anchor="ctr"/>
          <a:lstStyle/>
          <a:p>
            <a:pPr algn="l" indent="0" marL="0">
              <a:lnSpc>
                <a:spcPct val="100000"/>
              </a:lnSpc>
              <a:buNone/>
            </a:pPr>
            <a:r>
              <a:rPr lang="en-US" sz="1200" b="1" dirty="0">
                <a:solidFill>
                  <a:srgbClr val="E90087"/>
                </a:solidFill>
                <a:latin typeface="Arial" pitchFamily="34" charset="0"/>
                <a:ea typeface="Arial" pitchFamily="34" charset="-122"/>
                <a:cs typeface="Arial" pitchFamily="34" charset="-120"/>
              </a:rPr>
              <a:t>На уроке ученики повторяют числа и быстро связывают их с ценой на игрушки, например пять или десять фунтов.
</a:t>
            </a:r>
            <a:pPr algn="l" indent="0" marL="0">
              <a:lnSpc>
                <a:spcPct val="100000"/>
              </a:lnSpc>
              <a:buNone/>
            </a:pPr>
            <a:r>
              <a:rPr lang="en-US" sz="700" b="1" dirty="0">
                <a:solidFill>
                  <a:srgbClr val="E90087"/>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Тема урока «In the toy shop»
</a:t>
            </a:r>
            <a:endParaRPr lang="en-US" sz="1200" dirty="0"/>
          </a:p>
        </p:txBody>
      </p:sp>
      <p:sp>
        <p:nvSpPr>
          <p:cNvPr id="5" name="Text 2"/>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10</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28600" y="2225776"/>
            <a:ext cx="4130041" cy="2335248"/>
          </a:xfrm>
          <a:prstGeom prst="rect">
            <a:avLst/>
          </a:prstGeom>
        </p:spPr>
      </p:pic>
      <p:pic>
        <p:nvPicPr>
          <p:cNvPr id="5" name="Image 3" descr="preencoded.png">    </p:cNvPr>
          <p:cNvPicPr>
            <a:picLocks noChangeAspect="1"/>
          </p:cNvPicPr>
          <p:nvPr/>
        </p:nvPicPr>
        <p:blipFill>
          <a:blip r:embed="rId4"/>
          <a:stretch>
            <a:fillRect/>
          </a:stretch>
        </p:blipFill>
        <p:spPr>
          <a:xfrm>
            <a:off x="4771103" y="2225776"/>
            <a:ext cx="4130041" cy="2335248"/>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11</a:t>
            </a:r>
            <a:endParaRPr lang="en-US" sz="800" dirty="0"/>
          </a:p>
        </p:txBody>
      </p:sp>
      <p:sp>
        <p:nvSpPr>
          <p:cNvPr id="8" name="Text 1"/>
          <p:cNvSpPr txBox="1"/>
          <p:nvPr/>
        </p:nvSpPr>
        <p:spPr>
          <a:xfrm>
            <a:off x="306395" y="1508168"/>
            <a:ext cx="3873163" cy="651797"/>
          </a:xfrm>
          <a:prstGeom prst="rect">
            <a:avLst/>
          </a:prstGeom>
          <a:noFill/>
          <a:ln/>
        </p:spPr>
        <p:txBody>
          <a:bodyPr wrap="square" lIns="0" tIns="0" rIns="0" bIns="0" rtlCol="0" anchor="t"/>
          <a:lstStyle/>
          <a:p>
            <a:pPr algn="l" indent="0" marL="0">
              <a:lnSpc>
                <a:spcPct val="100000"/>
              </a:lnSpc>
              <a:buNone/>
            </a:pPr>
            <a:r>
              <a:rPr lang="en-US" sz="993" b="1" dirty="0">
                <a:solidFill>
                  <a:srgbClr val="E90087"/>
                </a:solidFill>
                <a:latin typeface="Arial" pitchFamily="34" charset="0"/>
                <a:ea typeface="Arial" pitchFamily="34" charset="-122"/>
                <a:cs typeface="Arial" pitchFamily="34" charset="-120"/>
              </a:rPr>
              <a:t>Первый выбор для малышей
</a:t>
            </a:r>
            <a:pPr algn="l" indent="0" marL="0">
              <a:lnSpc>
                <a:spcPct val="100000"/>
              </a:lnSpc>
              <a:buNone/>
            </a:pPr>
            <a:r>
              <a:rPr lang="en-US" sz="827"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27" dirty="0">
                <a:solidFill>
                  <a:srgbClr val="FFFFFF"/>
                </a:solidFill>
                <a:latin typeface="Arial" pitchFamily="34" charset="0"/>
                <a:ea typeface="Arial" pitchFamily="34" charset="-122"/>
                <a:cs typeface="Arial" pitchFamily="34" charset="-120"/>
              </a:rPr>
              <a:t>Для самых маленьких в магазине обычно выбирают blocks, soft toys and simple puzzles. Такие игрушки помогают играть спокойно, тренировать руки и не перегружать внимание. На полках они часто стоят рядом, чтобы родители быстро нашли подходящий вариант.
</a:t>
            </a:r>
            <a:endParaRPr lang="en-US" sz="993" dirty="0"/>
          </a:p>
        </p:txBody>
      </p:sp>
      <p:sp>
        <p:nvSpPr>
          <p:cNvPr id="9" name="Text 2"/>
          <p:cNvSpPr txBox="1"/>
          <p:nvPr/>
        </p:nvSpPr>
        <p:spPr>
          <a:xfrm>
            <a:off x="4840295" y="1508168"/>
            <a:ext cx="3873163" cy="651797"/>
          </a:xfrm>
          <a:prstGeom prst="rect">
            <a:avLst/>
          </a:prstGeom>
          <a:noFill/>
          <a:ln/>
        </p:spPr>
        <p:txBody>
          <a:bodyPr wrap="square" lIns="0" tIns="0" rIns="0" bIns="0" rtlCol="0" anchor="t"/>
          <a:lstStyle/>
          <a:p>
            <a:pPr algn="l" indent="0" marL="0">
              <a:lnSpc>
                <a:spcPct val="100000"/>
              </a:lnSpc>
              <a:buNone/>
            </a:pPr>
            <a:r>
              <a:rPr lang="en-US" sz="993" b="1" dirty="0">
                <a:solidFill>
                  <a:srgbClr val="E90087"/>
                </a:solidFill>
                <a:latin typeface="Arial" pitchFamily="34" charset="0"/>
                <a:ea typeface="Arial" pitchFamily="34" charset="-122"/>
                <a:cs typeface="Arial" pitchFamily="34" charset="-120"/>
              </a:rPr>
              <a:t>Игры для школьников
</a:t>
            </a:r>
            <a:pPr algn="l" indent="0" marL="0">
              <a:lnSpc>
                <a:spcPct val="100000"/>
              </a:lnSpc>
              <a:buNone/>
            </a:pPr>
            <a:r>
              <a:rPr lang="en-US" sz="827"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27" dirty="0">
                <a:solidFill>
                  <a:srgbClr val="FFFFFF"/>
                </a:solidFill>
                <a:latin typeface="Arial" pitchFamily="34" charset="0"/>
                <a:ea typeface="Arial" pitchFamily="34" charset="-122"/>
                <a:cs typeface="Arial" pitchFamily="34" charset="-120"/>
              </a:rPr>
              <a:t>Для детей постарше подходят board games, construction sets and card games. Они уже требуют правил, счёта и небольшой логики, поэтому игра становится интереснее. На коробках часто можно увидеть возрастные labels: 3+, 5+ или 7+.
</a:t>
            </a:r>
            <a:endParaRPr lang="en-US" sz="993" dirty="0"/>
          </a:p>
        </p:txBody>
      </p:sp>
      <p:sp>
        <p:nvSpPr>
          <p:cNvPr id="10" name="Text 3"/>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Игрушки для разных возрастов
</a:t>
            </a: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509937" y="2105694"/>
            <a:ext cx="517045" cy="413636"/>
          </a:xfrm>
          <a:prstGeom prst="rect">
            <a:avLst/>
          </a:prstGeom>
        </p:spPr>
      </p:pic>
      <p:pic>
        <p:nvPicPr>
          <p:cNvPr id="4" name="Image 2" descr="preencoded.png">    </p:cNvPr>
          <p:cNvPicPr>
            <a:picLocks noChangeAspect="1"/>
          </p:cNvPicPr>
          <p:nvPr/>
        </p:nvPicPr>
        <p:blipFill>
          <a:blip r:embed="rId3"/>
          <a:stretch>
            <a:fillRect/>
          </a:stretch>
        </p:blipFill>
        <p:spPr>
          <a:xfrm>
            <a:off x="326260" y="2057985"/>
            <a:ext cx="509053" cy="509053"/>
          </a:xfrm>
          <a:prstGeom prst="rect">
            <a:avLst/>
          </a:prstGeom>
        </p:spPr>
      </p:pic>
      <p:pic>
        <p:nvPicPr>
          <p:cNvPr id="5" name="Image 3" descr="preencoded.png">    </p:cNvPr>
          <p:cNvPicPr>
            <a:picLocks noChangeAspect="1"/>
          </p:cNvPicPr>
          <p:nvPr/>
        </p:nvPicPr>
        <p:blipFill>
          <a:blip r:embed="rId4"/>
          <a:stretch>
            <a:fillRect/>
          </a:stretch>
        </p:blipFill>
        <p:spPr>
          <a:xfrm>
            <a:off x="4697610" y="2082714"/>
            <a:ext cx="517045" cy="459595"/>
          </a:xfrm>
          <a:prstGeom prst="rect">
            <a:avLst/>
          </a:prstGeom>
        </p:spPr>
      </p:pic>
      <p:pic>
        <p:nvPicPr>
          <p:cNvPr id="6" name="Image 4" descr="preencoded.png">    </p:cNvPr>
          <p:cNvPicPr>
            <a:picLocks noChangeAspect="1"/>
          </p:cNvPicPr>
          <p:nvPr/>
        </p:nvPicPr>
        <p:blipFill>
          <a:blip r:embed="rId5"/>
          <a:stretch>
            <a:fillRect/>
          </a:stretch>
        </p:blipFill>
        <p:spPr>
          <a:xfrm>
            <a:off x="6889278" y="2057985"/>
            <a:ext cx="509053" cy="50905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110F24"/>
                </a:solidFill>
                <a:latin typeface="Arial" pitchFamily="34" charset="0"/>
                <a:ea typeface="Arial" pitchFamily="34" charset="-122"/>
                <a:cs typeface="Arial" pitchFamily="34" charset="-120"/>
              </a:rPr>
              <a:t>12</a:t>
            </a:r>
            <a:endParaRPr lang="en-US" sz="800" dirty="0"/>
          </a:p>
        </p:txBody>
      </p:sp>
      <p:sp>
        <p:nvSpPr>
          <p:cNvPr id="9" name="Text 1"/>
          <p:cNvSpPr txBox="1"/>
          <p:nvPr/>
        </p:nvSpPr>
        <p:spPr>
          <a:xfrm>
            <a:off x="2509937" y="2814638"/>
            <a:ext cx="1888908" cy="1540801"/>
          </a:xfrm>
          <a:prstGeom prst="rect">
            <a:avLst/>
          </a:prstGeom>
          <a:noFill/>
          <a:ln/>
        </p:spPr>
        <p:txBody>
          <a:bodyPr wrap="square" lIns="0" tIns="0" rIns="0" bIns="0" rtlCol="0" anchor="t"/>
          <a:lstStyle/>
          <a:p>
            <a:pPr algn="l" indent="0" marL="0">
              <a:lnSpc>
                <a:spcPct val="100000"/>
              </a:lnSpc>
              <a:buNone/>
            </a:pPr>
            <a:r>
              <a:rPr lang="en-US" sz="1200" b="1" dirty="0">
                <a:solidFill>
                  <a:srgbClr val="E90087"/>
                </a:solidFill>
                <a:latin typeface="Arial" pitchFamily="34" charset="0"/>
                <a:ea typeface="Arial" pitchFamily="34" charset="-122"/>
                <a:cs typeface="Arial" pitchFamily="34" charset="-120"/>
              </a:rPr>
              <a:t>Красивое оформление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Для подарка важны ribbon, gift bag и яркая упаковка. Даже простая игрушка выглядит особенно, если она аккуратно завёрнута. В магазине дети любят рассматривать коробки с бантиками и открытками.
</a:t>
            </a:r>
            <a:endParaRPr lang="en-US" sz="1200" dirty="0"/>
          </a:p>
        </p:txBody>
      </p:sp>
      <p:sp>
        <p:nvSpPr>
          <p:cNvPr id="10" name="Text 2"/>
          <p:cNvSpPr txBox="1"/>
          <p:nvPr/>
        </p:nvSpPr>
        <p:spPr>
          <a:xfrm>
            <a:off x="322264" y="2814638"/>
            <a:ext cx="1888908" cy="1540801"/>
          </a:xfrm>
          <a:prstGeom prst="rect">
            <a:avLst/>
          </a:prstGeom>
          <a:noFill/>
          <a:ln/>
        </p:spPr>
        <p:txBody>
          <a:bodyPr wrap="square" lIns="0" tIns="0" rIns="0" bIns="0" rtlCol="0" anchor="t"/>
          <a:lstStyle/>
          <a:p>
            <a:pPr algn="l" indent="0" marL="0">
              <a:lnSpc>
                <a:spcPct val="100000"/>
              </a:lnSpc>
              <a:buNone/>
            </a:pPr>
            <a:r>
              <a:rPr lang="en-US" sz="1200" b="1" dirty="0">
                <a:solidFill>
                  <a:srgbClr val="E90087"/>
                </a:solidFill>
                <a:latin typeface="Arial" pitchFamily="34" charset="0"/>
                <a:ea typeface="Arial" pitchFamily="34" charset="-122"/>
                <a:cs typeface="Arial" pitchFamily="34" charset="-120"/>
              </a:rPr>
              <a:t>Подарок на праздник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Toy shop часто выбирают перед birthday, New Year and Children’s Day. Ребёнок ищет не просто игрушку, а радость в красивой коробке. Такой подарок сразу создаёт праздничное настроение.
</a:t>
            </a:r>
            <a:endParaRPr lang="en-US" sz="1200" dirty="0"/>
          </a:p>
        </p:txBody>
      </p:sp>
      <p:sp>
        <p:nvSpPr>
          <p:cNvPr id="11" name="Text 3"/>
          <p:cNvSpPr txBox="1"/>
          <p:nvPr/>
        </p:nvSpPr>
        <p:spPr>
          <a:xfrm>
            <a:off x="4697610" y="2814638"/>
            <a:ext cx="1888908" cy="1540801"/>
          </a:xfrm>
          <a:prstGeom prst="rect">
            <a:avLst/>
          </a:prstGeom>
          <a:noFill/>
          <a:ln/>
        </p:spPr>
        <p:txBody>
          <a:bodyPr wrap="square" lIns="0" tIns="0" rIns="0" bIns="0" rtlCol="0" anchor="t"/>
          <a:lstStyle/>
          <a:p>
            <a:pPr algn="l" indent="0" marL="0">
              <a:lnSpc>
                <a:spcPct val="100000"/>
              </a:lnSpc>
              <a:buNone/>
            </a:pPr>
            <a:r>
              <a:rPr lang="en-US" sz="1200" b="1" dirty="0">
                <a:solidFill>
                  <a:srgbClr val="E90087"/>
                </a:solidFill>
                <a:latin typeface="Arial" pitchFamily="34" charset="0"/>
                <a:ea typeface="Arial" pitchFamily="34" charset="-122"/>
                <a:cs typeface="Arial" pitchFamily="34" charset="-120"/>
              </a:rPr>
              <a:t>Открытка с пожеланием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К подарку часто добавляют небольшую card. В ней можно написать: It is a present for my friend. Такая фраза проста, но звучит очень по-доброму и подходит для урока английского.
</a:t>
            </a:r>
            <a:endParaRPr lang="en-US" sz="1200" dirty="0"/>
          </a:p>
        </p:txBody>
      </p:sp>
      <p:sp>
        <p:nvSpPr>
          <p:cNvPr id="12" name="Text 4"/>
          <p:cNvSpPr txBox="1"/>
          <p:nvPr/>
        </p:nvSpPr>
        <p:spPr>
          <a:xfrm>
            <a:off x="6885283" y="2814638"/>
            <a:ext cx="1888908" cy="1540801"/>
          </a:xfrm>
          <a:prstGeom prst="rect">
            <a:avLst/>
          </a:prstGeom>
          <a:noFill/>
          <a:ln/>
        </p:spPr>
        <p:txBody>
          <a:bodyPr wrap="square" lIns="0" tIns="0" rIns="0" bIns="0" rtlCol="0" anchor="t"/>
          <a:lstStyle/>
          <a:p>
            <a:pPr algn="l" indent="0" marL="0">
              <a:lnSpc>
                <a:spcPct val="100000"/>
              </a:lnSpc>
              <a:buNone/>
            </a:pPr>
            <a:r>
              <a:rPr lang="en-US" sz="1200" b="1" dirty="0">
                <a:solidFill>
                  <a:srgbClr val="E90087"/>
                </a:solidFill>
                <a:latin typeface="Arial" pitchFamily="34" charset="0"/>
                <a:ea typeface="Arial" pitchFamily="34" charset="-122"/>
                <a:cs typeface="Arial" pitchFamily="34" charset="-120"/>
              </a:rPr>
              <a:t>Подарок для друга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Игрушка становится особенно важной, если она выбрана для друга. Ребёнок думает, что ему понравится, и учится делать выбор с заботой. Это делает тему магазина ближе к реальной жизни.
</a:t>
            </a:r>
            <a:endParaRPr lang="en-US" sz="1200" dirty="0"/>
          </a:p>
        </p:txBody>
      </p:sp>
      <p:sp>
        <p:nvSpPr>
          <p:cNvPr id="13" name="Text 5"/>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Подарки из магазина игрушек
</a:t>
            </a: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32348" y="3562502"/>
            <a:ext cx="8557985" cy="106139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13</a:t>
            </a:r>
            <a:endParaRPr lang="en-US" sz="800" dirty="0"/>
          </a:p>
        </p:txBody>
      </p:sp>
      <p:sp>
        <p:nvSpPr>
          <p:cNvPr id="10" name="Text 1"/>
          <p:cNvSpPr txBox="1"/>
          <p:nvPr/>
        </p:nvSpPr>
        <p:spPr>
          <a:xfrm>
            <a:off x="306394"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Как игрушки помогают учить английский
</a:t>
            </a:r>
            <a:endParaRPr lang="en-US" sz="2400" dirty="0"/>
          </a:p>
        </p:txBody>
      </p:sp>
      <p:sp>
        <p:nvSpPr>
          <p:cNvPr id="11" name="Text 2"/>
          <p:cNvSpPr txBox="1"/>
          <p:nvPr/>
        </p:nvSpPr>
        <p:spPr>
          <a:xfrm>
            <a:off x="306394" y="2144485"/>
            <a:ext cx="1945756" cy="1145856"/>
          </a:xfrm>
          <a:prstGeom prst="rect">
            <a:avLst/>
          </a:prstGeom>
          <a:noFill/>
          <a:ln/>
        </p:spPr>
        <p:txBody>
          <a:bodyPr wrap="square" lIns="0" tIns="0" rIns="0" bIns="0" rtlCol="0" anchor="t"/>
          <a:lstStyle/>
          <a:p>
            <a:pPr algn="l" indent="0" marL="0">
              <a:lnSpc>
                <a:spcPct val="100000"/>
              </a:lnSpc>
              <a:buNone/>
            </a:pPr>
            <a:r>
              <a:rPr lang="en-US" sz="1090" b="1" dirty="0">
                <a:solidFill>
                  <a:srgbClr val="E90087"/>
                </a:solidFill>
                <a:latin typeface="Arial" pitchFamily="34" charset="0"/>
                <a:ea typeface="Arial" pitchFamily="34" charset="-122"/>
                <a:cs typeface="Arial" pitchFamily="34" charset="-120"/>
              </a:rPr>
              <a:t>Учить слова в игре
</a:t>
            </a:r>
            <a:pPr algn="l" indent="0" marL="0">
              <a:lnSpc>
                <a:spcPct val="100000"/>
              </a:lnSpc>
              <a:buNone/>
            </a:pPr>
            <a:r>
              <a:rPr lang="en-US" sz="9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91" dirty="0">
                <a:solidFill>
                  <a:srgbClr val="FFFFFF"/>
                </a:solidFill>
                <a:latin typeface="Arial" pitchFamily="34" charset="0"/>
                <a:ea typeface="Arial" pitchFamily="34" charset="-122"/>
                <a:cs typeface="Arial" pitchFamily="34" charset="-120"/>
              </a:rPr>
              <a:t>Игрушки помогают запоминать новую лексику без скуки. Ребёнок видит предмет, называет его по-английски и сразу связывает слово с картинкой, движением и знакомой ситуацией.
</a:t>
            </a:r>
            <a:endParaRPr lang="en-US" sz="1090" dirty="0"/>
          </a:p>
        </p:txBody>
      </p:sp>
      <p:sp>
        <p:nvSpPr>
          <p:cNvPr id="12" name="Text 3"/>
          <p:cNvSpPr txBox="1"/>
          <p:nvPr/>
        </p:nvSpPr>
        <p:spPr>
          <a:xfrm>
            <a:off x="2485129" y="2144485"/>
            <a:ext cx="1945756" cy="1145856"/>
          </a:xfrm>
          <a:prstGeom prst="rect">
            <a:avLst/>
          </a:prstGeom>
          <a:noFill/>
          <a:ln/>
        </p:spPr>
        <p:txBody>
          <a:bodyPr wrap="square" lIns="0" tIns="0" rIns="0" bIns="0" rtlCol="0" anchor="t"/>
          <a:lstStyle/>
          <a:p>
            <a:pPr algn="l" indent="0" marL="0">
              <a:lnSpc>
                <a:spcPct val="100000"/>
              </a:lnSpc>
              <a:buNone/>
            </a:pPr>
            <a:r>
              <a:rPr lang="en-US" sz="1079" b="1" dirty="0">
                <a:solidFill>
                  <a:srgbClr val="E90087"/>
                </a:solidFill>
                <a:latin typeface="Arial" pitchFamily="34" charset="0"/>
                <a:ea typeface="Arial" pitchFamily="34" charset="-122"/>
                <a:cs typeface="Arial" pitchFamily="34" charset="-120"/>
              </a:rPr>
              <a:t>Говорить короткими фразами
</a:t>
            </a:r>
            <a:pPr algn="l" indent="0" marL="0">
              <a:lnSpc>
                <a:spcPct val="100000"/>
              </a:lnSpc>
              <a:buNone/>
            </a:pPr>
            <a:r>
              <a:rPr lang="en-US" sz="98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80" dirty="0">
                <a:solidFill>
                  <a:srgbClr val="FFFFFF"/>
                </a:solidFill>
                <a:latin typeface="Arial" pitchFamily="34" charset="0"/>
                <a:ea typeface="Arial" pitchFamily="34" charset="-122"/>
                <a:cs typeface="Arial" pitchFamily="34" charset="-120"/>
              </a:rPr>
              <a:t>Через тему магазина дети строят простые предложения. Например: I have a red ball. It is big. I like my teddy bear. Такие фразы легко произносить и повторять вслух.
</a:t>
            </a:r>
            <a:endParaRPr lang="en-US" sz="1079" dirty="0"/>
          </a:p>
        </p:txBody>
      </p:sp>
      <p:sp>
        <p:nvSpPr>
          <p:cNvPr id="13" name="Text 4"/>
          <p:cNvSpPr txBox="1"/>
          <p:nvPr/>
        </p:nvSpPr>
        <p:spPr>
          <a:xfrm>
            <a:off x="4663864" y="2144485"/>
            <a:ext cx="1945756" cy="1145856"/>
          </a:xfrm>
          <a:prstGeom prst="rect">
            <a:avLst/>
          </a:prstGeom>
          <a:noFill/>
          <a:ln/>
        </p:spPr>
        <p:txBody>
          <a:bodyPr wrap="square" lIns="0" tIns="0" rIns="0" bIns="0" rtlCol="0" anchor="t"/>
          <a:lstStyle/>
          <a:p>
            <a:pPr algn="l" indent="0" marL="0">
              <a:lnSpc>
                <a:spcPct val="100000"/>
              </a:lnSpc>
              <a:buNone/>
            </a:pPr>
            <a:r>
              <a:rPr lang="en-US" sz="1090" b="1" dirty="0">
                <a:solidFill>
                  <a:srgbClr val="E90087"/>
                </a:solidFill>
                <a:latin typeface="Arial" pitchFamily="34" charset="0"/>
                <a:ea typeface="Arial" pitchFamily="34" charset="-122"/>
                <a:cs typeface="Arial" pitchFamily="34" charset="-120"/>
              </a:rPr>
              <a:t>Тренировать счёт и цвета
</a:t>
            </a:r>
            <a:pPr algn="l" indent="0" marL="0">
              <a:lnSpc>
                <a:spcPct val="100000"/>
              </a:lnSpc>
              <a:buNone/>
            </a:pPr>
            <a:r>
              <a:rPr lang="en-US" sz="9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91" dirty="0">
                <a:solidFill>
                  <a:srgbClr val="FFFFFF"/>
                </a:solidFill>
                <a:latin typeface="Arial" pitchFamily="34" charset="0"/>
                <a:ea typeface="Arial" pitchFamily="34" charset="-122"/>
                <a:cs typeface="Arial" pitchFamily="34" charset="-120"/>
              </a:rPr>
              <a:t>В магазине игрушек удобно повторять numbers and colours. Можно считать игрушки на полке, называть их размер и цвет. Так английский язык становится частью обычной игры.
</a:t>
            </a:r>
            <a:endParaRPr lang="en-US" sz="1090" dirty="0"/>
          </a:p>
        </p:txBody>
      </p:sp>
      <p:sp>
        <p:nvSpPr>
          <p:cNvPr id="14" name="Text 5"/>
          <p:cNvSpPr txBox="1"/>
          <p:nvPr/>
        </p:nvSpPr>
        <p:spPr>
          <a:xfrm>
            <a:off x="6842598" y="2144485"/>
            <a:ext cx="1945756" cy="1145856"/>
          </a:xfrm>
          <a:prstGeom prst="rect">
            <a:avLst/>
          </a:prstGeom>
          <a:noFill/>
          <a:ln/>
        </p:spPr>
        <p:txBody>
          <a:bodyPr wrap="square" lIns="0" tIns="0" rIns="0" bIns="0" rtlCol="0" anchor="t"/>
          <a:lstStyle/>
          <a:p>
            <a:pPr algn="l" indent="0" marL="0">
              <a:lnSpc>
                <a:spcPct val="100000"/>
              </a:lnSpc>
              <a:buNone/>
            </a:pPr>
            <a:r>
              <a:rPr lang="en-US" sz="1082" b="1" dirty="0">
                <a:solidFill>
                  <a:srgbClr val="E90087"/>
                </a:solidFill>
                <a:latin typeface="Arial" pitchFamily="34" charset="0"/>
                <a:ea typeface="Arial" pitchFamily="34" charset="-122"/>
                <a:cs typeface="Arial" pitchFamily="34" charset="-120"/>
              </a:rPr>
              <a:t>Начинать маленький диалог
</a:t>
            </a:r>
            <a:pPr algn="l" indent="0" marL="0">
              <a:lnSpc>
                <a:spcPct val="100000"/>
              </a:lnSpc>
              <a:buNone/>
            </a:pPr>
            <a:r>
              <a:rPr lang="en-US" sz="983"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83" dirty="0">
                <a:solidFill>
                  <a:srgbClr val="FFFFFF"/>
                </a:solidFill>
                <a:latin typeface="Arial" pitchFamily="34" charset="0"/>
                <a:ea typeface="Arial" pitchFamily="34" charset="-122"/>
                <a:cs typeface="Arial" pitchFamily="34" charset="-120"/>
              </a:rPr>
              <a:t>Тема помогает разыгрывать короткие разговоры с продавцом. Ребёнок учится спрашивать, отвечать и благодарить. Это полезный шаг к уверенной устной речи в 4 классе.
</a:t>
            </a:r>
            <a:endParaRPr lang="en-US" sz="1082"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41650" y="1842473"/>
            <a:ext cx="2249100" cy="1730753"/>
          </a:xfrm>
          <a:prstGeom prst="rect">
            <a:avLst/>
          </a:prstGeom>
        </p:spPr>
      </p:pic>
      <p:pic>
        <p:nvPicPr>
          <p:cNvPr id="5" name="Image 3" descr="preencoded.png">    </p:cNvPr>
          <p:cNvPicPr>
            <a:picLocks noChangeAspect="1"/>
          </p:cNvPicPr>
          <p:nvPr/>
        </p:nvPicPr>
        <p:blipFill>
          <a:blip r:embed="rId4"/>
          <a:stretch>
            <a:fillRect/>
          </a:stretch>
        </p:blipFill>
        <p:spPr>
          <a:xfrm>
            <a:off x="3161050" y="1842473"/>
            <a:ext cx="2249100" cy="1730753"/>
          </a:xfrm>
          <a:prstGeom prst="rect">
            <a:avLst/>
          </a:prstGeom>
        </p:spPr>
      </p:pic>
      <p:pic>
        <p:nvPicPr>
          <p:cNvPr id="6" name="Image 4" descr="preencoded.png">    </p:cNvPr>
          <p:cNvPicPr>
            <a:picLocks noChangeAspect="1"/>
          </p:cNvPicPr>
          <p:nvPr/>
        </p:nvPicPr>
        <p:blipFill>
          <a:blip r:embed="rId5"/>
          <a:stretch>
            <a:fillRect/>
          </a:stretch>
        </p:blipFill>
        <p:spPr>
          <a:xfrm>
            <a:off x="6018550" y="1842473"/>
            <a:ext cx="2249100" cy="173075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110F24"/>
                </a:solidFill>
                <a:latin typeface="Arial" pitchFamily="34" charset="0"/>
                <a:ea typeface="Arial" pitchFamily="34" charset="-122"/>
                <a:cs typeface="Arial" pitchFamily="34" charset="-120"/>
              </a:rPr>
              <a:t>14</a:t>
            </a:r>
            <a:endParaRPr lang="en-US" sz="800" dirty="0"/>
          </a:p>
        </p:txBody>
      </p:sp>
      <p:sp>
        <p:nvSpPr>
          <p:cNvPr id="9" name="Text 1"/>
          <p:cNvSpPr txBox="1"/>
          <p:nvPr/>
        </p:nvSpPr>
        <p:spPr>
          <a:xfrm>
            <a:off x="384513" y="3706280"/>
            <a:ext cx="2139614" cy="817472"/>
          </a:xfrm>
          <a:prstGeom prst="rect">
            <a:avLst/>
          </a:prstGeom>
          <a:noFill/>
          <a:ln/>
        </p:spPr>
        <p:txBody>
          <a:bodyPr wrap="square" lIns="0" tIns="0" rIns="0" bIns="0" rtlCol="0" anchor="t"/>
          <a:lstStyle/>
          <a:p>
            <a:pPr algn="l" indent="0" marL="0">
              <a:lnSpc>
                <a:spcPct val="100000"/>
              </a:lnSpc>
              <a:buNone/>
            </a:pPr>
            <a:r>
              <a:rPr lang="en-US" sz="941" b="1" dirty="0">
                <a:solidFill>
                  <a:srgbClr val="E90087"/>
                </a:solidFill>
                <a:latin typeface="Arial" pitchFamily="34" charset="0"/>
                <a:ea typeface="Arial" pitchFamily="34" charset="-122"/>
                <a:cs typeface="Arial" pitchFamily="34" charset="-120"/>
              </a:rPr>
              <a:t>Яркие полки и витрины
</a:t>
            </a:r>
            <a:pPr algn="l" indent="0" marL="0">
              <a:lnSpc>
                <a:spcPct val="100000"/>
              </a:lnSpc>
              <a:buNone/>
            </a:pPr>
            <a:r>
              <a:rPr lang="en-US" sz="784"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784" dirty="0">
                <a:solidFill>
                  <a:srgbClr val="000000"/>
                </a:solidFill>
                <a:latin typeface="Arial" pitchFamily="34" charset="0"/>
                <a:ea typeface="Arial" pitchFamily="34" charset="-122"/>
                <a:cs typeface="Arial" pitchFamily="34" charset="-120"/>
              </a:rPr>
              <a:t>В большом toy shop игрушки часто стоят на shelves и за яркими shop windows. Коробки выстроены аккуратно, а рядом висят price tags. Так покупателю легко заметить нужную вещь и быстро сравнить несколько вариантов.
</a:t>
            </a:r>
            <a:endParaRPr lang="en-US" sz="941" dirty="0"/>
          </a:p>
        </p:txBody>
      </p:sp>
      <p:sp>
        <p:nvSpPr>
          <p:cNvPr id="10" name="Text 2"/>
          <p:cNvSpPr txBox="1"/>
          <p:nvPr/>
        </p:nvSpPr>
        <p:spPr>
          <a:xfrm>
            <a:off x="3203913" y="3706280"/>
            <a:ext cx="2139614" cy="817472"/>
          </a:xfrm>
          <a:prstGeom prst="rect">
            <a:avLst/>
          </a:prstGeom>
          <a:noFill/>
          <a:ln/>
        </p:spPr>
        <p:txBody>
          <a:bodyPr wrap="square" lIns="0" tIns="0" rIns="0" bIns="0" rtlCol="0" anchor="t"/>
          <a:lstStyle/>
          <a:p>
            <a:pPr algn="l" indent="0" marL="0">
              <a:lnSpc>
                <a:spcPct val="100000"/>
              </a:lnSpc>
              <a:buNone/>
            </a:pPr>
            <a:r>
              <a:rPr lang="en-US" sz="941" b="1" dirty="0">
                <a:solidFill>
                  <a:srgbClr val="E90087"/>
                </a:solidFill>
                <a:latin typeface="Arial" pitchFamily="34" charset="0"/>
                <a:ea typeface="Arial" pitchFamily="34" charset="-122"/>
                <a:cs typeface="Arial" pitchFamily="34" charset="-120"/>
              </a:rPr>
              <a:t>Коробки, корзины и прилавок
</a:t>
            </a:r>
            <a:pPr algn="l" indent="0" marL="0">
              <a:lnSpc>
                <a:spcPct val="100000"/>
              </a:lnSpc>
              <a:buNone/>
            </a:pPr>
            <a:r>
              <a:rPr lang="en-US" sz="784"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784" dirty="0">
                <a:solidFill>
                  <a:srgbClr val="000000"/>
                </a:solidFill>
                <a:latin typeface="Arial" pitchFamily="34" charset="0"/>
                <a:ea typeface="Arial" pitchFamily="34" charset="-122"/>
                <a:cs typeface="Arial" pitchFamily="34" charset="-120"/>
              </a:rPr>
              <a:t>Небольшие игрушки могут лежать in boxes, in baskets или near the counter. Такое расположение удобно для покупателей и продавца. Ребёнок сразу видит, где искать машинки, пазлы или кубики, не теряя интереса.
</a:t>
            </a:r>
            <a:endParaRPr lang="en-US" sz="941" dirty="0"/>
          </a:p>
        </p:txBody>
      </p:sp>
      <p:sp>
        <p:nvSpPr>
          <p:cNvPr id="11" name="Text 3"/>
          <p:cNvSpPr txBox="1"/>
          <p:nvPr/>
        </p:nvSpPr>
        <p:spPr>
          <a:xfrm>
            <a:off x="6061413" y="3706280"/>
            <a:ext cx="2139614" cy="817472"/>
          </a:xfrm>
          <a:prstGeom prst="rect">
            <a:avLst/>
          </a:prstGeom>
          <a:noFill/>
          <a:ln/>
        </p:spPr>
        <p:txBody>
          <a:bodyPr wrap="square" lIns="0" tIns="0" rIns="0" bIns="0" rtlCol="0" anchor="t"/>
          <a:lstStyle/>
          <a:p>
            <a:pPr algn="l" indent="0" marL="0">
              <a:lnSpc>
                <a:spcPct val="100000"/>
              </a:lnSpc>
              <a:buNone/>
            </a:pPr>
            <a:r>
              <a:rPr lang="en-US" sz="941" b="1" dirty="0">
                <a:solidFill>
                  <a:srgbClr val="E90087"/>
                </a:solidFill>
                <a:latin typeface="Arial" pitchFamily="34" charset="0"/>
                <a:ea typeface="Arial" pitchFamily="34" charset="-122"/>
                <a:cs typeface="Arial" pitchFamily="34" charset="-120"/>
              </a:rPr>
              <a:t>Отделы по темам
</a:t>
            </a:r>
            <a:pPr algn="l" indent="0" marL="0">
              <a:lnSpc>
                <a:spcPct val="100000"/>
              </a:lnSpc>
              <a:buNone/>
            </a:pPr>
            <a:r>
              <a:rPr lang="en-US" sz="784"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784" dirty="0">
                <a:solidFill>
                  <a:srgbClr val="000000"/>
                </a:solidFill>
                <a:latin typeface="Arial" pitchFamily="34" charset="0"/>
                <a:ea typeface="Arial" pitchFamily="34" charset="-122"/>
                <a:cs typeface="Arial" pitchFamily="34" charset="-120"/>
              </a:rPr>
              <a:t>В магазине часто есть отдельные зоны: dolls, cars, games, sports toys and art sets. Это помогает не путаться и выбирать быстрее. Каждый отдел выглядит по-своему, поэтому магазин кажется настоящим маленьким городом игр.
</a:t>
            </a:r>
            <a:endParaRPr lang="en-US" sz="941" dirty="0"/>
          </a:p>
        </p:txBody>
      </p:sp>
      <p:sp>
        <p:nvSpPr>
          <p:cNvPr id="12" name="Text 4"/>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Где находятся игрушки в магазине
</a:t>
            </a: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2146" y="1688549"/>
            <a:ext cx="8399709" cy="2799903"/>
          </a:xfrm>
          <a:prstGeom prst="rect">
            <a:avLst/>
          </a:prstGeom>
        </p:spPr>
      </p:pic>
      <p:sp>
        <p:nvSpPr>
          <p:cNvPr id="4"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110F24"/>
                </a:solidFill>
                <a:latin typeface="Arial" pitchFamily="34" charset="0"/>
                <a:ea typeface="Arial" pitchFamily="34" charset="-122"/>
                <a:cs typeface="Arial" pitchFamily="34" charset="-120"/>
              </a:rPr>
              <a:t>15</a:t>
            </a:r>
            <a:endParaRPr lang="en-US" sz="800" dirty="0"/>
          </a:p>
        </p:txBody>
      </p:sp>
      <p:sp>
        <p:nvSpPr>
          <p:cNvPr id="5" name="Text 1"/>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E90087"/>
                </a:solidFill>
                <a:latin typeface="Arial" pitchFamily="34" charset="0"/>
                <a:ea typeface="Arial" pitchFamily="34" charset="-122"/>
                <a:cs typeface="Arial" pitchFamily="34" charset="-120"/>
              </a:rPr>
              <a:t>Как выбрать игрушку на английском языке
</a:t>
            </a:r>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Схема показывает простой порядок выбора игрушки и помогает отработать короткие фразы для общения в магазине.
</a:t>
            </a:r>
            <a:endParaRPr lang="en-US"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16</a:t>
            </a:r>
            <a:endParaRPr lang="en-US" sz="800" dirty="0"/>
          </a:p>
        </p:txBody>
      </p:sp>
      <p:sp>
        <p:nvSpPr>
          <p:cNvPr id="8" name="Text 1"/>
          <p:cNvSpPr txBox="1"/>
          <p:nvPr/>
        </p:nvSpPr>
        <p:spPr>
          <a:xfrm>
            <a:off x="306394"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Правила поведения в магазине
</a:t>
            </a:r>
            <a:endParaRPr lang="en-US" sz="2400" dirty="0"/>
          </a:p>
        </p:txBody>
      </p:sp>
      <p:sp>
        <p:nvSpPr>
          <p:cNvPr id="9" name="Text 2"/>
          <p:cNvSpPr txBox="1"/>
          <p:nvPr/>
        </p:nvSpPr>
        <p:spPr>
          <a:xfrm>
            <a:off x="590968" y="1895325"/>
            <a:ext cx="2571331" cy="827100"/>
          </a:xfrm>
          <a:prstGeom prst="rect">
            <a:avLst/>
          </a:prstGeom>
          <a:noFill/>
          <a:ln/>
        </p:spPr>
        <p:txBody>
          <a:bodyPr wrap="square" lIns="0" tIns="0" rIns="0" bIns="0" rtlCol="0" anchor="t"/>
          <a:lstStyle/>
          <a:p>
            <a:pPr algn="l" indent="0" marL="0">
              <a:lnSpc>
                <a:spcPct val="100000"/>
              </a:lnSpc>
              <a:buNone/>
            </a:pPr>
            <a:r>
              <a:rPr lang="en-US" sz="1097" b="1" dirty="0">
                <a:solidFill>
                  <a:srgbClr val="110F24"/>
                </a:solidFill>
                <a:latin typeface="Arial" pitchFamily="34" charset="0"/>
                <a:ea typeface="Arial" pitchFamily="34" charset="-122"/>
                <a:cs typeface="Arial" pitchFamily="34" charset="-120"/>
              </a:rPr>
              <a:t>Говорим тихо
</a:t>
            </a:r>
            <a:pPr algn="l" indent="0" marL="0">
              <a:lnSpc>
                <a:spcPct val="100000"/>
              </a:lnSpc>
              <a:buNone/>
            </a:pPr>
            <a:r>
              <a:rPr lang="en-US" sz="914"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14" dirty="0">
                <a:solidFill>
                  <a:srgbClr val="110F24"/>
                </a:solidFill>
                <a:latin typeface="Arial" pitchFamily="34" charset="0"/>
                <a:ea typeface="Arial" pitchFamily="34" charset="-122"/>
                <a:cs typeface="Arial" pitchFamily="34" charset="-120"/>
              </a:rPr>
              <a:t>В магазине игрушек важно быть quiet, чтобы не мешать другим покупателям. Спокойный голос помогает слушать продавца, задавать вопросы и выбирать вещь без лишней суеты и шума.
</a:t>
            </a:r>
            <a:endParaRPr lang="en-US" sz="1097" dirty="0"/>
          </a:p>
        </p:txBody>
      </p:sp>
      <p:sp>
        <p:nvSpPr>
          <p:cNvPr id="10" name="Text 3"/>
          <p:cNvSpPr txBox="1"/>
          <p:nvPr/>
        </p:nvSpPr>
        <p:spPr>
          <a:xfrm>
            <a:off x="4383276" y="1895325"/>
            <a:ext cx="2571331" cy="827100"/>
          </a:xfrm>
          <a:prstGeom prst="rect">
            <a:avLst/>
          </a:prstGeom>
          <a:noFill/>
          <a:ln/>
        </p:spPr>
        <p:txBody>
          <a:bodyPr wrap="square" lIns="0" tIns="0" rIns="0" bIns="0" rtlCol="0" anchor="t"/>
          <a:lstStyle/>
          <a:p>
            <a:pPr algn="l" indent="0" marL="0">
              <a:lnSpc>
                <a:spcPct val="100000"/>
              </a:lnSpc>
              <a:buNone/>
            </a:pPr>
            <a:r>
              <a:rPr lang="en-US" sz="1085" b="1" dirty="0">
                <a:solidFill>
                  <a:srgbClr val="110F24"/>
                </a:solidFill>
                <a:latin typeface="Arial" pitchFamily="34" charset="0"/>
                <a:ea typeface="Arial" pitchFamily="34" charset="-122"/>
                <a:cs typeface="Arial" pitchFamily="34" charset="-120"/>
              </a:rPr>
              <a:t>Берём аккуратно
</a:t>
            </a:r>
            <a:pPr algn="l" indent="0" marL="0">
              <a:lnSpc>
                <a:spcPct val="100000"/>
              </a:lnSpc>
              <a:buNone/>
            </a:pPr>
            <a:r>
              <a:rPr lang="en-US" sz="904"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04" dirty="0">
                <a:solidFill>
                  <a:srgbClr val="110F24"/>
                </a:solidFill>
                <a:latin typeface="Arial" pitchFamily="34" charset="0"/>
                <a:ea typeface="Arial" pitchFamily="34" charset="-122"/>
                <a:cs typeface="Arial" pitchFamily="34" charset="-120"/>
              </a:rPr>
              <a:t>Игрушки и коробки нельзя бросать на пол или ронять. Если брать товар осторожно, он останется целым, а полки будут выглядеть аккуратно. Это простое правило очень легко запомнить.
</a:t>
            </a:r>
            <a:endParaRPr lang="en-US" sz="1085" dirty="0"/>
          </a:p>
        </p:txBody>
      </p:sp>
      <p:sp>
        <p:nvSpPr>
          <p:cNvPr id="11" name="Text 4"/>
          <p:cNvSpPr txBox="1"/>
          <p:nvPr/>
        </p:nvSpPr>
        <p:spPr>
          <a:xfrm>
            <a:off x="5498248" y="3354975"/>
            <a:ext cx="2571331" cy="827100"/>
          </a:xfrm>
          <a:prstGeom prst="rect">
            <a:avLst/>
          </a:prstGeom>
          <a:noFill/>
          <a:ln/>
        </p:spPr>
        <p:txBody>
          <a:bodyPr wrap="square" lIns="0" tIns="0" rIns="0" bIns="0" rtlCol="0" anchor="t"/>
          <a:lstStyle/>
          <a:p>
            <a:pPr algn="l" indent="0" marL="0">
              <a:lnSpc>
                <a:spcPct val="100000"/>
              </a:lnSpc>
              <a:buNone/>
            </a:pPr>
            <a:r>
              <a:rPr lang="en-US" sz="1085" b="1" dirty="0">
                <a:solidFill>
                  <a:srgbClr val="110F24"/>
                </a:solidFill>
                <a:latin typeface="Arial" pitchFamily="34" charset="0"/>
                <a:ea typeface="Arial" pitchFamily="34" charset="-122"/>
                <a:cs typeface="Arial" pitchFamily="34" charset="-120"/>
              </a:rPr>
              <a:t>Не бегаем по проходам
</a:t>
            </a:r>
            <a:pPr algn="l" indent="0" marL="0">
              <a:lnSpc>
                <a:spcPct val="100000"/>
              </a:lnSpc>
              <a:buNone/>
            </a:pPr>
            <a:r>
              <a:rPr lang="en-US" sz="904"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04" dirty="0">
                <a:solidFill>
                  <a:srgbClr val="110F24"/>
                </a:solidFill>
                <a:latin typeface="Arial" pitchFamily="34" charset="0"/>
                <a:ea typeface="Arial" pitchFamily="34" charset="-122"/>
                <a:cs typeface="Arial" pitchFamily="34" charset="-120"/>
              </a:rPr>
              <a:t>По проходам магазина не бегают, потому что можно случайно столкнуться с людьми или задеть полки. Спокойное поведение делает shopping pleasant for everyone и помогает всем чувствовать себя комфортно.
</a:t>
            </a:r>
            <a:endParaRPr lang="en-US" sz="1085" dirty="0"/>
          </a:p>
        </p:txBody>
      </p:sp>
      <p:sp>
        <p:nvSpPr>
          <p:cNvPr id="12" name="Text 5"/>
          <p:cNvSpPr txBox="1"/>
          <p:nvPr/>
        </p:nvSpPr>
        <p:spPr>
          <a:xfrm>
            <a:off x="1568054" y="3354975"/>
            <a:ext cx="2571331" cy="827100"/>
          </a:xfrm>
          <a:prstGeom prst="rect">
            <a:avLst/>
          </a:prstGeom>
          <a:noFill/>
          <a:ln/>
        </p:spPr>
        <p:txBody>
          <a:bodyPr wrap="square" lIns="0" tIns="0" rIns="0" bIns="0" rtlCol="0" anchor="t"/>
          <a:lstStyle/>
          <a:p>
            <a:pPr algn="l" indent="0" marL="0">
              <a:lnSpc>
                <a:spcPct val="100000"/>
              </a:lnSpc>
              <a:buNone/>
            </a:pPr>
            <a:r>
              <a:rPr lang="en-US" sz="1085" b="1" dirty="0">
                <a:solidFill>
                  <a:srgbClr val="110F24"/>
                </a:solidFill>
                <a:latin typeface="Arial" pitchFamily="34" charset="0"/>
                <a:ea typeface="Arial" pitchFamily="34" charset="-122"/>
                <a:cs typeface="Arial" pitchFamily="34" charset="-120"/>
              </a:rPr>
              <a:t>Спрашиваем разрешение
</a:t>
            </a:r>
            <a:pPr algn="l" indent="0" marL="0">
              <a:lnSpc>
                <a:spcPct val="100000"/>
              </a:lnSpc>
              <a:buNone/>
            </a:pPr>
            <a:r>
              <a:rPr lang="en-US" sz="904"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04" dirty="0">
                <a:solidFill>
                  <a:srgbClr val="110F24"/>
                </a:solidFill>
                <a:latin typeface="Arial" pitchFamily="34" charset="0"/>
                <a:ea typeface="Arial" pitchFamily="34" charset="-122"/>
                <a:cs typeface="Arial" pitchFamily="34" charset="-120"/>
              </a:rPr>
              <a:t>Некоторые коробки нельзя открывать без разрешения продавца. Лучше сначала спросить и только потом рассматривать игрушку. Так ребёнок учится уважению к чужой работе и чужим вещам.
</a:t>
            </a:r>
            <a:endParaRPr lang="en-US" sz="1085"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06394" y="1800131"/>
            <a:ext cx="4174535" cy="277215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17</a:t>
            </a:r>
            <a:endParaRPr lang="en-US" sz="800" dirty="0"/>
          </a:p>
        </p:txBody>
      </p:sp>
      <p:sp>
        <p:nvSpPr>
          <p:cNvPr id="10" name="Text 1"/>
          <p:cNvSpPr txBox="1"/>
          <p:nvPr/>
        </p:nvSpPr>
        <p:spPr>
          <a:xfrm>
            <a:off x="306394"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Слова для описания игрушек
</a:t>
            </a:r>
            <a:endParaRPr lang="en-US" sz="2400" dirty="0"/>
          </a:p>
        </p:txBody>
      </p:sp>
      <p:sp>
        <p:nvSpPr>
          <p:cNvPr id="11" name="Text 2"/>
          <p:cNvSpPr txBox="1"/>
          <p:nvPr/>
        </p:nvSpPr>
        <p:spPr>
          <a:xfrm>
            <a:off x="4973631" y="1740787"/>
            <a:ext cx="4038600" cy="554632"/>
          </a:xfrm>
          <a:prstGeom prst="rect">
            <a:avLst/>
          </a:prstGeom>
          <a:noFill/>
          <a:ln/>
        </p:spPr>
        <p:txBody>
          <a:bodyPr wrap="square" lIns="0" tIns="0" rIns="0" bIns="0" rtlCol="0" anchor="ctr"/>
          <a:lstStyle/>
          <a:p>
            <a:pPr algn="l" indent="0" marL="0">
              <a:lnSpc>
                <a:spcPct val="100000"/>
              </a:lnSpc>
              <a:buNone/>
            </a:pPr>
            <a:r>
              <a:rPr lang="en-US" sz="1147" b="1" dirty="0">
                <a:solidFill>
                  <a:srgbClr val="FFFFFF"/>
                </a:solidFill>
                <a:latin typeface="Arial" pitchFamily="34" charset="0"/>
                <a:ea typeface="Arial" pitchFamily="34" charset="-122"/>
                <a:cs typeface="Arial" pitchFamily="34" charset="-120"/>
              </a:rPr>
              <a:t>Милый и забавный
</a:t>
            </a:r>
            <a:pPr algn="l" indent="0" marL="0">
              <a:lnSpc>
                <a:spcPct val="100000"/>
              </a:lnSpc>
              <a:buNone/>
            </a:pPr>
            <a:r>
              <a:rPr lang="en-US" sz="287"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56" dirty="0">
                <a:solidFill>
                  <a:srgbClr val="FFFFFF"/>
                </a:solidFill>
                <a:latin typeface="Arial" pitchFamily="34" charset="0"/>
                <a:ea typeface="Arial" pitchFamily="34" charset="-122"/>
                <a:cs typeface="Arial" pitchFamily="34" charset="-120"/>
              </a:rPr>
              <a:t>Слова cute и funny помогают описать игрушку с хорошим настроением. Например, маленькая кукла может быть cute, а смешной робот — funny. Такие слова легко запомнить и приятно произносить.
</a:t>
            </a:r>
            <a:endParaRPr lang="en-US" sz="1147" dirty="0"/>
          </a:p>
        </p:txBody>
      </p:sp>
      <p:sp>
        <p:nvSpPr>
          <p:cNvPr id="12" name="Text 3"/>
          <p:cNvSpPr txBox="1"/>
          <p:nvPr/>
        </p:nvSpPr>
        <p:spPr>
          <a:xfrm>
            <a:off x="4973631" y="2438687"/>
            <a:ext cx="4038600" cy="554632"/>
          </a:xfrm>
          <a:prstGeom prst="rect">
            <a:avLst/>
          </a:prstGeom>
          <a:noFill/>
          <a:ln/>
        </p:spPr>
        <p:txBody>
          <a:bodyPr wrap="square" lIns="0" tIns="0" rIns="0" bIns="0" rtlCol="0" anchor="ctr"/>
          <a:lstStyle/>
          <a:p>
            <a:pPr algn="l" indent="0" marL="0">
              <a:lnSpc>
                <a:spcPct val="100000"/>
              </a:lnSpc>
              <a:buNone/>
            </a:pPr>
            <a:r>
              <a:rPr lang="en-US" sz="1164" b="1" dirty="0">
                <a:solidFill>
                  <a:srgbClr val="FFFFFF"/>
                </a:solidFill>
                <a:latin typeface="Arial" pitchFamily="34" charset="0"/>
                <a:ea typeface="Arial" pitchFamily="34" charset="-122"/>
                <a:cs typeface="Arial" pitchFamily="34" charset="-120"/>
              </a:rPr>
              <a:t>Новый и старый
</a:t>
            </a:r>
            <a:pPr algn="l" indent="0" marL="0">
              <a:lnSpc>
                <a:spcPct val="100000"/>
              </a:lnSpc>
              <a:buNone/>
            </a:pPr>
            <a:r>
              <a:rPr lang="en-US" sz="2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70" dirty="0">
                <a:solidFill>
                  <a:srgbClr val="FFFFFF"/>
                </a:solidFill>
                <a:latin typeface="Arial" pitchFamily="34" charset="0"/>
                <a:ea typeface="Arial" pitchFamily="34" charset="-122"/>
                <a:cs typeface="Arial" pitchFamily="34" charset="-120"/>
              </a:rPr>
              <a:t>Слова new и old показывают, насколько игрушка свежая или знакомая. Ребёнок может сказать: This toy is new. Или: This game is old. Простые пары слов делают описание понятным.
</a:t>
            </a:r>
            <a:endParaRPr lang="en-US" sz="1164" dirty="0"/>
          </a:p>
        </p:txBody>
      </p:sp>
      <p:sp>
        <p:nvSpPr>
          <p:cNvPr id="13" name="Text 4"/>
          <p:cNvSpPr txBox="1"/>
          <p:nvPr/>
        </p:nvSpPr>
        <p:spPr>
          <a:xfrm>
            <a:off x="4973631" y="3136587"/>
            <a:ext cx="4038600" cy="554632"/>
          </a:xfrm>
          <a:prstGeom prst="rect">
            <a:avLst/>
          </a:prstGeom>
          <a:noFill/>
          <a:ln/>
        </p:spPr>
        <p:txBody>
          <a:bodyPr wrap="square" lIns="0" tIns="0" rIns="0" bIns="0" rtlCol="0" anchor="ctr"/>
          <a:lstStyle/>
          <a:p>
            <a:pPr algn="l" indent="0" marL="0">
              <a:lnSpc>
                <a:spcPct val="100000"/>
              </a:lnSpc>
              <a:buNone/>
            </a:pPr>
            <a:r>
              <a:rPr lang="en-US" sz="1164" b="1" dirty="0">
                <a:solidFill>
                  <a:srgbClr val="FFFFFF"/>
                </a:solidFill>
                <a:latin typeface="Arial" pitchFamily="34" charset="0"/>
                <a:ea typeface="Arial" pitchFamily="34" charset="-122"/>
                <a:cs typeface="Arial" pitchFamily="34" charset="-120"/>
              </a:rPr>
              <a:t>Мягкий и яркий
</a:t>
            </a:r>
            <a:pPr algn="l" indent="0" marL="0">
              <a:lnSpc>
                <a:spcPct val="100000"/>
              </a:lnSpc>
              <a:buNone/>
            </a:pPr>
            <a:r>
              <a:rPr lang="en-US" sz="2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70" dirty="0">
                <a:solidFill>
                  <a:srgbClr val="FFFFFF"/>
                </a:solidFill>
                <a:latin typeface="Arial" pitchFamily="34" charset="0"/>
                <a:ea typeface="Arial" pitchFamily="34" charset="-122"/>
                <a:cs typeface="Arial" pitchFamily="34" charset="-120"/>
              </a:rPr>
              <a:t>Слова soft и colorful часто подходят для teddy bear, puzzle or toy box. Мягкая игрушка кажется уютной, а яркая — заметной и весёлой. Такие прилагательные помогают говорить точнее.
</a:t>
            </a:r>
            <a:endParaRPr lang="en-US" sz="1164" dirty="0"/>
          </a:p>
        </p:txBody>
      </p:sp>
      <p:sp>
        <p:nvSpPr>
          <p:cNvPr id="14" name="Text 5"/>
          <p:cNvSpPr txBox="1"/>
          <p:nvPr/>
        </p:nvSpPr>
        <p:spPr>
          <a:xfrm>
            <a:off x="4973631" y="3834488"/>
            <a:ext cx="4038600" cy="554632"/>
          </a:xfrm>
          <a:prstGeom prst="rect">
            <a:avLst/>
          </a:prstGeom>
          <a:noFill/>
          <a:ln/>
        </p:spPr>
        <p:txBody>
          <a:bodyPr wrap="square" lIns="0" tIns="0" rIns="0" bIns="0" rtlCol="0" anchor="ctr"/>
          <a:lstStyle/>
          <a:p>
            <a:pPr algn="l" indent="0" marL="0">
              <a:lnSpc>
                <a:spcPct val="100000"/>
              </a:lnSpc>
              <a:buNone/>
            </a:pPr>
            <a:r>
              <a:rPr lang="en-US" sz="1164" b="1" dirty="0">
                <a:solidFill>
                  <a:srgbClr val="FFFFFF"/>
                </a:solidFill>
                <a:latin typeface="Arial" pitchFamily="34" charset="0"/>
                <a:ea typeface="Arial" pitchFamily="34" charset="-122"/>
                <a:cs typeface="Arial" pitchFamily="34" charset="-120"/>
              </a:rPr>
              <a:t>Блестящий и красивый
</a:t>
            </a:r>
            <a:pPr algn="l" indent="0" marL="0">
              <a:lnSpc>
                <a:spcPct val="100000"/>
              </a:lnSpc>
              <a:buNone/>
            </a:pPr>
            <a:r>
              <a:rPr lang="en-US" sz="2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70" dirty="0">
                <a:solidFill>
                  <a:srgbClr val="FFFFFF"/>
                </a:solidFill>
                <a:latin typeface="Arial" pitchFamily="34" charset="0"/>
                <a:ea typeface="Arial" pitchFamily="34" charset="-122"/>
                <a:cs typeface="Arial" pitchFamily="34" charset="-120"/>
              </a:rPr>
              <a:t>Слова shiny и beautiful подходят для машинки, робота или подарочной упаковки. Можно сказать: The robot is shiny. The doll is beautiful. Короткое описание сразу делает фразу живой.
</a:t>
            </a:r>
            <a:endParaRPr lang="en-US" sz="1164"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18</a:t>
            </a:r>
            <a:endParaRPr lang="en-US" sz="800" dirty="0"/>
          </a:p>
        </p:txBody>
      </p:sp>
      <p:sp>
        <p:nvSpPr>
          <p:cNvPr id="10" name="Text 1"/>
          <p:cNvSpPr txBox="1"/>
          <p:nvPr/>
        </p:nvSpPr>
        <p:spPr>
          <a:xfrm>
            <a:off x="306394"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Мини-диалог в магазине игрушек
</a:t>
            </a:r>
            <a:endParaRPr lang="en-US" sz="2400" dirty="0"/>
          </a:p>
        </p:txBody>
      </p:sp>
      <p:sp>
        <p:nvSpPr>
          <p:cNvPr id="11" name="Text 2"/>
          <p:cNvSpPr txBox="1"/>
          <p:nvPr/>
        </p:nvSpPr>
        <p:spPr>
          <a:xfrm>
            <a:off x="284575" y="2292875"/>
            <a:ext cx="2392946" cy="827100"/>
          </a:xfrm>
          <a:prstGeom prst="rect">
            <a:avLst/>
          </a:prstGeom>
          <a:noFill/>
          <a:ln/>
        </p:spPr>
        <p:txBody>
          <a:bodyPr wrap="square" lIns="0" tIns="0" rIns="0" bIns="0" rtlCol="0" anchor="t"/>
          <a:lstStyle/>
          <a:p>
            <a:pPr algn="l" indent="0" marL="0">
              <a:lnSpc>
                <a:spcPct val="100000"/>
              </a:lnSpc>
              <a:buNone/>
            </a:pPr>
            <a:r>
              <a:rPr lang="en-US" sz="1085" b="1" dirty="0">
                <a:solidFill>
                  <a:srgbClr val="110F24"/>
                </a:solidFill>
                <a:latin typeface="Arial" pitchFamily="34" charset="0"/>
                <a:ea typeface="Arial" pitchFamily="34" charset="-122"/>
                <a:cs typeface="Arial" pitchFamily="34" charset="-120"/>
              </a:rPr>
              <a:t>Приветствие
</a:t>
            </a:r>
            <a:pPr algn="l" indent="0" marL="0">
              <a:lnSpc>
                <a:spcPct val="100000"/>
              </a:lnSpc>
              <a:buNone/>
            </a:pPr>
            <a:r>
              <a:rPr lang="en-US" sz="904"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04" dirty="0">
                <a:solidFill>
                  <a:srgbClr val="110F24"/>
                </a:solidFill>
                <a:latin typeface="Arial" pitchFamily="34" charset="0"/>
                <a:ea typeface="Arial" pitchFamily="34" charset="-122"/>
                <a:cs typeface="Arial" pitchFamily="34" charset="-120"/>
              </a:rPr>
              <a:t>Диалог начинается с простого Hello! или Good morning! Это помогает вежливо начать разговор и сразу показать, что покупатель настроен дружелюбно. Приветствие звучит коротко, но очень важно.
</a:t>
            </a:r>
            <a:endParaRPr lang="en-US" sz="1085" dirty="0"/>
          </a:p>
        </p:txBody>
      </p:sp>
      <p:sp>
        <p:nvSpPr>
          <p:cNvPr id="12" name="Text 3"/>
          <p:cNvSpPr txBox="1"/>
          <p:nvPr/>
        </p:nvSpPr>
        <p:spPr>
          <a:xfrm>
            <a:off x="284575" y="3752525"/>
            <a:ext cx="2392946" cy="827100"/>
          </a:xfrm>
          <a:prstGeom prst="rect">
            <a:avLst/>
          </a:prstGeom>
          <a:noFill/>
          <a:ln/>
        </p:spPr>
        <p:txBody>
          <a:bodyPr wrap="square" lIns="0" tIns="0" rIns="0" bIns="0" rtlCol="0" anchor="t"/>
          <a:lstStyle/>
          <a:p>
            <a:pPr algn="l" indent="0" marL="0">
              <a:lnSpc>
                <a:spcPct val="100000"/>
              </a:lnSpc>
              <a:buNone/>
            </a:pPr>
            <a:r>
              <a:rPr lang="en-US" sz="1085" b="1" dirty="0">
                <a:solidFill>
                  <a:srgbClr val="110F24"/>
                </a:solidFill>
                <a:latin typeface="Arial" pitchFamily="34" charset="0"/>
                <a:ea typeface="Arial" pitchFamily="34" charset="-122"/>
                <a:cs typeface="Arial" pitchFamily="34" charset="-120"/>
              </a:rPr>
              <a:t>Вопрос о цене
</a:t>
            </a:r>
            <a:pPr algn="l" indent="0" marL="0">
              <a:lnSpc>
                <a:spcPct val="100000"/>
              </a:lnSpc>
              <a:buNone/>
            </a:pPr>
            <a:r>
              <a:rPr lang="en-US" sz="904"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04" dirty="0">
                <a:solidFill>
                  <a:srgbClr val="110F24"/>
                </a:solidFill>
                <a:latin typeface="Arial" pitchFamily="34" charset="0"/>
                <a:ea typeface="Arial" pitchFamily="34" charset="-122"/>
                <a:cs typeface="Arial" pitchFamily="34" charset="-120"/>
              </a:rPr>
              <a:t>Покупатель спрашивает: How much is it? После этого начинается часть диалога о цене. Такой вопрос часто встречается в магазине и помогает потренировать вежливую речь по-английски.
</a:t>
            </a:r>
            <a:endParaRPr lang="en-US" sz="1085" dirty="0"/>
          </a:p>
        </p:txBody>
      </p:sp>
      <p:sp>
        <p:nvSpPr>
          <p:cNvPr id="13" name="Text 4"/>
          <p:cNvSpPr txBox="1"/>
          <p:nvPr/>
        </p:nvSpPr>
        <p:spPr>
          <a:xfrm>
            <a:off x="3314883" y="2292875"/>
            <a:ext cx="2392946" cy="827100"/>
          </a:xfrm>
          <a:prstGeom prst="rect">
            <a:avLst/>
          </a:prstGeom>
          <a:noFill/>
          <a:ln/>
        </p:spPr>
        <p:txBody>
          <a:bodyPr wrap="square" lIns="0" tIns="0" rIns="0" bIns="0" rtlCol="0" anchor="t"/>
          <a:lstStyle/>
          <a:p>
            <a:pPr algn="l" indent="0" marL="0">
              <a:lnSpc>
                <a:spcPct val="100000"/>
              </a:lnSpc>
              <a:buNone/>
            </a:pPr>
            <a:r>
              <a:rPr lang="en-US" sz="1191" b="1" dirty="0">
                <a:solidFill>
                  <a:srgbClr val="110F24"/>
                </a:solidFill>
                <a:latin typeface="Arial" pitchFamily="34" charset="0"/>
                <a:ea typeface="Arial" pitchFamily="34" charset="-122"/>
                <a:cs typeface="Arial" pitchFamily="34" charset="-120"/>
              </a:rPr>
              <a:t>Просьба о помощи
</a:t>
            </a:r>
            <a:pPr algn="l" indent="0" marL="0">
              <a:lnSpc>
                <a:spcPct val="100000"/>
              </a:lnSpc>
              <a:buNone/>
            </a:pPr>
            <a:r>
              <a:rPr lang="en-US" sz="992"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92" dirty="0">
                <a:solidFill>
                  <a:srgbClr val="110F24"/>
                </a:solidFill>
                <a:latin typeface="Arial" pitchFamily="34" charset="0"/>
                <a:ea typeface="Arial" pitchFamily="34" charset="-122"/>
                <a:cs typeface="Arial" pitchFamily="34" charset="-120"/>
              </a:rPr>
              <a:t>Дальше покупатель говорит: Yes, please. I want a toy car. Так он объясняет, что именно ищет. Простая фраза помогает быстро понять, какая игрушка нужна.
</a:t>
            </a:r>
            <a:endParaRPr lang="en-US" sz="1191" dirty="0"/>
          </a:p>
        </p:txBody>
      </p:sp>
      <p:sp>
        <p:nvSpPr>
          <p:cNvPr id="14" name="Text 5"/>
          <p:cNvSpPr txBox="1"/>
          <p:nvPr/>
        </p:nvSpPr>
        <p:spPr>
          <a:xfrm>
            <a:off x="3314883" y="3752525"/>
            <a:ext cx="2392946" cy="827100"/>
          </a:xfrm>
          <a:prstGeom prst="rect">
            <a:avLst/>
          </a:prstGeom>
          <a:noFill/>
          <a:ln/>
        </p:spPr>
        <p:txBody>
          <a:bodyPr wrap="square" lIns="0" tIns="0" rIns="0" bIns="0" rtlCol="0" anchor="t"/>
          <a:lstStyle/>
          <a:p>
            <a:pPr algn="l" indent="0" marL="0">
              <a:lnSpc>
                <a:spcPct val="100000"/>
              </a:lnSpc>
              <a:buNone/>
            </a:pPr>
            <a:r>
              <a:rPr lang="en-US" sz="1085" b="1" dirty="0">
                <a:solidFill>
                  <a:srgbClr val="110F24"/>
                </a:solidFill>
                <a:latin typeface="Arial" pitchFamily="34" charset="0"/>
                <a:ea typeface="Arial" pitchFamily="34" charset="-122"/>
                <a:cs typeface="Arial" pitchFamily="34" charset="-120"/>
              </a:rPr>
              <a:t>Покупка и прощание
</a:t>
            </a:r>
            <a:pPr algn="l" indent="0" marL="0">
              <a:lnSpc>
                <a:spcPct val="100000"/>
              </a:lnSpc>
              <a:buNone/>
            </a:pPr>
            <a:r>
              <a:rPr lang="en-US" sz="904"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04" dirty="0">
                <a:solidFill>
                  <a:srgbClr val="110F24"/>
                </a:solidFill>
                <a:latin typeface="Arial" pitchFamily="34" charset="0"/>
                <a:ea typeface="Arial" pitchFamily="34" charset="-122"/>
                <a:cs typeface="Arial" pitchFamily="34" charset="-120"/>
              </a:rPr>
              <a:t>В конце звучат Thank you и Goodbye. Эти слова завершают разговор спокойно и дружелюбно. Даже короткий диалог выглядит настоящим, если в нём есть благодарность и вежливое прощание.
</a:t>
            </a:r>
            <a:endParaRPr lang="en-US" sz="1085" dirty="0"/>
          </a:p>
        </p:txBody>
      </p:sp>
      <p:sp>
        <p:nvSpPr>
          <p:cNvPr id="15" name="Text 6"/>
          <p:cNvSpPr txBox="1"/>
          <p:nvPr/>
        </p:nvSpPr>
        <p:spPr>
          <a:xfrm>
            <a:off x="6372824" y="2292875"/>
            <a:ext cx="2392946" cy="827100"/>
          </a:xfrm>
          <a:prstGeom prst="rect">
            <a:avLst/>
          </a:prstGeom>
          <a:noFill/>
          <a:ln/>
        </p:spPr>
        <p:txBody>
          <a:bodyPr wrap="square" lIns="0" tIns="0" rIns="0" bIns="0" rtlCol="0" anchor="t"/>
          <a:lstStyle/>
          <a:p>
            <a:pPr algn="l" indent="0" marL="0">
              <a:lnSpc>
                <a:spcPct val="100000"/>
              </a:lnSpc>
              <a:buNone/>
            </a:pPr>
            <a:r>
              <a:rPr lang="en-US" sz="1085" b="1" dirty="0">
                <a:solidFill>
                  <a:srgbClr val="110F24"/>
                </a:solidFill>
                <a:latin typeface="Arial" pitchFamily="34" charset="0"/>
                <a:ea typeface="Arial" pitchFamily="34" charset="-122"/>
                <a:cs typeface="Arial" pitchFamily="34" charset="-120"/>
              </a:rPr>
              <a:t>Показ товара
</a:t>
            </a:r>
            <a:pPr algn="l" indent="0" marL="0">
              <a:lnSpc>
                <a:spcPct val="100000"/>
              </a:lnSpc>
              <a:buNone/>
            </a:pPr>
            <a:r>
              <a:rPr lang="en-US" sz="904"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04" dirty="0">
                <a:solidFill>
                  <a:srgbClr val="110F24"/>
                </a:solidFill>
                <a:latin typeface="Arial" pitchFamily="34" charset="0"/>
                <a:ea typeface="Arial" pitchFamily="34" charset="-122"/>
                <a:cs typeface="Arial" pitchFamily="34" charset="-120"/>
              </a:rPr>
              <a:t>Продавец отвечает: Here you are. Это очень полезная фраза для магазина. Она показывает, что игрушку уже нашли и можно посмотреть её ближе, не теряя нить разговора.
</a:t>
            </a:r>
            <a:endParaRPr lang="en-US" sz="108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19</a:t>
            </a:r>
            <a:endParaRPr lang="en-US" sz="800" dirty="0"/>
          </a:p>
        </p:txBody>
      </p:sp>
      <p:sp>
        <p:nvSpPr>
          <p:cNvPr id="9" name="Text 1"/>
          <p:cNvSpPr txBox="1"/>
          <p:nvPr/>
        </p:nvSpPr>
        <p:spPr>
          <a:xfrm>
            <a:off x="306394"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Слова, которые нужно запомнить к уроку
</a:t>
            </a:r>
            <a:endParaRPr lang="en-US" sz="2400" dirty="0"/>
          </a:p>
        </p:txBody>
      </p:sp>
      <p:sp>
        <p:nvSpPr>
          <p:cNvPr id="10" name="Text 2"/>
          <p:cNvSpPr txBox="1"/>
          <p:nvPr/>
        </p:nvSpPr>
        <p:spPr>
          <a:xfrm>
            <a:off x="590969" y="1895325"/>
            <a:ext cx="2009176" cy="827100"/>
          </a:xfrm>
          <a:prstGeom prst="rect">
            <a:avLst/>
          </a:prstGeom>
          <a:noFill/>
          <a:ln/>
        </p:spPr>
        <p:txBody>
          <a:bodyPr wrap="square" lIns="0" tIns="0" rIns="0" bIns="0" rtlCol="0" anchor="t"/>
          <a:lstStyle/>
          <a:p>
            <a:pPr algn="l" indent="0" marL="0">
              <a:lnSpc>
                <a:spcPct val="100000"/>
              </a:lnSpc>
              <a:buNone/>
            </a:pPr>
            <a:r>
              <a:rPr lang="en-US" sz="1069" b="1" dirty="0">
                <a:solidFill>
                  <a:srgbClr val="110F24"/>
                </a:solidFill>
                <a:latin typeface="Arial" pitchFamily="34" charset="0"/>
                <a:ea typeface="Arial" pitchFamily="34" charset="-122"/>
                <a:cs typeface="Arial" pitchFamily="34" charset="-120"/>
              </a:rPr>
              <a:t>Название магазина и игрушек
</a:t>
            </a:r>
            <a:pPr algn="l" indent="0" marL="0">
              <a:lnSpc>
                <a:spcPct val="100000"/>
              </a:lnSpc>
              <a:buNone/>
            </a:pPr>
            <a:r>
              <a:rPr lang="en-US" sz="891"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891" dirty="0">
                <a:solidFill>
                  <a:srgbClr val="110F24"/>
                </a:solidFill>
                <a:latin typeface="Arial" pitchFamily="34" charset="0"/>
                <a:ea typeface="Arial" pitchFamily="34" charset="-122"/>
                <a:cs typeface="Arial" pitchFamily="34" charset="-120"/>
              </a:rPr>
              <a:t>Ключевые слова темы: toy shop, toy, doll, car, ball. Они помогают называть магазин и самые знакомые игрушки. Это первая и самая нужная часть словаря урока.
</a:t>
            </a:r>
            <a:endParaRPr lang="en-US" sz="1069" dirty="0"/>
          </a:p>
        </p:txBody>
      </p:sp>
      <p:sp>
        <p:nvSpPr>
          <p:cNvPr id="11" name="Text 3"/>
          <p:cNvSpPr txBox="1"/>
          <p:nvPr/>
        </p:nvSpPr>
        <p:spPr>
          <a:xfrm>
            <a:off x="3621277" y="1895325"/>
            <a:ext cx="2009176" cy="827100"/>
          </a:xfrm>
          <a:prstGeom prst="rect">
            <a:avLst/>
          </a:prstGeom>
          <a:noFill/>
          <a:ln/>
        </p:spPr>
        <p:txBody>
          <a:bodyPr wrap="square" lIns="0" tIns="0" rIns="0" bIns="0" rtlCol="0" anchor="t"/>
          <a:lstStyle/>
          <a:p>
            <a:pPr algn="l" indent="0" marL="0">
              <a:lnSpc>
                <a:spcPct val="100000"/>
              </a:lnSpc>
              <a:buNone/>
            </a:pPr>
            <a:r>
              <a:rPr lang="en-US" sz="1085" b="1" dirty="0">
                <a:solidFill>
                  <a:srgbClr val="110F24"/>
                </a:solidFill>
                <a:latin typeface="Arial" pitchFamily="34" charset="0"/>
                <a:ea typeface="Arial" pitchFamily="34" charset="-122"/>
                <a:cs typeface="Arial" pitchFamily="34" charset="-120"/>
              </a:rPr>
              <a:t>Игрушки для игры
</a:t>
            </a:r>
            <a:pPr algn="l" indent="0" marL="0">
              <a:lnSpc>
                <a:spcPct val="100000"/>
              </a:lnSpc>
              <a:buNone/>
            </a:pPr>
            <a:r>
              <a:rPr lang="en-US" sz="904"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04" dirty="0">
                <a:solidFill>
                  <a:srgbClr val="110F24"/>
                </a:solidFill>
                <a:latin typeface="Arial" pitchFamily="34" charset="0"/>
                <a:ea typeface="Arial" pitchFamily="34" charset="-122"/>
                <a:cs typeface="Arial" pitchFamily="34" charset="-120"/>
              </a:rPr>
              <a:t>Слова teddy bear, puzzle, blocks and game часто встречаются в заданиях и диалогах. Их удобно повторять по картинкам, потому что каждое слово связано с понятным предметом.
</a:t>
            </a:r>
            <a:endParaRPr lang="en-US" sz="1085" dirty="0"/>
          </a:p>
        </p:txBody>
      </p:sp>
      <p:sp>
        <p:nvSpPr>
          <p:cNvPr id="12" name="Text 4"/>
          <p:cNvSpPr txBox="1"/>
          <p:nvPr/>
        </p:nvSpPr>
        <p:spPr>
          <a:xfrm>
            <a:off x="6679218" y="1895325"/>
            <a:ext cx="2009176" cy="827100"/>
          </a:xfrm>
          <a:prstGeom prst="rect">
            <a:avLst/>
          </a:prstGeom>
          <a:noFill/>
          <a:ln/>
        </p:spPr>
        <p:txBody>
          <a:bodyPr wrap="square" lIns="0" tIns="0" rIns="0" bIns="0" rtlCol="0" anchor="t"/>
          <a:lstStyle/>
          <a:p>
            <a:pPr algn="l" indent="0" marL="0">
              <a:lnSpc>
                <a:spcPct val="100000"/>
              </a:lnSpc>
              <a:buNone/>
            </a:pPr>
            <a:r>
              <a:rPr lang="en-US" sz="1065" b="1" dirty="0">
                <a:solidFill>
                  <a:srgbClr val="110F24"/>
                </a:solidFill>
                <a:latin typeface="Arial" pitchFamily="34" charset="0"/>
                <a:ea typeface="Arial" pitchFamily="34" charset="-122"/>
                <a:cs typeface="Arial" pitchFamily="34" charset="-120"/>
              </a:rPr>
              <a:t>Полки и коробки
</a:t>
            </a:r>
            <a:pPr algn="l" indent="0" marL="0">
              <a:lnSpc>
                <a:spcPct val="100000"/>
              </a:lnSpc>
              <a:buNone/>
            </a:pPr>
            <a:r>
              <a:rPr lang="en-US" sz="888"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888" dirty="0">
                <a:solidFill>
                  <a:srgbClr val="110F24"/>
                </a:solidFill>
                <a:latin typeface="Arial" pitchFamily="34" charset="0"/>
                <a:ea typeface="Arial" pitchFamily="34" charset="-122"/>
                <a:cs typeface="Arial" pitchFamily="34" charset="-120"/>
              </a:rPr>
              <a:t>Слова shelf and box нужны, чтобы рассказать, где лежат игрушки. Они часто встречаются на картинке магазина и помогают описать порядок на полках без сложных предложений.
</a:t>
            </a:r>
            <a:endParaRPr lang="en-US" sz="1065" dirty="0"/>
          </a:p>
        </p:txBody>
      </p:sp>
      <p:sp>
        <p:nvSpPr>
          <p:cNvPr id="13" name="Text 5"/>
          <p:cNvSpPr txBox="1"/>
          <p:nvPr/>
        </p:nvSpPr>
        <p:spPr>
          <a:xfrm>
            <a:off x="2130209" y="3354975"/>
            <a:ext cx="2009176" cy="827100"/>
          </a:xfrm>
          <a:prstGeom prst="rect">
            <a:avLst/>
          </a:prstGeom>
          <a:noFill/>
          <a:ln/>
        </p:spPr>
        <p:txBody>
          <a:bodyPr wrap="square" lIns="0" tIns="0" rIns="0" bIns="0" rtlCol="0" anchor="t"/>
          <a:lstStyle/>
          <a:p>
            <a:pPr algn="l" indent="0" marL="0">
              <a:lnSpc>
                <a:spcPct val="100000"/>
              </a:lnSpc>
              <a:buNone/>
            </a:pPr>
            <a:r>
              <a:rPr lang="en-US" sz="1085" b="1" dirty="0">
                <a:solidFill>
                  <a:srgbClr val="110F24"/>
                </a:solidFill>
                <a:latin typeface="Arial" pitchFamily="34" charset="0"/>
                <a:ea typeface="Arial" pitchFamily="34" charset="-122"/>
                <a:cs typeface="Arial" pitchFamily="34" charset="-120"/>
              </a:rPr>
              <a:t>Цена и выбор
</a:t>
            </a:r>
            <a:pPr algn="l" indent="0" marL="0">
              <a:lnSpc>
                <a:spcPct val="100000"/>
              </a:lnSpc>
              <a:buNone/>
            </a:pPr>
            <a:r>
              <a:rPr lang="en-US" sz="904"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04" dirty="0">
                <a:solidFill>
                  <a:srgbClr val="110F24"/>
                </a:solidFill>
                <a:latin typeface="Arial" pitchFamily="34" charset="0"/>
                <a:ea typeface="Arial" pitchFamily="34" charset="-122"/>
                <a:cs typeface="Arial" pitchFamily="34" charset="-120"/>
              </a:rPr>
              <a:t>Слова price, cheap and expensive помогают говорить о стоимости игрушки. С их помощью легко сравнивать товары и выбирать тот, который нравится больше всего.
</a:t>
            </a:r>
            <a:endParaRPr lang="en-US" sz="1085" dirty="0"/>
          </a:p>
        </p:txBody>
      </p:sp>
      <p:sp>
        <p:nvSpPr>
          <p:cNvPr id="14" name="Text 6"/>
          <p:cNvSpPr txBox="1"/>
          <p:nvPr/>
        </p:nvSpPr>
        <p:spPr>
          <a:xfrm>
            <a:off x="5160517" y="3354975"/>
            <a:ext cx="2009176" cy="827100"/>
          </a:xfrm>
          <a:prstGeom prst="rect">
            <a:avLst/>
          </a:prstGeom>
          <a:noFill/>
          <a:ln/>
        </p:spPr>
        <p:txBody>
          <a:bodyPr wrap="square" lIns="0" tIns="0" rIns="0" bIns="0" rtlCol="0" anchor="t"/>
          <a:lstStyle/>
          <a:p>
            <a:pPr algn="l" indent="0" marL="0">
              <a:lnSpc>
                <a:spcPct val="100000"/>
              </a:lnSpc>
              <a:buNone/>
            </a:pPr>
            <a:r>
              <a:rPr lang="en-US" sz="1016" b="1" dirty="0">
                <a:solidFill>
                  <a:srgbClr val="110F24"/>
                </a:solidFill>
                <a:latin typeface="Arial" pitchFamily="34" charset="0"/>
                <a:ea typeface="Arial" pitchFamily="34" charset="-122"/>
                <a:cs typeface="Arial" pitchFamily="34" charset="-120"/>
              </a:rPr>
              <a:t>Вежливые слова
</a:t>
            </a:r>
            <a:pPr algn="l" indent="0" marL="0">
              <a:lnSpc>
                <a:spcPct val="100000"/>
              </a:lnSpc>
              <a:buNone/>
            </a:pPr>
            <a:r>
              <a:rPr lang="en-US" sz="847"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847" dirty="0">
                <a:solidFill>
                  <a:srgbClr val="110F24"/>
                </a:solidFill>
                <a:latin typeface="Arial" pitchFamily="34" charset="0"/>
                <a:ea typeface="Arial" pitchFamily="34" charset="-122"/>
                <a:cs typeface="Arial" pitchFamily="34" charset="-120"/>
              </a:rPr>
              <a:t>Слова please and thank you нужны в каждом маленьком диалоге. Они делают речь доброй и уважительной, а значит, помогают говорить по-английски не только правильно, но и красиво.
</a:t>
            </a:r>
            <a:endParaRPr lang="en-US" sz="1016"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661140" y="1356105"/>
            <a:ext cx="5821721" cy="2431290"/>
          </a:xfrm>
          <a:prstGeom prst="rect">
            <a:avLst/>
          </a:prstGeom>
          <a:noFill/>
          <a:ln/>
        </p:spPr>
        <p:txBody>
          <a:bodyPr wrap="square" lIns="0" tIns="0" rIns="0" bIns="0" rtlCol="0" anchor="ctr"/>
          <a:lstStyle/>
          <a:p>
            <a:pPr algn="ctr" indent="0" marL="0">
              <a:lnSpc>
                <a:spcPct val="100000"/>
              </a:lnSpc>
              <a:buNone/>
            </a:pPr>
            <a:r>
              <a:rPr lang="en-US" sz="2600" b="1" dirty="0">
                <a:solidFill>
                  <a:srgbClr val="FFFFFF"/>
                </a:solidFill>
                <a:latin typeface="Arial" pitchFamily="34" charset="0"/>
                <a:ea typeface="Arial" pitchFamily="34" charset="-122"/>
                <a:cs typeface="Arial" pitchFamily="34" charset="-120"/>
              </a:rPr>
              <a:t>In the toy shop: что мы теперь умеем
</a:t>
            </a:r>
            <a:pPr algn="ctr" indent="0" marL="0">
              <a:lnSpc>
                <a:spcPct val="100000"/>
              </a:lnSpc>
              <a:buNone/>
            </a:pPr>
            <a:r>
              <a:rPr lang="en-US" sz="1000" dirty="0">
                <a:solidFill>
                  <a:srgbClr val="31305C"/>
                </a:solidFill>
                <a:latin typeface="Arial" pitchFamily="34" charset="0"/>
                <a:ea typeface="Arial" pitchFamily="34" charset="-122"/>
                <a:cs typeface="Arial" pitchFamily="34" charset="-120"/>
              </a:rPr>
              <a:t>
</a:t>
            </a:r>
            <a:pPr algn="ctr" indent="0" marL="0">
              <a:lnSpc>
                <a:spcPct val="100000"/>
              </a:lnSpc>
              <a:buNone/>
            </a:pPr>
            <a:r>
              <a:rPr lang="en-US" sz="1600" dirty="0">
                <a:solidFill>
                  <a:srgbClr val="EFBFBF"/>
                </a:solidFill>
                <a:latin typeface="Arial" pitchFamily="34" charset="0"/>
                <a:ea typeface="Arial" pitchFamily="34" charset="-122"/>
                <a:cs typeface="Arial" pitchFamily="34" charset="-120"/>
              </a:rPr>
              <a:t>После этого урока ученик может назвать игрушки, описать их цвет и размер, спросить цену и выбрать подарок. В памяти остаются вежливые фразы, а английский язык звучит легко и по-детски интересно.
</a:t>
            </a:r>
            <a:endParaRPr lang="en-US" sz="2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2026-05-29T13:38:02Z</dcterms:created>
  <dcterms:modified xsi:type="dcterms:W3CDTF">2026-05-29T13:38:02Z</dcterms:modified>
</cp:coreProperties>
</file>