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1450" y="1000232"/>
            <a:ext cx="9303900" cy="4179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14300"/>
            <a:ext cx="87840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 «Вечные труженики» и ключевые вопросы
</a:t>
            </a:r>
            <a:endParaRPr lang="en-US" sz="3023" dirty="0"/>
          </a:p>
        </p:txBody>
      </p:sp>
      <p:sp>
        <p:nvSpPr>
          <p:cNvPr id="5" name="Text 1"/>
          <p:cNvSpPr txBox="1"/>
          <p:nvPr/>
        </p:nvSpPr>
        <p:spPr>
          <a:xfrm>
            <a:off x="5905500" y="3703325"/>
            <a:ext cx="3058500" cy="9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такие вечные труженики и как их труд влияет на природу и общество?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05500" y="4787634"/>
            <a:ext cx="3058500" cy="17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025" y="1264148"/>
            <a:ext cx="4991400" cy="39239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как основа жизни и развития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 люди ежедневно трудятся для выживания и процветания. Изучение их труда помогает понять настойчивость, ответственность и умение работать вместе, что важно в природе и обществе.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85368"/>
            <a:ext cx="2877000" cy="2000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2625" y="884745"/>
            <a:ext cx="2216100" cy="19044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0950" y="1060314"/>
            <a:ext cx="3010200" cy="18255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на цветочных плантациях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за рабочую смену посещают от 700 до 1 200 цветков, собирая нектар и опыляя растения. Этот процесс напрямую влияет на количество урожая фруктов и овощей.
</a:t>
            </a:r>
            <a:endParaRPr lang="en-US" sz="1169" dirty="0"/>
          </a:p>
        </p:txBody>
      </p:sp>
      <p:sp>
        <p:nvSpPr>
          <p:cNvPr id="9" name="Text 2"/>
          <p:cNvSpPr txBox="1"/>
          <p:nvPr/>
        </p:nvSpPr>
        <p:spPr>
          <a:xfrm>
            <a:off x="3190525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улья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улье чётко распределены роли: матка откладывает яйца, рабочие пчёлы собирают нектар и строят соты, а трутни выполняют функции размножения.
</a:t>
            </a:r>
            <a:endParaRPr lang="en-US" sz="1169" dirty="0"/>
          </a:p>
        </p:txBody>
      </p:sp>
      <p:sp>
        <p:nvSpPr>
          <p:cNvPr id="10" name="Text 3"/>
          <p:cNvSpPr txBox="1"/>
          <p:nvPr/>
        </p:nvSpPr>
        <p:spPr>
          <a:xfrm>
            <a:off x="6310450" y="30379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мёда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улей способен собрать до 30 кг мёда в год, обеспечивая продуктом не только самих пчёл, но и людей, влияя на экономику и здоровье.
</a:t>
            </a:r>
            <a:endParaRPr lang="en-US" sz="1169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— хозяева улья и мастера опыления
</a:t>
            </a:r>
            <a:endParaRPr lang="en-US" sz="313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7350" y="523462"/>
            <a:ext cx="5549700" cy="47421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7994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Муравьи: модель идеального коллективного труда
</a:t>
            </a:r>
            <a:endParaRPr lang="en-US" sz="2457" dirty="0"/>
          </a:p>
        </p:txBody>
      </p:sp>
      <p:sp>
        <p:nvSpPr>
          <p:cNvPr id="6" name="Text 1"/>
          <p:cNvSpPr txBox="1"/>
          <p:nvPr/>
        </p:nvSpPr>
        <p:spPr>
          <a:xfrm>
            <a:off x="447900" y="15916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 создают сложные муравейники с множеством камер и ходов, достигая в высоту до 2 метров. Их архитектура помогает эффективно защищать колонию и сохранять её ресурсы.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47900" y="29731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способны переносить грузы в 10-20 раз тяжелее себя, поддерживая чистоту гнезда и организуя защиту от врагов благодаря безупречному сотрудничеству.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58950" y="1040426"/>
            <a:ext cx="4683900" cy="18296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25075" y="2898573"/>
            <a:ext cx="4716600" cy="18286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9635" y="1423850"/>
            <a:ext cx="2926500" cy="11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Строители плотин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Бобры возводят длинные плотины до 850 метров, изменяя течение рек и формируя пруды, которые становятся убежищем для многих растений и животных.
</a:t>
            </a:r>
            <a:endParaRPr lang="en-US" sz="1269" dirty="0"/>
          </a:p>
        </p:txBody>
      </p:sp>
      <p:sp>
        <p:nvSpPr>
          <p:cNvPr id="7" name="Text 1"/>
          <p:cNvSpPr txBox="1"/>
          <p:nvPr/>
        </p:nvSpPr>
        <p:spPr>
          <a:xfrm>
            <a:off x="399625" y="3335786"/>
            <a:ext cx="2926500" cy="11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Жилища хатки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Складывая брёвна и ил, бобры строят прочные хатки, которые сохраняют тепло и защищают от хищников, создавая комфортные условия жизни круглый год.
</a:t>
            </a:r>
            <a:endParaRPr lang="en-US" sz="1269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80000"/>
            <a:ext cx="8790600" cy="49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Бобры: создатели новых водных миров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2488658"/>
            <a:ext cx="9357000" cy="272303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9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труд: ключ к развитию цивилизации
</a:t>
            </a:r>
            <a:endParaRPr lang="en-US" sz="2941" dirty="0"/>
          </a:p>
        </p:txBody>
      </p:sp>
      <p:sp>
        <p:nvSpPr>
          <p:cNvPr id="6" name="Text 1"/>
          <p:cNvSpPr txBox="1"/>
          <p:nvPr/>
        </p:nvSpPr>
        <p:spPr>
          <a:xfrm>
            <a:off x="501391" y="2488179"/>
            <a:ext cx="39111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Люди осваивают новые территории, создают ремёсла и развивают науку, влияя на ход истории и улучшая условия жизни общества.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865416" y="1364975"/>
            <a:ext cx="39111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Профессии, такие как учителя, врачи и инженеры, демонстрируют значимость вложенного труда для достижения технологического и культурного прогресса.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5251" y="1254037"/>
            <a:ext cx="3121698" cy="1882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вечных тружеников
</a:t>
            </a:r>
            <a:endParaRPr lang="en-US" sz="311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характеристики и вклад разных видов и человека в развитие природы и общества.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Эффективное распределение труда и выдающиеся способности обеспечивают вклад каждого труженика в экосистемы и развитие общества.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исследования и исторические данные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2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труда: распределение ролей
</a:t>
            </a:r>
            <a:endParaRPr lang="en-US" sz="3288" dirty="0"/>
          </a:p>
        </p:txBody>
      </p:sp>
      <p:sp>
        <p:nvSpPr>
          <p:cNvPr id="5" name="Text 1"/>
          <p:cNvSpPr txBox="1"/>
          <p:nvPr/>
        </p:nvSpPr>
        <p:spPr>
          <a:xfrm>
            <a:off x="998975" y="1739850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 пчёл существует строгое разделение ролей: матка откладывает яйца, рабочие собирают пищу, а трутни обеспечивают размножение.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98975" y="2792006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У муравьёв роли распределены между солдатами, рабочими и королевой, что обеспечивает защиту и строительство муравейника.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998975" y="3844175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Люди распределяют обязанности по профессиям и в семье, следуя планам и слаженной работе для достижения общих целей.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Мотивация труда вечных тружеников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008261" y="128015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Животные трудятся ради выживания: поиск пищи и забота о потомстве — главные стимулы в их жизнедеятельности.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1908255" y="2237533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Оборона колонии и территории также мотивирует коллективный труд, повышая шансы на сохранение вида.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808274" y="3194915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У человека помимо биологических побуждений есть духовные: стремление к самореализации и помощи другим.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3708257" y="415231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Желание достигать целей и самосовершенствования поддерживает постоянную активность и развитие в обществе.
</a:t>
            </a:r>
            <a:endParaRPr lang="en-US" sz="119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1111890"/>
            <a:ext cx="4841700" cy="40993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аистов: путь длиной в тысячи километров
</a:t>
            </a:r>
            <a:endParaRPr lang="en-US" sz="2720" dirty="0"/>
          </a:p>
        </p:txBody>
      </p:sp>
      <p:sp>
        <p:nvSpPr>
          <p:cNvPr id="5" name="Text 1"/>
          <p:cNvSpPr txBox="1"/>
          <p:nvPr/>
        </p:nvSpPr>
        <p:spPr>
          <a:xfrm>
            <a:off x="5075100" y="1562075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Ежегодные перелёты и их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Аисты совершают долгие миграции между Африкой и Евразией, преодолевая до 10 000 км. Эти перелёты жизненно важны для их выживания и воспроизводства вида.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069125" y="3272050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и уход за гнездом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свою жизнь аист ремонтирует и использует одно и то же гнездо более 10 лет, обеспечивая безопасность потомству и стабильность гнездового места.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85368"/>
            <a:ext cx="2877000" cy="2000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2625" y="884745"/>
            <a:ext cx="2216100" cy="19044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0950" y="1060314"/>
            <a:ext cx="3010200" cy="18255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Мария Кюри — Пионер радиохимии и образец усердия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Мария Кюри проводила в лаборатории по 14 часов в день, проводя эксперименты и исследования. Её открытия радиации и новых химических элементов изменили науку и медицину навсегда.
</a:t>
            </a:r>
            <a:endParaRPr lang="en-US" sz="1169" dirty="0"/>
          </a:p>
        </p:txBody>
      </p:sp>
      <p:sp>
        <p:nvSpPr>
          <p:cNvPr id="9" name="Text 2"/>
          <p:cNvSpPr txBox="1"/>
          <p:nvPr/>
        </p:nvSpPr>
        <p:spPr>
          <a:xfrm>
            <a:off x="3190525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 Толстой — мастер вечного творчества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ежедневно трудился над своими романами и философскими трудами десятилетиями. Его настойчивость подарила миру бесценные литературные шедевры и глубокие мысли.
</a:t>
            </a:r>
            <a:endParaRPr lang="en-US" sz="1169" dirty="0"/>
          </a:p>
        </p:txBody>
      </p:sp>
      <p:sp>
        <p:nvSpPr>
          <p:cNvPr id="10" name="Text 3"/>
          <p:cNvSpPr txBox="1"/>
          <p:nvPr/>
        </p:nvSpPr>
        <p:spPr>
          <a:xfrm>
            <a:off x="6310450" y="30379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Стивен Хокинг — воплощение силы духа и науки
</a:t>
            </a:r>
            <a:pPr algn="ctr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тяжелую болезнь, Хокинг продолжал заниматься научными исследованиями и писательской деятельностью. Его труд вдохновляет многих преодолевать трудности ради знания.
</a:t>
            </a:r>
            <a:endParaRPr lang="en-US" sz="1148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2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Всемирно известные трудолюбивые люди
</a:t>
            </a:r>
            <a:endParaRPr lang="en-US" sz="322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2951" y="2132400"/>
            <a:ext cx="578700" cy="57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0471" y="1479290"/>
            <a:ext cx="690900" cy="552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29886" y="2242435"/>
            <a:ext cx="651038" cy="57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43723" y="1479290"/>
            <a:ext cx="690900" cy="55272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вечных тружеников в природу и цивилизацию
</a:t>
            </a:r>
            <a:endParaRPr lang="en-US" sz="2602" dirty="0"/>
          </a:p>
        </p:txBody>
      </p:sp>
      <p:sp>
        <p:nvSpPr>
          <p:cNvPr id="8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3687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– опыление и урожай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с помощью пчёл помогает более 70% растений давать плоды, что улучшает качество и количество урожая фруктов и овощей.
</a:t>
            </a:r>
            <a:endParaRPr lang="en-US" sz="1090" dirty="0"/>
          </a:p>
        </p:txBody>
      </p:sp>
      <p:sp>
        <p:nvSpPr>
          <p:cNvPr id="10" name="Text 3"/>
          <p:cNvSpPr txBox="1"/>
          <p:nvPr/>
        </p:nvSpPr>
        <p:spPr>
          <a:xfrm>
            <a:off x="2762158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 – природные садовники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 разносят семена и очищают лесную подстилку, способствуя росту растений и поддержанию плодородия почвы.
</a:t>
            </a:r>
            <a:endParaRPr lang="en-US" sz="1090" dirty="0"/>
          </a:p>
        </p:txBody>
      </p:sp>
      <p:sp>
        <p:nvSpPr>
          <p:cNvPr id="11" name="Text 4"/>
          <p:cNvSpPr txBox="1"/>
          <p:nvPr/>
        </p:nvSpPr>
        <p:spPr>
          <a:xfrm>
            <a:off x="4960699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Бобры – создатели водных экосистем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Деятельность бобров формирует новые пруды и водоёмы, поддерживая разнообразие водной флоры и фауны.
</a:t>
            </a:r>
            <a:endParaRPr lang="en-US" sz="1090" dirty="0"/>
          </a:p>
        </p:txBody>
      </p:sp>
      <p:sp>
        <p:nvSpPr>
          <p:cNvPr id="12" name="Text 5"/>
          <p:cNvSpPr txBox="1"/>
          <p:nvPr/>
        </p:nvSpPr>
        <p:spPr>
          <a:xfrm>
            <a:off x="7032576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– строитель цивилизации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труду человека развиваются технологии, строятся города и создаётся культура, значительно повышая уровень жизни общества.
</a:t>
            </a:r>
            <a:endParaRPr lang="en-US" sz="109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042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коллективной работы у вечных тружеников
</a:t>
            </a:r>
            <a:endParaRPr lang="en-US" sz="2861" dirty="0"/>
          </a:p>
        </p:txBody>
      </p:sp>
      <p:sp>
        <p:nvSpPr>
          <p:cNvPr id="5" name="Text 1"/>
          <p:cNvSpPr txBox="1"/>
          <p:nvPr/>
        </p:nvSpPr>
        <p:spPr>
          <a:xfrm>
            <a:off x="3931100" y="2000741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пчёл разные роли: рабочие собирают нектар, матка откладывает яйца, а трутни поддерживают воспроизведение потомства, что обеспечивает стабильность улья.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1674" y="3063929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 координируют совместную работу при строительстве муравейника, защите колонии и добыче пищи, что повышает выживаемость всей общины.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097625" y="4127104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объединяются в команды для реализации сложных проектов — строительства зданий, запуска космических миссий или создания научных открытий.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7350" y="523462"/>
            <a:ext cx="5549700" cy="47421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7994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трудолюбия в литературе и мультфильмах
</a:t>
            </a:r>
            <a:endParaRPr lang="en-US" sz="2431" dirty="0"/>
          </a:p>
        </p:txBody>
      </p:sp>
      <p:sp>
        <p:nvSpPr>
          <p:cNvPr id="6" name="Text 1"/>
          <p:cNvSpPr txBox="1"/>
          <p:nvPr/>
        </p:nvSpPr>
        <p:spPr>
          <a:xfrm>
            <a:off x="447900" y="15916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Муравей из басни Крылова символизирует трудолюбие и настойчивость, учит детей ценить упорную работу и ответственность.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47900" y="2973150"/>
            <a:ext cx="31635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вроде пчелы Майи и гномов из сказок демонстрируют командную работу и дружбу, формируя у детей положительное отношение к труду.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 ограничения постоянного труда
</a:t>
            </a:r>
            <a:endParaRPr lang="en-US" sz="2820" dirty="0"/>
          </a:p>
        </p:txBody>
      </p:sp>
      <p:sp>
        <p:nvSpPr>
          <p:cNvPr id="5" name="Text 1"/>
          <p:cNvSpPr txBox="1"/>
          <p:nvPr/>
        </p:nvSpPr>
        <p:spPr>
          <a:xfrm>
            <a:off x="483637" y="1831075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Постоянный труд обеспечивает прогресс, улучшение условий жизни и развитие науки, что способствует устойчивому развитию общества и природы.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483632" y="3118404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Продолжительный труд без отдыха ведёт к истощению ресурсов и эмоциональному переутомлению, снижая эффективность деятельности.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288766" y="2516000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Чрезмерная нагрузка может вызвать усталость и снижение мотивации, что влияет на качество труда и общее состояние здоровья.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4288761" y="3803329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между трудом и отдыхом способствует сохранению сил и повышению продуктивности, что подтверждают примеры из жизни людей и природы.
</a:t>
            </a:r>
            <a:endParaRPr lang="en-US" sz="119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2638132"/>
            <a:ext cx="9308400" cy="25725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84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9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вечных тружеников к зимним условиям
</a:t>
            </a:r>
            <a:endParaRPr lang="en-US" sz="2905" dirty="0"/>
          </a:p>
        </p:txBody>
      </p:sp>
      <p:sp>
        <p:nvSpPr>
          <p:cNvPr id="7" name="Text 1"/>
          <p:cNvSpPr txBox="1"/>
          <p:nvPr/>
        </p:nvSpPr>
        <p:spPr>
          <a:xfrm>
            <a:off x="1205198" y="1542608"/>
            <a:ext cx="31935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и муравьи утепляют свои жилища и запасают корм, чтобы пережить холодный сезон. Эти меры помогают сохранить колонию и обеспечить выживание в морозы.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442068" y="1996354"/>
            <a:ext cx="3193500" cy="11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Бобры строят хатки с теплоизоляцией, а люди строят тёплые дома и готовят запасы топлива и пищи, обеспечивая комфорт и безопасность в зимнее время.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открытия на основе труда тружеников
</a:t>
            </a:r>
            <a:endParaRPr lang="en-US" sz="2897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6150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пчёл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обнаружили, что пчёлы находят кратчайшие маршруты для сбора нектара, что вдохновило создание алгоритмов оптимизации.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32345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муравьиных троп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комнатных феромонов у муравьёв помогло понять коллективное поведение и использовать это в робототехнике и логистике.
</a:t>
            </a:r>
            <a:endParaRPr lang="en-US" sz="1085" dirty="0"/>
          </a:p>
        </p:txBody>
      </p:sp>
      <p:sp>
        <p:nvSpPr>
          <p:cNvPr id="11" name="Text 4"/>
          <p:cNvSpPr txBox="1"/>
          <p:nvPr/>
        </p:nvSpPr>
        <p:spPr>
          <a:xfrm>
            <a:off x="4850045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бобров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бобров в строительстве плотин стало основой для экологических проектов водоохраны и ландшафтного дизайна.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967745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человеческого интеллекта
</a:t>
            </a:r>
            <a:pPr algn="l" indent="0" marL="0">
              <a:lnSpc>
                <a:spcPct val="115000"/>
              </a:lnSpc>
              <a:buNone/>
            </a:pPr>
            <a:r>
              <a:rPr lang="en-US" sz="7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базе наблюдений за природой развиваются интеллектуальные системы и автоматизация, позволяющие создавать новые технологии и процессы.
</a:t>
            </a:r>
            <a:endParaRPr lang="en-US" sz="97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333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привычка трудиться
</a:t>
            </a:r>
            <a:endParaRPr lang="en-US" sz="3073" dirty="0"/>
          </a:p>
        </p:txBody>
      </p:sp>
      <p:sp>
        <p:nvSpPr>
          <p:cNvPr id="5" name="Text 1"/>
          <p:cNvSpPr txBox="1"/>
          <p:nvPr/>
        </p:nvSpPr>
        <p:spPr>
          <a:xfrm>
            <a:off x="4767327" y="1773250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Трудолюбие формируется в семье через положительный пример и воспитание, помогая детям понять важность труда в жизни.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297900" y="2797671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учатся усердию, наблюдая за природными тружениками и персонажами из мультфильмов, что укрепляет интерес и ответственность.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3397306" y="3825254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близких и преодоление трудностей способствует развитию устойчивой привычки трудиться настойчиво и аккуратно.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6126600" y="3234725"/>
            <a:ext cx="28374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о трудолюбии формирует ответственность и помогает строить успешные коллективы в школе и вне её, развивая лидерские навыки.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1094977"/>
            <a:ext cx="4767300" cy="1606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70%
</a:t>
            </a:r>
            <a:endParaRPr lang="en-US" sz="8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школьников, 2023 г.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1434"/>
            <a:ext cx="4767300" cy="8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процент школьников признаёт примеры трудолюбия как вдохновение для развития личных качеств и командной работы.
</a:t>
            </a:r>
            <a:endParaRPr lang="en-US" sz="161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103403"/>
            <a:ext cx="9144000" cy="30360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03350" y="307700"/>
            <a:ext cx="7737300" cy="8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7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Вечные труженики и ценность труда сегодня
</a:t>
            </a:r>
            <a:endParaRPr lang="en-US" sz="2753" dirty="0"/>
          </a:p>
        </p:txBody>
      </p:sp>
      <p:sp>
        <p:nvSpPr>
          <p:cNvPr id="5" name="Text 1"/>
          <p:cNvSpPr txBox="1"/>
          <p:nvPr/>
        </p:nvSpPr>
        <p:spPr>
          <a:xfrm>
            <a:off x="2155750" y="1229875"/>
            <a:ext cx="48324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вечных тружеников — основа жизни и прогресса. Их опыт учит нас ценить упорство, коллективизм и уважение, закладывая фундамент для будущих достижений.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2026-05-10T13:47:58Z</dcterms:created>
  <dcterms:modified xsi:type="dcterms:W3CDTF">2026-05-10T13:47:58Z</dcterms:modified>
</cp:coreProperties>
</file>