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jpe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jpe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image" Target="../media/image-4-8.png"/><Relationship Id="rId9" Type="http://schemas.openxmlformats.org/officeDocument/2006/relationships/slideLayout" Target="../slideLayouts/slideLayout1.xml"/><Relationship Id="rId10"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image" Target="../media/image-6-8.png"/><Relationship Id="rId9" Type="http://schemas.openxmlformats.org/officeDocument/2006/relationships/slideLayout" Target="../slideLayouts/slideLayout1.xml"/><Relationship Id="rId10"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jpeg"/><Relationship Id="rId4" Type="http://schemas.openxmlformats.org/officeDocument/2006/relationships/image" Target="../media/image-9-4.jpe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image" Target="../media/image-11-8.png"/><Relationship Id="rId9" Type="http://schemas.openxmlformats.org/officeDocument/2006/relationships/image" Target="../media/image-11-9.png"/><Relationship Id="rId10" Type="http://schemas.openxmlformats.org/officeDocument/2006/relationships/image" Target="../media/image-11-10.png"/><Relationship Id="rId11" Type="http://schemas.openxmlformats.org/officeDocument/2006/relationships/image" Target="../media/image-11-11.png"/><Relationship Id="rId12" Type="http://schemas.openxmlformats.org/officeDocument/2006/relationships/slideLayout" Target="../slideLayouts/slideLayout1.xml"/><Relationship Id="rId1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jpe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slideLayout" Target="../slideLayouts/slideLayout1.xml"/><Relationship Id="rId9"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slideLayout" Target="../slideLayouts/slideLayout1.xml"/><Relationship Id="rId7"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slideLayout" Target="../slideLayouts/slideLayout1.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jpeg"/><Relationship Id="rId3" Type="http://schemas.openxmlformats.org/officeDocument/2006/relationships/image" Target="../media/image-17-3.jpe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jpe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image" Target="../media/image-18-8.png"/><Relationship Id="rId9" Type="http://schemas.openxmlformats.org/officeDocument/2006/relationships/image" Target="../media/image-18-9.png"/><Relationship Id="rId10" Type="http://schemas.openxmlformats.org/officeDocument/2006/relationships/slideLayout" Target="../slideLayouts/slideLayout1.xml"/><Relationship Id="rId11"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2999713"/>
            <a:ext cx="9144000" cy="2143125"/>
          </a:xfrm>
          <a:prstGeom prst="rect">
            <a:avLst/>
          </a:prstGeom>
        </p:spPr>
      </p:pic>
      <p:sp>
        <p:nvSpPr>
          <p:cNvPr id="4" name="Text 0"/>
          <p:cNvSpPr txBox="1"/>
          <p:nvPr/>
        </p:nvSpPr>
        <p:spPr>
          <a:xfrm>
            <a:off x="261600" y="578625"/>
            <a:ext cx="6165900" cy="658800"/>
          </a:xfrm>
          <a:prstGeom prst="rect">
            <a:avLst/>
          </a:prstGeom>
          <a:noFill/>
          <a:ln/>
        </p:spPr>
        <p:txBody>
          <a:bodyPr wrap="square" lIns="0" tIns="0" rIns="0" bIns="0" rtlCol="0" anchor="t"/>
          <a:lstStyle/>
          <a:p>
            <a:pPr algn="l" indent="0" marL="0">
              <a:lnSpc>
                <a:spcPct val="100000"/>
              </a:lnSpc>
              <a:buNone/>
            </a:pPr>
            <a:r>
              <a:rPr lang="en-US" sz="2112" b="1" dirty="0">
                <a:solidFill>
                  <a:srgbClr val="FFFFFF"/>
                </a:solidFill>
                <a:latin typeface="Arial" pitchFamily="34" charset="0"/>
                <a:ea typeface="Arial" pitchFamily="34" charset="-122"/>
                <a:cs typeface="Arial" pitchFamily="34" charset="-120"/>
              </a:rPr>
              <a:t>Hobbies in English: лексика, разговорные модели и примеры для 7 класса
</a:t>
            </a:r>
            <a:endParaRPr lang="en-US" sz="2112" dirty="0"/>
          </a:p>
        </p:txBody>
      </p:sp>
      <p:sp>
        <p:nvSpPr>
          <p:cNvPr id="5" name="Text 1"/>
          <p:cNvSpPr txBox="1"/>
          <p:nvPr/>
        </p:nvSpPr>
        <p:spPr>
          <a:xfrm>
            <a:off x="261600" y="2052505"/>
            <a:ext cx="4638600" cy="531300"/>
          </a:xfrm>
          <a:prstGeom prst="rect">
            <a:avLst/>
          </a:prstGeom>
          <a:noFill/>
          <a:ln/>
        </p:spPr>
        <p:txBody>
          <a:bodyPr wrap="square" lIns="0" tIns="0" rIns="0" bIns="0" rtlCol="0" anchor="t"/>
          <a:lstStyle/>
          <a:p>
            <a:pPr algn="l" indent="0" marL="0">
              <a:lnSpc>
                <a:spcPct val="115000"/>
              </a:lnSpc>
              <a:buNone/>
            </a:pPr>
            <a:r>
              <a:rPr lang="en-US" sz="886" dirty="0">
                <a:solidFill>
                  <a:srgbClr val="FFFFFF"/>
                </a:solidFill>
                <a:latin typeface="Arial" pitchFamily="34" charset="0"/>
                <a:ea typeface="Arial" pitchFamily="34" charset="-122"/>
                <a:cs typeface="Arial" pitchFamily="34" charset="-120"/>
              </a:rPr>
              <a:t>Английские хобби для повседневного общения и коротких рассказов.
</a:t>
            </a:r>
            <a:endParaRPr lang="en-US" sz="886" dirty="0"/>
          </a:p>
        </p:txBody>
      </p:sp>
      <p:sp>
        <p:nvSpPr>
          <p:cNvPr id="6" name="Text 2"/>
          <p:cNvSpPr txBox="1"/>
          <p:nvPr/>
        </p:nvSpPr>
        <p:spPr>
          <a:xfrm>
            <a:off x="261600" y="258888"/>
            <a:ext cx="3246300" cy="192600"/>
          </a:xfrm>
          <a:prstGeom prst="rect">
            <a:avLst/>
          </a:prstGeom>
          <a:noFill/>
          <a:ln/>
        </p:spPr>
        <p:txBody>
          <a:bodyPr wrap="square" lIns="0" tIns="0" rIns="0" bIns="0" rtlCol="0" anchor="ctr"/>
          <a:lstStyle/>
          <a:p>
            <a:pPr algn="l" indent="0" marL="0">
              <a:lnSpc>
                <a:spcPct val="115000"/>
              </a:lnSpc>
              <a:buNone/>
            </a:pPr>
            <a:r>
              <a:rPr lang="en-US" sz="746" dirty="0">
                <a:solidFill>
                  <a:srgbClr val="FFFFFF"/>
                </a:solidFill>
                <a:latin typeface="Arial" pitchFamily="34" charset="0"/>
                <a:ea typeface="Arial" pitchFamily="34" charset="-122"/>
                <a:cs typeface="Arial" pitchFamily="34" charset="-120"/>
              </a:rPr>
              <a:t>
</a:t>
            </a:r>
            <a:endParaRPr lang="en-US" sz="746"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490757" y="75"/>
            <a:ext cx="3650010" cy="5143500"/>
          </a:xfrm>
          <a:prstGeom prst="rect">
            <a:avLst/>
          </a:prstGeom>
        </p:spPr>
      </p:pic>
      <p:sp>
        <p:nvSpPr>
          <p:cNvPr id="5" name="Text 0"/>
          <p:cNvSpPr txBox="1"/>
          <p:nvPr/>
        </p:nvSpPr>
        <p:spPr>
          <a:xfrm>
            <a:off x="261600" y="258900"/>
            <a:ext cx="4711200" cy="12984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Хобби в английском: зачем это нужно
</a:t>
            </a:r>
            <a:endParaRPr lang="en-US" sz="2212" dirty="0"/>
          </a:p>
        </p:txBody>
      </p:sp>
      <p:sp>
        <p:nvSpPr>
          <p:cNvPr id="6" name="Text 1"/>
          <p:cNvSpPr txBox="1"/>
          <p:nvPr/>
        </p:nvSpPr>
        <p:spPr>
          <a:xfrm>
            <a:off x="261600" y="1824550"/>
            <a:ext cx="3509100" cy="1965600"/>
          </a:xfrm>
          <a:prstGeom prst="rect">
            <a:avLst/>
          </a:prstGeom>
          <a:noFill/>
          <a:ln/>
        </p:spPr>
        <p:txBody>
          <a:bodyPr wrap="square" lIns="0" tIns="0" rIns="0" bIns="0" rtlCol="0" anchor="ctr"/>
          <a:lstStyle/>
          <a:p>
            <a:pPr algn="l" indent="0" marL="0">
              <a:lnSpc>
                <a:spcPct val="115000"/>
              </a:lnSpc>
              <a:buNone/>
            </a:pPr>
            <a:r>
              <a:rPr lang="en-US" sz="986" dirty="0">
                <a:solidFill>
                  <a:srgbClr val="FFFFFF"/>
                </a:solidFill>
                <a:latin typeface="Arial" pitchFamily="34" charset="0"/>
                <a:ea typeface="Arial" pitchFamily="34" charset="-122"/>
                <a:cs typeface="Arial" pitchFamily="34" charset="-120"/>
              </a:rPr>
              <a:t>Тема помогает говорить о себе, повторять Present Simple и задавать простые вопросы о предпочтениях в знакомых школьных ситуациях.
</a:t>
            </a:r>
            <a:endParaRPr lang="en-US" sz="986" dirty="0"/>
          </a:p>
        </p:txBody>
      </p:sp>
      <p:sp>
        <p:nvSpPr>
          <p:cNvPr id="7" name="Text 2"/>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2</a:t>
            </a:r>
            <a:endParaRPr lang="en-US" sz="622"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86818" y="1242412"/>
            <a:ext cx="260662" cy="297900"/>
          </a:xfrm>
          <a:prstGeom prst="rect">
            <a:avLst/>
          </a:prstGeom>
        </p:spPr>
      </p:pic>
      <p:pic>
        <p:nvPicPr>
          <p:cNvPr id="4" name="Image 2" descr="preencoded.png">    </p:cNvPr>
          <p:cNvPicPr>
            <a:picLocks noChangeAspect="1"/>
          </p:cNvPicPr>
          <p:nvPr/>
        </p:nvPicPr>
        <p:blipFill>
          <a:blip r:embed="rId3"/>
          <a:stretch>
            <a:fillRect/>
          </a:stretch>
        </p:blipFill>
        <p:spPr>
          <a:xfrm>
            <a:off x="3337958" y="1242412"/>
            <a:ext cx="260662" cy="297900"/>
          </a:xfrm>
          <a:prstGeom prst="rect">
            <a:avLst/>
          </a:prstGeom>
        </p:spPr>
      </p:pic>
      <p:pic>
        <p:nvPicPr>
          <p:cNvPr id="5" name="Image 3" descr="preencoded.png">    </p:cNvPr>
          <p:cNvPicPr>
            <a:picLocks noChangeAspect="1"/>
          </p:cNvPicPr>
          <p:nvPr/>
        </p:nvPicPr>
        <p:blipFill>
          <a:blip r:embed="rId4"/>
          <a:stretch>
            <a:fillRect/>
          </a:stretch>
        </p:blipFill>
        <p:spPr>
          <a:xfrm>
            <a:off x="268200" y="2954337"/>
            <a:ext cx="297900" cy="297900"/>
          </a:xfrm>
          <a:prstGeom prst="rect">
            <a:avLst/>
          </a:prstGeom>
        </p:spPr>
      </p:pic>
      <p:pic>
        <p:nvPicPr>
          <p:cNvPr id="6" name="Image 4" descr="preencoded.png">    </p:cNvPr>
          <p:cNvPicPr>
            <a:picLocks noChangeAspect="1"/>
          </p:cNvPicPr>
          <p:nvPr/>
        </p:nvPicPr>
        <p:blipFill>
          <a:blip r:embed="rId5"/>
          <a:stretch>
            <a:fillRect/>
          </a:stretch>
        </p:blipFill>
        <p:spPr>
          <a:xfrm>
            <a:off x="3319339" y="2954337"/>
            <a:ext cx="297900" cy="297900"/>
          </a:xfrm>
          <a:prstGeom prst="rect">
            <a:avLst/>
          </a:prstGeom>
        </p:spPr>
      </p:pic>
      <p:pic>
        <p:nvPicPr>
          <p:cNvPr id="7" name="Image 5" descr="preencoded.png">    </p:cNvPr>
          <p:cNvPicPr>
            <a:picLocks noChangeAspect="1"/>
          </p:cNvPicPr>
          <p:nvPr/>
        </p:nvPicPr>
        <p:blipFill>
          <a:blip r:embed="rId6"/>
          <a:stretch>
            <a:fillRect/>
          </a:stretch>
        </p:blipFill>
        <p:spPr>
          <a:xfrm>
            <a:off x="6370489" y="1242412"/>
            <a:ext cx="297900" cy="297900"/>
          </a:xfrm>
          <a:prstGeom prst="rect">
            <a:avLst/>
          </a:prstGeom>
        </p:spPr>
      </p:pic>
      <p:sp>
        <p:nvSpPr>
          <p:cNvPr id="8" name="Text 0"/>
          <p:cNvSpPr txBox="1"/>
          <p:nvPr/>
        </p:nvSpPr>
        <p:spPr>
          <a:xfrm>
            <a:off x="261600" y="528950"/>
            <a:ext cx="8620800" cy="541800"/>
          </a:xfrm>
          <a:prstGeom prst="rect">
            <a:avLst/>
          </a:prstGeom>
          <a:noFill/>
          <a:ln/>
        </p:spPr>
        <p:txBody>
          <a:bodyPr wrap="square" lIns="0" tIns="0" rIns="0" bIns="0" rtlCol="0" anchor="t"/>
          <a:lstStyle/>
          <a:p>
            <a:pPr algn="l" indent="0" marL="0">
              <a:lnSpc>
                <a:spcPct val="100000"/>
              </a:lnSpc>
              <a:buNone/>
            </a:pPr>
            <a:r>
              <a:rPr lang="en-US" sz="2012" b="1" dirty="0">
                <a:solidFill>
                  <a:srgbClr val="FFFFFF"/>
                </a:solidFill>
                <a:latin typeface="Arial" pitchFamily="34" charset="0"/>
                <a:ea typeface="Arial" pitchFamily="34" charset="-122"/>
                <a:cs typeface="Arial" pitchFamily="34" charset="-120"/>
              </a:rPr>
              <a:t>Основная лексика по теме hobbies
</a:t>
            </a:r>
            <a:endParaRPr lang="en-US" sz="2012" dirty="0"/>
          </a:p>
        </p:txBody>
      </p:sp>
      <p:sp>
        <p:nvSpPr>
          <p:cNvPr id="9"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3</a:t>
            </a:r>
            <a:endParaRPr lang="en-US" sz="622" dirty="0"/>
          </a:p>
        </p:txBody>
      </p:sp>
      <p:sp>
        <p:nvSpPr>
          <p:cNvPr id="10" name="Text 2"/>
          <p:cNvSpPr txBox="1"/>
          <p:nvPr/>
        </p:nvSpPr>
        <p:spPr>
          <a:xfrm>
            <a:off x="261600" y="1657300"/>
            <a:ext cx="2518500" cy="11187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Слова для темы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Ключевые слова помогают сразу понять тему разговора: hobby, free time, pastime, activity, club, team, collection. Они часто встречаются в заданиях о личных интересах и школьной жизни.
</a:t>
            </a:r>
            <a:endParaRPr lang="en-US" sz="1200" dirty="0"/>
          </a:p>
        </p:txBody>
      </p:sp>
      <p:sp>
        <p:nvSpPr>
          <p:cNvPr id="11" name="Text 3"/>
          <p:cNvSpPr txBox="1"/>
          <p:nvPr/>
        </p:nvSpPr>
        <p:spPr>
          <a:xfrm>
            <a:off x="3312750" y="1657300"/>
            <a:ext cx="2518500" cy="11187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Глаголы действия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Для описания хобби часто используют play, do, go, read, draw, make, collect. Эти глаголы показывают, чем именно занимается ученик в свободное время и как строится фраза.
</a:t>
            </a:r>
            <a:endParaRPr lang="en-US" sz="1200" dirty="0"/>
          </a:p>
        </p:txBody>
      </p:sp>
      <p:sp>
        <p:nvSpPr>
          <p:cNvPr id="12" name="Text 4"/>
          <p:cNvSpPr txBox="1"/>
          <p:nvPr/>
        </p:nvSpPr>
        <p:spPr>
          <a:xfrm>
            <a:off x="261600" y="3369225"/>
            <a:ext cx="2518500" cy="11187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Спортивные примеры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 теме хобби часто встречаются устойчивые пары: play basketball, do gymnastics, go swimming, go cycling. Они показывают, что для каждого занятия в английском есть свой привычный глагол.
</a:t>
            </a:r>
            <a:endParaRPr lang="en-US" sz="1200" dirty="0"/>
          </a:p>
        </p:txBody>
      </p:sp>
      <p:sp>
        <p:nvSpPr>
          <p:cNvPr id="13" name="Text 5"/>
          <p:cNvSpPr txBox="1"/>
          <p:nvPr/>
        </p:nvSpPr>
        <p:spPr>
          <a:xfrm>
            <a:off x="3312750" y="3369225"/>
            <a:ext cx="2518500" cy="11187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Коллекции и творчество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Для предметных хобби полезны выражения make crafts и collect stamps. Они подходят для рассказа о творчестве, аккуратности и любимых занятиях, которые легко описать простыми словами.
</a:t>
            </a:r>
            <a:endParaRPr lang="en-US" sz="1200" dirty="0"/>
          </a:p>
        </p:txBody>
      </p:sp>
      <p:sp>
        <p:nvSpPr>
          <p:cNvPr id="14" name="Text 6"/>
          <p:cNvSpPr txBox="1"/>
          <p:nvPr/>
        </p:nvSpPr>
        <p:spPr>
          <a:xfrm>
            <a:off x="6363900" y="1657300"/>
            <a:ext cx="2518500" cy="11187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Популярные сочетания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Важно запоминать не отдельные слова, а готовые сочетания: listen to music, watch films, surf the Internet. Такие выражения звучат естественно и помогают отвечать быстрее.
</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2907" y="62"/>
            <a:ext cx="365001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4171200" y="258900"/>
            <a:ext cx="4711200" cy="731100"/>
          </a:xfrm>
          <a:prstGeom prst="rect">
            <a:avLst/>
          </a:prstGeom>
          <a:noFill/>
          <a:ln/>
        </p:spPr>
        <p:txBody>
          <a:bodyPr wrap="square" lIns="0" tIns="0" rIns="0" bIns="0" rtlCol="0" anchor="t"/>
          <a:lstStyle/>
          <a:p>
            <a:pPr algn="l" indent="0" marL="0">
              <a:lnSpc>
                <a:spcPct val="100000"/>
              </a:lnSpc>
              <a:buNone/>
            </a:pPr>
            <a:r>
              <a:rPr lang="en-US" sz="2012" b="1" dirty="0">
                <a:solidFill>
                  <a:srgbClr val="FFFFFF"/>
                </a:solidFill>
                <a:latin typeface="Arial" pitchFamily="34" charset="0"/>
                <a:ea typeface="Arial" pitchFamily="34" charset="-122"/>
                <a:cs typeface="Arial" pitchFamily="34" charset="-120"/>
              </a:rPr>
              <a:t>Популярные хобби среди подростков
</a:t>
            </a:r>
            <a:endParaRPr lang="en-US" sz="2012" dirty="0"/>
          </a:p>
        </p:txBody>
      </p:sp>
      <p:sp>
        <p:nvSpPr>
          <p:cNvPr id="11"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4</a:t>
            </a:r>
            <a:endParaRPr lang="en-US" sz="622" dirty="0"/>
          </a:p>
        </p:txBody>
      </p:sp>
      <p:sp>
        <p:nvSpPr>
          <p:cNvPr id="12" name="Text 2"/>
          <p:cNvSpPr txBox="1"/>
          <p:nvPr/>
        </p:nvSpPr>
        <p:spPr>
          <a:xfrm>
            <a:off x="4171200" y="990000"/>
            <a:ext cx="4711200" cy="713100"/>
          </a:xfrm>
          <a:prstGeom prst="rect">
            <a:avLst/>
          </a:prstGeom>
          <a:noFill/>
          <a:ln/>
        </p:spPr>
        <p:txBody>
          <a:bodyPr wrap="square" lIns="0" tIns="0" rIns="0" bIns="0" rtlCol="0" anchor="ctr"/>
          <a:lstStyle/>
          <a:p>
            <a:pPr algn="l" indent="0" marL="0">
              <a:lnSpc>
                <a:spcPct val="115000"/>
              </a:lnSpc>
              <a:buNone/>
            </a:pPr>
            <a:r>
              <a:rPr lang="en-US" sz="1268" b="1" dirty="0">
                <a:solidFill>
                  <a:srgbClr val="FFFFFF"/>
                </a:solidFill>
                <a:latin typeface="Arial" pitchFamily="34" charset="0"/>
                <a:ea typeface="Arial" pitchFamily="34" charset="-122"/>
                <a:cs typeface="Arial" pitchFamily="34" charset="-120"/>
              </a:rPr>
              <a:t>Чтение и рисование
</a:t>
            </a:r>
            <a:pPr algn="l" indent="0" marL="0">
              <a:lnSpc>
                <a:spcPct val="115000"/>
              </a:lnSpc>
              <a:buNone/>
            </a:pPr>
            <a:r>
              <a:rPr lang="en-US" sz="39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73" dirty="0">
                <a:solidFill>
                  <a:srgbClr val="FFFFFF"/>
                </a:solidFill>
                <a:latin typeface="Arial" pitchFamily="34" charset="0"/>
                <a:ea typeface="Arial" pitchFamily="34" charset="-122"/>
                <a:cs typeface="Arial" pitchFamily="34" charset="-120"/>
              </a:rPr>
              <a:t>Reading books и drawing подходят тем, кто любит спокойные занятия. Для них нужны книги, альбом, тетрадь или карандаши, а заниматься можно дома или в библиотеке.
</a:t>
            </a:r>
            <a:endParaRPr lang="en-US" sz="1268" dirty="0"/>
          </a:p>
        </p:txBody>
      </p:sp>
      <p:sp>
        <p:nvSpPr>
          <p:cNvPr id="13" name="Text 3"/>
          <p:cNvSpPr txBox="1"/>
          <p:nvPr/>
        </p:nvSpPr>
        <p:spPr>
          <a:xfrm>
            <a:off x="4171225" y="1785347"/>
            <a:ext cx="4711200" cy="713100"/>
          </a:xfrm>
          <a:prstGeom prst="rect">
            <a:avLst/>
          </a:prstGeom>
          <a:noFill/>
          <a:ln/>
        </p:spPr>
        <p:txBody>
          <a:bodyPr wrap="square" lIns="0" tIns="0" rIns="0" bIns="0" rtlCol="0" anchor="ctr"/>
          <a:lstStyle/>
          <a:p>
            <a:pPr algn="l" indent="0" marL="0">
              <a:lnSpc>
                <a:spcPct val="115000"/>
              </a:lnSpc>
              <a:buNone/>
            </a:pPr>
            <a:r>
              <a:rPr lang="en-US" sz="1268" b="1" dirty="0">
                <a:solidFill>
                  <a:srgbClr val="FFFFFF"/>
                </a:solidFill>
                <a:latin typeface="Arial" pitchFamily="34" charset="0"/>
                <a:ea typeface="Arial" pitchFamily="34" charset="-122"/>
                <a:cs typeface="Arial" pitchFamily="34" charset="-120"/>
              </a:rPr>
              <a:t>Спорт и движение
</a:t>
            </a:r>
            <a:pPr algn="l" indent="0" marL="0">
              <a:lnSpc>
                <a:spcPct val="115000"/>
              </a:lnSpc>
              <a:buNone/>
            </a:pPr>
            <a:r>
              <a:rPr lang="en-US" sz="39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73" dirty="0">
                <a:solidFill>
                  <a:srgbClr val="FFFFFF"/>
                </a:solidFill>
                <a:latin typeface="Arial" pitchFamily="34" charset="0"/>
                <a:ea typeface="Arial" pitchFamily="34" charset="-122"/>
                <a:cs typeface="Arial" pitchFamily="34" charset="-120"/>
              </a:rPr>
              <a:t>Playing football, dancing и cycling выбирают ученики, которым нравится активность. Такие хобби обычно связаны со спортплощадкой, парком или секцией и помогают быть в форме.
</a:t>
            </a:r>
            <a:endParaRPr lang="en-US" sz="1268" dirty="0"/>
          </a:p>
        </p:txBody>
      </p:sp>
      <p:sp>
        <p:nvSpPr>
          <p:cNvPr id="14" name="Text 4"/>
          <p:cNvSpPr txBox="1"/>
          <p:nvPr/>
        </p:nvSpPr>
        <p:spPr>
          <a:xfrm>
            <a:off x="4171200" y="2580694"/>
            <a:ext cx="4711200" cy="713100"/>
          </a:xfrm>
          <a:prstGeom prst="rect">
            <a:avLst/>
          </a:prstGeom>
          <a:noFill/>
          <a:ln/>
        </p:spPr>
        <p:txBody>
          <a:bodyPr wrap="square" lIns="0" tIns="0" rIns="0" bIns="0" rtlCol="0" anchor="ctr"/>
          <a:lstStyle/>
          <a:p>
            <a:pPr algn="l" indent="0" marL="0">
              <a:lnSpc>
                <a:spcPct val="115000"/>
              </a:lnSpc>
              <a:buNone/>
            </a:pPr>
            <a:r>
              <a:rPr lang="en-US" sz="1268" b="1" dirty="0">
                <a:solidFill>
                  <a:srgbClr val="FFFFFF"/>
                </a:solidFill>
                <a:latin typeface="Arial" pitchFamily="34" charset="0"/>
                <a:ea typeface="Arial" pitchFamily="34" charset="-122"/>
                <a:cs typeface="Arial" pitchFamily="34" charset="-120"/>
              </a:rPr>
              <a:t>Музыка и ритм
</a:t>
            </a:r>
            <a:pPr algn="l" indent="0" marL="0">
              <a:lnSpc>
                <a:spcPct val="115000"/>
              </a:lnSpc>
              <a:buNone/>
            </a:pPr>
            <a:r>
              <a:rPr lang="en-US" sz="39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73" dirty="0">
                <a:solidFill>
                  <a:srgbClr val="FFFFFF"/>
                </a:solidFill>
                <a:latin typeface="Arial" pitchFamily="34" charset="0"/>
                <a:ea typeface="Arial" pitchFamily="34" charset="-122"/>
                <a:cs typeface="Arial" pitchFamily="34" charset="-120"/>
              </a:rPr>
              <a:t>Listening to music и playing musical instruments часто выбирают подростки, которым нравится звук и настроение. Эти занятия могут быть самостоятельными или частью школьного кружка.
</a:t>
            </a:r>
            <a:endParaRPr lang="en-US" sz="1268" dirty="0"/>
          </a:p>
        </p:txBody>
      </p:sp>
      <p:sp>
        <p:nvSpPr>
          <p:cNvPr id="15" name="Text 5"/>
          <p:cNvSpPr txBox="1"/>
          <p:nvPr/>
        </p:nvSpPr>
        <p:spPr>
          <a:xfrm>
            <a:off x="4171200" y="3376045"/>
            <a:ext cx="4711200" cy="713100"/>
          </a:xfrm>
          <a:prstGeom prst="rect">
            <a:avLst/>
          </a:prstGeom>
          <a:noFill/>
          <a:ln/>
        </p:spPr>
        <p:txBody>
          <a:bodyPr wrap="square" lIns="0" tIns="0" rIns="0" bIns="0" rtlCol="0" anchor="ctr"/>
          <a:lstStyle/>
          <a:p>
            <a:pPr algn="l" indent="0" marL="0">
              <a:lnSpc>
                <a:spcPct val="115000"/>
              </a:lnSpc>
              <a:buNone/>
            </a:pPr>
            <a:r>
              <a:rPr lang="en-US" sz="1268" b="1" dirty="0">
                <a:solidFill>
                  <a:srgbClr val="FFFFFF"/>
                </a:solidFill>
                <a:latin typeface="Arial" pitchFamily="34" charset="0"/>
                <a:ea typeface="Arial" pitchFamily="34" charset="-122"/>
                <a:cs typeface="Arial" pitchFamily="34" charset="-120"/>
              </a:rPr>
              <a:t>Игры с друзьями
</a:t>
            </a:r>
            <a:pPr algn="l" indent="0" marL="0">
              <a:lnSpc>
                <a:spcPct val="115000"/>
              </a:lnSpc>
              <a:buNone/>
            </a:pPr>
            <a:r>
              <a:rPr lang="en-US" sz="39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73" dirty="0">
                <a:solidFill>
                  <a:srgbClr val="FFFFFF"/>
                </a:solidFill>
                <a:latin typeface="Arial" pitchFamily="34" charset="0"/>
                <a:ea typeface="Arial" pitchFamily="34" charset="-122"/>
                <a:cs typeface="Arial" pitchFamily="34" charset="-120"/>
              </a:rPr>
              <a:t>Board games and team activities удобны для общения. Они не требуют сложного оборудования, но помогают учиться договариваться, соблюдать правила и проводить время вместе.
</a:t>
            </a:r>
            <a:endParaRPr lang="en-US" sz="1268" dirty="0"/>
          </a:p>
        </p:txBody>
      </p:sp>
      <p:sp>
        <p:nvSpPr>
          <p:cNvPr id="16" name="Text 6"/>
          <p:cNvSpPr txBox="1"/>
          <p:nvPr/>
        </p:nvSpPr>
        <p:spPr>
          <a:xfrm>
            <a:off x="4171225" y="4171400"/>
            <a:ext cx="4711200" cy="713100"/>
          </a:xfrm>
          <a:prstGeom prst="rect">
            <a:avLst/>
          </a:prstGeom>
          <a:noFill/>
          <a:ln/>
        </p:spPr>
        <p:txBody>
          <a:bodyPr wrap="square" lIns="0" tIns="0" rIns="0" bIns="0" rtlCol="0" anchor="ctr"/>
          <a:lstStyle/>
          <a:p>
            <a:pPr algn="l" indent="0" marL="0">
              <a:lnSpc>
                <a:spcPct val="115000"/>
              </a:lnSpc>
              <a:buNone/>
            </a:pPr>
            <a:r>
              <a:rPr lang="en-US" sz="1268" b="1" dirty="0">
                <a:solidFill>
                  <a:srgbClr val="FFFFFF"/>
                </a:solidFill>
                <a:latin typeface="Arial" pitchFamily="34" charset="0"/>
                <a:ea typeface="Arial" pitchFamily="34" charset="-122"/>
                <a:cs typeface="Arial" pitchFamily="34" charset="-120"/>
              </a:rPr>
              <a:t>Разные условия
</a:t>
            </a:r>
            <a:pPr algn="l" indent="0" marL="0">
              <a:lnSpc>
                <a:spcPct val="115000"/>
              </a:lnSpc>
              <a:buNone/>
            </a:pPr>
            <a:r>
              <a:rPr lang="en-US" sz="39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73" dirty="0">
                <a:solidFill>
                  <a:srgbClr val="FFFFFF"/>
                </a:solidFill>
                <a:latin typeface="Arial" pitchFamily="34" charset="0"/>
                <a:ea typeface="Arial" pitchFamily="34" charset="-122"/>
                <a:cs typeface="Arial" pitchFamily="34" charset="-120"/>
              </a:rPr>
              <a:t>Одни хобби почти не требуют затрат, а другие связаны с командой, площадкой или инструментом. Поэтому выбор часто зависит от времени, интереса и возможностей ученика.
</a:t>
            </a:r>
            <a:endParaRPr lang="en-US" sz="1268"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78516" y="1258100"/>
            <a:ext cx="4403775" cy="2816700"/>
          </a:xfrm>
          <a:prstGeom prst="rect">
            <a:avLst/>
          </a:prstGeom>
        </p:spPr>
      </p:pic>
      <p:sp>
        <p:nvSpPr>
          <p:cNvPr id="4" name="Text 0"/>
          <p:cNvSpPr txBox="1"/>
          <p:nvPr/>
        </p:nvSpPr>
        <p:spPr>
          <a:xfrm>
            <a:off x="265813"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Какие хобби выбирают школьники 7 класса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5</a:t>
            </a:r>
            <a:endParaRPr lang="en-US" sz="622" dirty="0"/>
          </a:p>
        </p:txBody>
      </p:sp>
      <p:sp>
        <p:nvSpPr>
          <p:cNvPr id="6" name="Text 2"/>
          <p:cNvSpPr txBox="1"/>
          <p:nvPr/>
        </p:nvSpPr>
        <p:spPr>
          <a:xfrm>
            <a:off x="265825" y="1487550"/>
            <a:ext cx="3589200" cy="12243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Диаграмма отражает интересы обычного класса и показывает, что увлечения распределяются довольно ровно.
</a:t>
            </a:r>
            <a:endParaRPr lang="en-US" sz="1022" dirty="0"/>
          </a:p>
        </p:txBody>
      </p:sp>
      <p:sp>
        <p:nvSpPr>
          <p:cNvPr id="7" name="Text 3"/>
          <p:cNvSpPr txBox="1"/>
          <p:nvPr/>
        </p:nvSpPr>
        <p:spPr>
          <a:xfrm>
            <a:off x="265825" y="2858837"/>
            <a:ext cx="3589200" cy="12243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Спорт лидирует, но творческие и цифровые занятия тоже занимают заметную долю.
</a:t>
            </a:r>
            <a:endParaRPr lang="en-US" sz="1022" dirty="0"/>
          </a:p>
        </p:txBody>
      </p:sp>
      <p:sp>
        <p:nvSpPr>
          <p:cNvPr id="8" name="Text 4"/>
          <p:cNvSpPr txBox="1"/>
          <p:nvPr/>
        </p:nvSpPr>
        <p:spPr>
          <a:xfrm>
            <a:off x="4277815" y="4159049"/>
            <a:ext cx="4405200" cy="215700"/>
          </a:xfrm>
          <a:prstGeom prst="rect">
            <a:avLst/>
          </a:prstGeom>
          <a:noFill/>
          <a:ln/>
        </p:spPr>
        <p:txBody>
          <a:bodyPr wrap="square" lIns="0" tIns="0" rIns="0" bIns="0" rtlCol="0" anchor="t"/>
          <a:lstStyle/>
          <a:p>
            <a:pPr algn="l" indent="0" marL="0">
              <a:lnSpc>
                <a:spcPct val="115000"/>
              </a:lnSpc>
              <a:buNone/>
            </a:pPr>
            <a:r>
              <a:rPr lang="en-US" sz="822" dirty="0">
                <a:solidFill>
                  <a:srgbClr val="FFFFFF"/>
                </a:solidFill>
                <a:latin typeface="Arial" pitchFamily="34" charset="0"/>
                <a:ea typeface="Arial" pitchFamily="34" charset="-122"/>
                <a:cs typeface="Arial" pitchFamily="34" charset="-120"/>
              </a:rPr>
              <a:t>Учебный пример для 7 класса, без реального опроса
</a:t>
            </a:r>
            <a:endParaRPr lang="en-US" sz="822"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6</a:t>
            </a:r>
            <a:endParaRPr lang="en-US" sz="622" dirty="0"/>
          </a:p>
        </p:txBody>
      </p:sp>
      <p:sp>
        <p:nvSpPr>
          <p:cNvPr id="11" name="Text 1"/>
          <p:cNvSpPr txBox="1"/>
          <p:nvPr/>
        </p:nvSpPr>
        <p:spPr>
          <a:xfrm>
            <a:off x="261600" y="258900"/>
            <a:ext cx="8620800" cy="6060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Фразы для разговора о любимом занятии
</a:t>
            </a:r>
            <a:endParaRPr lang="en-US" sz="2212" dirty="0"/>
          </a:p>
        </p:txBody>
      </p:sp>
      <p:sp>
        <p:nvSpPr>
          <p:cNvPr id="12" name="Text 2"/>
          <p:cNvSpPr txBox="1"/>
          <p:nvPr/>
        </p:nvSpPr>
        <p:spPr>
          <a:xfrm>
            <a:off x="644562" y="1063862"/>
            <a:ext cx="5384100" cy="5607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Сказать, что нравится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Для начала ответа подходят простые модели I like и I love. Они помогают сразу обозначить отношение к хобби и звучат естественно в коротком устном ответе.
</a:t>
            </a:r>
            <a:endParaRPr lang="en-US" sz="1100" dirty="0"/>
          </a:p>
        </p:txBody>
      </p:sp>
      <p:sp>
        <p:nvSpPr>
          <p:cNvPr id="13" name="Text 3"/>
          <p:cNvSpPr txBox="1"/>
          <p:nvPr/>
        </p:nvSpPr>
        <p:spPr>
          <a:xfrm>
            <a:off x="644562" y="1861836"/>
            <a:ext cx="5384100" cy="5607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Показать интерес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Фраза I enjoy подходит, когда ученик хочет подчеркнуть удовольствие от занятия. Она особенно удобна в рассказах о спорте, чтении, музыке и творчестве.
</a:t>
            </a:r>
            <a:endParaRPr lang="en-US" sz="1100" dirty="0"/>
          </a:p>
        </p:txBody>
      </p:sp>
      <p:sp>
        <p:nvSpPr>
          <p:cNvPr id="14" name="Text 4"/>
          <p:cNvSpPr txBox="1"/>
          <p:nvPr/>
        </p:nvSpPr>
        <p:spPr>
          <a:xfrm>
            <a:off x="644562" y="2659824"/>
            <a:ext cx="5384100" cy="5607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Назвать своё хобби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Конструкция My hobby is… помогает быстро представить любимое занятие. После неё можно добавить конкретный пример: reading, drawing, playing football или listening to music.
</a:t>
            </a:r>
            <a:endParaRPr lang="en-US" sz="1100" dirty="0"/>
          </a:p>
        </p:txBody>
      </p:sp>
      <p:sp>
        <p:nvSpPr>
          <p:cNvPr id="15" name="Text 5"/>
          <p:cNvSpPr txBox="1"/>
          <p:nvPr/>
        </p:nvSpPr>
        <p:spPr>
          <a:xfrm>
            <a:off x="644549" y="3457820"/>
            <a:ext cx="5384100" cy="5607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Говорить о свободном времени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Выражение In my free time, I… связывает хобби с повседневной жизнью. Оно подходит для ответа о том, что ученик делает после уроков или на выходных.
</a:t>
            </a:r>
            <a:endParaRPr lang="en-US" sz="1100" dirty="0"/>
          </a:p>
        </p:txBody>
      </p:sp>
      <p:sp>
        <p:nvSpPr>
          <p:cNvPr id="16" name="Text 6"/>
          <p:cNvSpPr txBox="1"/>
          <p:nvPr/>
        </p:nvSpPr>
        <p:spPr>
          <a:xfrm>
            <a:off x="644536" y="4255815"/>
            <a:ext cx="5384100" cy="5607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Объяснить причину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Слова because и so делают ответ более полным. С их помощью легко сказать, почему хобби нравится, например: it is relaxing, fun, active or useful.
</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1550" y="1481446"/>
            <a:ext cx="8612400" cy="3143907"/>
          </a:xfrm>
          <a:prstGeom prst="rect">
            <a:avLst/>
          </a:prstGeom>
        </p:spPr>
      </p:pic>
      <p:sp>
        <p:nvSpPr>
          <p:cNvPr id="4" name="Text 0"/>
          <p:cNvSpPr txBox="1"/>
          <p:nvPr/>
        </p:nvSpPr>
        <p:spPr>
          <a:xfrm>
            <a:off x="261600" y="528950"/>
            <a:ext cx="8612400" cy="393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Как рассказать о своём хобби на английском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7</a:t>
            </a:r>
            <a:endParaRPr lang="en-US" sz="622" dirty="0"/>
          </a:p>
        </p:txBody>
      </p:sp>
      <p:sp>
        <p:nvSpPr>
          <p:cNvPr id="6" name="Text 2"/>
          <p:cNvSpPr txBox="1"/>
          <p:nvPr/>
        </p:nvSpPr>
        <p:spPr>
          <a:xfrm>
            <a:off x="261600" y="980525"/>
            <a:ext cx="8612400" cy="323100"/>
          </a:xfrm>
          <a:prstGeom prst="rect">
            <a:avLst/>
          </a:prstGeom>
          <a:noFill/>
          <a:ln/>
        </p:spPr>
        <p:txBody>
          <a:bodyPr wrap="square" lIns="0" tIns="0" rIns="0" bIns="0" rtlCol="0" anchor="t"/>
          <a:lstStyle/>
          <a:p>
            <a:pPr algn="l" indent="0" marL="0">
              <a:lnSpc>
                <a:spcPct val="80000"/>
              </a:lnSpc>
              <a:buNone/>
            </a:pPr>
            <a:r>
              <a:rPr lang="en-US" sz="1112" b="1" dirty="0">
                <a:solidFill>
                  <a:srgbClr val="FFFFFF"/>
                </a:solidFill>
                <a:latin typeface="Arial" pitchFamily="34" charset="0"/>
                <a:ea typeface="Arial" pitchFamily="34" charset="-122"/>
                <a:cs typeface="Arial" pitchFamily="34" charset="-120"/>
              </a:rPr>
              <a:t>Логика короткого монолога: от названия занятия к личному выводу.
</a:t>
            </a:r>
            <a:endParaRPr lang="en-US" sz="1112"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08875" y="1738691"/>
            <a:ext cx="4865100" cy="1988967"/>
          </a:xfrm>
          <a:prstGeom prst="rect">
            <a:avLst/>
          </a:prstGeom>
        </p:spPr>
      </p:pic>
      <p:sp>
        <p:nvSpPr>
          <p:cNvPr id="4" name="Text 0"/>
          <p:cNvSpPr txBox="1"/>
          <p:nvPr/>
        </p:nvSpPr>
        <p:spPr>
          <a:xfrm>
            <a:off x="261600" y="52895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Hobbies and useful vocabulary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8</a:t>
            </a:r>
            <a:endParaRPr lang="en-US" sz="622" dirty="0"/>
          </a:p>
        </p:txBody>
      </p:sp>
      <p:sp>
        <p:nvSpPr>
          <p:cNvPr id="6" name="Text 2"/>
          <p:cNvSpPr txBox="1"/>
          <p:nvPr/>
        </p:nvSpPr>
        <p:spPr>
          <a:xfrm>
            <a:off x="261600" y="1435375"/>
            <a:ext cx="3465000" cy="12243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Сравните хобби, слова и предметы, которые помогают описывать занятия на английском языке.
</a:t>
            </a:r>
            <a:endParaRPr lang="en-US" sz="1022" dirty="0"/>
          </a:p>
        </p:txBody>
      </p:sp>
      <p:sp>
        <p:nvSpPr>
          <p:cNvPr id="7" name="Text 3"/>
          <p:cNvSpPr txBox="1"/>
          <p:nvPr/>
        </p:nvSpPr>
        <p:spPr>
          <a:xfrm>
            <a:off x="261600" y="2806675"/>
            <a:ext cx="3465000" cy="12243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У каждого хобби есть свой привычный глагол и набор предметов, поэтому полезно учить выражения целиком.
</a:t>
            </a:r>
            <a:endParaRPr lang="en-US" sz="1022" dirty="0"/>
          </a:p>
        </p:txBody>
      </p:sp>
      <p:sp>
        <p:nvSpPr>
          <p:cNvPr id="8" name="Text 4"/>
          <p:cNvSpPr txBox="1"/>
          <p:nvPr/>
        </p:nvSpPr>
        <p:spPr>
          <a:xfrm>
            <a:off x="4008875" y="4396800"/>
            <a:ext cx="4865100" cy="215700"/>
          </a:xfrm>
          <a:prstGeom prst="rect">
            <a:avLst/>
          </a:prstGeom>
          <a:noFill/>
          <a:ln/>
        </p:spPr>
        <p:txBody>
          <a:bodyPr wrap="square" lIns="0" tIns="0" rIns="0" bIns="0" rtlCol="0" anchor="t"/>
          <a:lstStyle/>
          <a:p>
            <a:pPr algn="l" indent="0" marL="0">
              <a:lnSpc>
                <a:spcPct val="115000"/>
              </a:lnSpc>
              <a:buNone/>
            </a:pPr>
            <a:r>
              <a:rPr lang="en-US" sz="822" dirty="0">
                <a:solidFill>
                  <a:srgbClr val="FFFFFF"/>
                </a:solidFill>
                <a:latin typeface="Arial" pitchFamily="34" charset="0"/>
                <a:ea typeface="Arial" pitchFamily="34" charset="-122"/>
                <a:cs typeface="Arial" pitchFamily="34" charset="-120"/>
              </a:rPr>
              <a:t>Учебный материал по теме hobbies
</a:t>
            </a:r>
            <a:endParaRPr lang="en-US" sz="822"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01160" y="1097437"/>
            <a:ext cx="4981200" cy="1186927"/>
          </a:xfrm>
          <a:prstGeom prst="rect">
            <a:avLst/>
          </a:prstGeom>
        </p:spPr>
      </p:pic>
      <p:pic>
        <p:nvPicPr>
          <p:cNvPr id="4" name="Image 2" descr="preencoded.png">    </p:cNvPr>
          <p:cNvPicPr>
            <a:picLocks noChangeAspect="1"/>
          </p:cNvPicPr>
          <p:nvPr/>
        </p:nvPicPr>
        <p:blipFill>
          <a:blip r:embed="rId3"/>
          <a:stretch>
            <a:fillRect/>
          </a:stretch>
        </p:blipFill>
        <p:spPr>
          <a:xfrm>
            <a:off x="3901198" y="2396601"/>
            <a:ext cx="4981200" cy="1186927"/>
          </a:xfrm>
          <a:prstGeom prst="rect">
            <a:avLst/>
          </a:prstGeom>
        </p:spPr>
      </p:pic>
      <p:pic>
        <p:nvPicPr>
          <p:cNvPr id="5" name="Image 3" descr="preencoded.png">    </p:cNvPr>
          <p:cNvPicPr>
            <a:picLocks noChangeAspect="1"/>
          </p:cNvPicPr>
          <p:nvPr/>
        </p:nvPicPr>
        <p:blipFill>
          <a:blip r:embed="rId4"/>
          <a:stretch>
            <a:fillRect/>
          </a:stretch>
        </p:blipFill>
        <p:spPr>
          <a:xfrm>
            <a:off x="3901173" y="3695752"/>
            <a:ext cx="4981200" cy="1186927"/>
          </a:xfrm>
          <a:prstGeom prst="rect">
            <a:avLst/>
          </a:prstGeom>
        </p:spPr>
      </p:pic>
      <p:sp>
        <p:nvSpPr>
          <p:cNvPr id="6" name="Text 0"/>
          <p:cNvSpPr txBox="1"/>
          <p:nvPr/>
        </p:nvSpPr>
        <p:spPr>
          <a:xfrm>
            <a:off x="261600" y="258900"/>
            <a:ext cx="8620800" cy="525600"/>
          </a:xfrm>
          <a:prstGeom prst="rect">
            <a:avLst/>
          </a:prstGeom>
          <a:noFill/>
          <a:ln/>
        </p:spPr>
        <p:txBody>
          <a:bodyPr wrap="square" lIns="0" tIns="0" rIns="0" bIns="0" rtlCol="0" anchor="t"/>
          <a:lstStyle/>
          <a:p>
            <a:pPr algn="l" indent="0" marL="0">
              <a:lnSpc>
                <a:spcPct val="100000"/>
              </a:lnSpc>
              <a:buNone/>
            </a:pPr>
            <a:r>
              <a:rPr lang="en-US" sz="2012" b="1" dirty="0">
                <a:solidFill>
                  <a:srgbClr val="FFFFFF"/>
                </a:solidFill>
                <a:latin typeface="Arial" pitchFamily="34" charset="0"/>
                <a:ea typeface="Arial" pitchFamily="34" charset="-122"/>
                <a:cs typeface="Arial" pitchFamily="34" charset="-120"/>
              </a:rPr>
              <a:t>Reading as a hobby: books, stories, and vocabulary
</a:t>
            </a:r>
            <a:endParaRPr lang="en-US" sz="2012" dirty="0"/>
          </a:p>
        </p:txBody>
      </p:sp>
      <p:sp>
        <p:nvSpPr>
          <p:cNvPr id="7"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9</a:t>
            </a:r>
            <a:endParaRPr lang="en-US" sz="622" dirty="0"/>
          </a:p>
        </p:txBody>
      </p:sp>
      <p:sp>
        <p:nvSpPr>
          <p:cNvPr id="8" name="Text 2"/>
          <p:cNvSpPr txBox="1"/>
          <p:nvPr/>
        </p:nvSpPr>
        <p:spPr>
          <a:xfrm>
            <a:off x="261600" y="1095400"/>
            <a:ext cx="3493200" cy="1191000"/>
          </a:xfrm>
          <a:prstGeom prst="rect">
            <a:avLst/>
          </a:prstGeom>
          <a:noFill/>
          <a:ln/>
        </p:spPr>
        <p:txBody>
          <a:bodyPr wrap="square" lIns="0" tIns="0" rIns="0" bIns="0" rtlCol="0" anchor="ctr"/>
          <a:lstStyle/>
          <a:p>
            <a:pPr algn="l" indent="0" marL="0">
              <a:lnSpc>
                <a:spcPct val="115000"/>
              </a:lnSpc>
              <a:buNone/>
            </a:pPr>
            <a:r>
              <a:rPr lang="en-US" sz="1202" b="1" dirty="0">
                <a:solidFill>
                  <a:srgbClr val="FFFFFF"/>
                </a:solidFill>
                <a:latin typeface="Arial" pitchFamily="34" charset="0"/>
                <a:ea typeface="Arial" pitchFamily="34" charset="-122"/>
                <a:cs typeface="Arial" pitchFamily="34" charset="-120"/>
              </a:rPr>
              <a:t>Книга на перемене
</a:t>
            </a:r>
            <a:pPr algn="l" indent="0" marL="0">
              <a:lnSpc>
                <a:spcPct val="115000"/>
              </a:lnSpc>
              <a:buNone/>
            </a:pPr>
            <a:r>
              <a:rPr lang="en-US" sz="60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8" dirty="0">
                <a:solidFill>
                  <a:srgbClr val="FFFFFF"/>
                </a:solidFill>
                <a:latin typeface="Arial" pitchFamily="34" charset="0"/>
                <a:ea typeface="Arial" pitchFamily="34" charset="-122"/>
                <a:cs typeface="Arial" pitchFamily="34" charset="-120"/>
              </a:rPr>
              <a:t>На большой перемене ученик достаёт книгу и читает несколько страниц в тишине. Потом он может borrow books from the library и обсудить story with a friend. Такой ритм помогает learn new words без спешки.
</a:t>
            </a:r>
            <a:endParaRPr lang="en-US" sz="1202" dirty="0"/>
          </a:p>
        </p:txBody>
      </p:sp>
      <p:sp>
        <p:nvSpPr>
          <p:cNvPr id="9" name="Text 3"/>
          <p:cNvSpPr txBox="1"/>
          <p:nvPr/>
        </p:nvSpPr>
        <p:spPr>
          <a:xfrm>
            <a:off x="261638" y="2394564"/>
            <a:ext cx="3493200" cy="1191000"/>
          </a:xfrm>
          <a:prstGeom prst="rect">
            <a:avLst/>
          </a:prstGeom>
          <a:noFill/>
          <a:ln/>
        </p:spPr>
        <p:txBody>
          <a:bodyPr wrap="square" lIns="0" tIns="0" rIns="0" bIns="0" rtlCol="0" anchor="ctr"/>
          <a:lstStyle/>
          <a:p>
            <a:pPr algn="l" indent="0" marL="0">
              <a:lnSpc>
                <a:spcPct val="115000"/>
              </a:lnSpc>
              <a:buNone/>
            </a:pPr>
            <a:r>
              <a:rPr lang="en-US" sz="1202" b="1" dirty="0">
                <a:solidFill>
                  <a:srgbClr val="FFFFFF"/>
                </a:solidFill>
                <a:latin typeface="Arial" pitchFamily="34" charset="0"/>
                <a:ea typeface="Arial" pitchFamily="34" charset="-122"/>
                <a:cs typeface="Arial" pitchFamily="34" charset="-120"/>
              </a:rPr>
              <a:t>История, которую хочется обсудить
</a:t>
            </a:r>
            <a:pPr algn="l" indent="0" marL="0">
              <a:lnSpc>
                <a:spcPct val="115000"/>
              </a:lnSpc>
              <a:buNone/>
            </a:pPr>
            <a:r>
              <a:rPr lang="en-US" sz="60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8" dirty="0">
                <a:solidFill>
                  <a:srgbClr val="FFFFFF"/>
                </a:solidFill>
                <a:latin typeface="Arial" pitchFamily="34" charset="0"/>
                <a:ea typeface="Arial" pitchFamily="34" charset="-122"/>
                <a:cs typeface="Arial" pitchFamily="34" charset="-120"/>
              </a:rPr>
              <a:t>После уроков девочка выбирает a short story и делает закладку на нужной странице. Ей нравится read a book because she can remember words in context and discuss the plot at school the next day.
</a:t>
            </a:r>
            <a:endParaRPr lang="en-US" sz="1202" dirty="0"/>
          </a:p>
        </p:txBody>
      </p:sp>
      <p:sp>
        <p:nvSpPr>
          <p:cNvPr id="10" name="Text 4"/>
          <p:cNvSpPr txBox="1"/>
          <p:nvPr/>
        </p:nvSpPr>
        <p:spPr>
          <a:xfrm>
            <a:off x="261613" y="3693715"/>
            <a:ext cx="3493200" cy="1191000"/>
          </a:xfrm>
          <a:prstGeom prst="rect">
            <a:avLst/>
          </a:prstGeom>
          <a:noFill/>
          <a:ln/>
        </p:spPr>
        <p:txBody>
          <a:bodyPr wrap="square" lIns="0" tIns="0" rIns="0" bIns="0" rtlCol="0" anchor="ctr"/>
          <a:lstStyle/>
          <a:p>
            <a:pPr algn="l" indent="0" marL="0">
              <a:lnSpc>
                <a:spcPct val="115000"/>
              </a:lnSpc>
              <a:buNone/>
            </a:pPr>
            <a:r>
              <a:rPr lang="en-US" sz="1202" b="1" dirty="0">
                <a:solidFill>
                  <a:srgbClr val="FFFFFF"/>
                </a:solidFill>
                <a:latin typeface="Arial" pitchFamily="34" charset="0"/>
                <a:ea typeface="Arial" pitchFamily="34" charset="-122"/>
                <a:cs typeface="Arial" pitchFamily="34" charset="-120"/>
              </a:rPr>
              <a:t>Чтение дома и в школе
</a:t>
            </a:r>
            <a:pPr algn="l" indent="0" marL="0">
              <a:lnSpc>
                <a:spcPct val="115000"/>
              </a:lnSpc>
              <a:buNone/>
            </a:pPr>
            <a:r>
              <a:rPr lang="en-US" sz="60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8" dirty="0">
                <a:solidFill>
                  <a:srgbClr val="FFFFFF"/>
                </a:solidFill>
                <a:latin typeface="Arial" pitchFamily="34" charset="0"/>
                <a:ea typeface="Arial" pitchFamily="34" charset="-122"/>
                <a:cs typeface="Arial" pitchFamily="34" charset="-120"/>
              </a:rPr>
              <a:t>Некоторые ученики предпочитают comics, fairy tales or school readers. They read at home, in the library, or before bed, and this habit helps them build vocabulary, spelling, and confidence with English.
</a:t>
            </a:r>
            <a:endParaRPr lang="en-US" sz="1202"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78516" y="1258100"/>
            <a:ext cx="4403775" cy="2816700"/>
          </a:xfrm>
          <a:prstGeom prst="rect">
            <a:avLst/>
          </a:prstGeom>
        </p:spPr>
      </p:pic>
      <p:sp>
        <p:nvSpPr>
          <p:cNvPr id="4" name="Text 0"/>
          <p:cNvSpPr txBox="1"/>
          <p:nvPr/>
        </p:nvSpPr>
        <p:spPr>
          <a:xfrm>
            <a:off x="265813"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Сколько времени школьники тратят на хобби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10</a:t>
            </a:r>
            <a:endParaRPr lang="en-US" sz="622" dirty="0"/>
          </a:p>
        </p:txBody>
      </p:sp>
      <p:sp>
        <p:nvSpPr>
          <p:cNvPr id="6" name="Text 2"/>
          <p:cNvSpPr txBox="1"/>
          <p:nvPr/>
        </p:nvSpPr>
        <p:spPr>
          <a:xfrm>
            <a:off x="265825" y="1487550"/>
            <a:ext cx="3589200" cy="12243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Короткие занятия удобно совмещать с домашними заданиями, а длинные требуют отдельного времени.
</a:t>
            </a:r>
            <a:endParaRPr lang="en-US" sz="1022" dirty="0"/>
          </a:p>
        </p:txBody>
      </p:sp>
      <p:sp>
        <p:nvSpPr>
          <p:cNvPr id="7" name="Text 3"/>
          <p:cNvSpPr txBox="1"/>
          <p:nvPr/>
        </p:nvSpPr>
        <p:spPr>
          <a:xfrm>
            <a:off x="265825" y="2858837"/>
            <a:ext cx="3589200" cy="12243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Чем активнее или организованнее хобби, тем больше оно зависит от вечера, выходных или расписания секции.
</a:t>
            </a:r>
            <a:endParaRPr lang="en-US" sz="1022" dirty="0"/>
          </a:p>
        </p:txBody>
      </p:sp>
      <p:sp>
        <p:nvSpPr>
          <p:cNvPr id="8" name="Text 4"/>
          <p:cNvSpPr txBox="1"/>
          <p:nvPr/>
        </p:nvSpPr>
        <p:spPr>
          <a:xfrm>
            <a:off x="4277815" y="4159049"/>
            <a:ext cx="4405200" cy="215700"/>
          </a:xfrm>
          <a:prstGeom prst="rect">
            <a:avLst/>
          </a:prstGeom>
          <a:noFill/>
          <a:ln/>
        </p:spPr>
        <p:txBody>
          <a:bodyPr wrap="square" lIns="0" tIns="0" rIns="0" bIns="0" rtlCol="0" anchor="t"/>
          <a:lstStyle/>
          <a:p>
            <a:pPr algn="l" indent="0" marL="0">
              <a:lnSpc>
                <a:spcPct val="115000"/>
              </a:lnSpc>
              <a:buNone/>
            </a:pPr>
            <a:r>
              <a:rPr lang="en-US" sz="822" dirty="0">
                <a:solidFill>
                  <a:srgbClr val="FFFFFF"/>
                </a:solidFill>
                <a:latin typeface="Arial" pitchFamily="34" charset="0"/>
                <a:ea typeface="Arial" pitchFamily="34" charset="-122"/>
                <a:cs typeface="Arial" pitchFamily="34" charset="-120"/>
              </a:rPr>
              <a:t>Учебный пример для объяснения режима школьника
</a:t>
            </a:r>
            <a:endParaRPr lang="en-US" sz="822"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4400" y="1025874"/>
            <a:ext cx="288900" cy="2568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750300" y="1025874"/>
            <a:ext cx="224700" cy="2568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80450" y="2378175"/>
            <a:ext cx="256800" cy="2568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3734249" y="2378175"/>
            <a:ext cx="256800" cy="2568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412550" y="3730475"/>
            <a:ext cx="192600" cy="256800"/>
          </a:xfrm>
          <a:prstGeom prst="rect">
            <a:avLst/>
          </a:prstGeom>
        </p:spPr>
      </p:pic>
      <p:sp>
        <p:nvSpPr>
          <p:cNvPr id="13" name="Text 0"/>
          <p:cNvSpPr txBox="1"/>
          <p:nvPr/>
        </p:nvSpPr>
        <p:spPr>
          <a:xfrm>
            <a:off x="261600" y="258900"/>
            <a:ext cx="8620800" cy="525600"/>
          </a:xfrm>
          <a:prstGeom prst="rect">
            <a:avLst/>
          </a:prstGeom>
          <a:noFill/>
          <a:ln/>
        </p:spPr>
        <p:txBody>
          <a:bodyPr wrap="square" lIns="0" tIns="0" rIns="0" bIns="0" rtlCol="0" anchor="t"/>
          <a:lstStyle/>
          <a:p>
            <a:pPr algn="l" indent="0" marL="0">
              <a:lnSpc>
                <a:spcPct val="100000"/>
              </a:lnSpc>
              <a:buNone/>
            </a:pPr>
            <a:r>
              <a:rPr lang="en-US" sz="2012" b="1" dirty="0">
                <a:solidFill>
                  <a:srgbClr val="FFFFFF"/>
                </a:solidFill>
                <a:latin typeface="Arial" pitchFamily="34" charset="0"/>
                <a:ea typeface="Arial" pitchFamily="34" charset="-122"/>
                <a:cs typeface="Arial" pitchFamily="34" charset="-120"/>
              </a:rPr>
              <a:t>Что делают дома и вне дома
</a:t>
            </a:r>
            <a:endParaRPr lang="en-US" sz="2012" dirty="0"/>
          </a:p>
        </p:txBody>
      </p:sp>
      <p:sp>
        <p:nvSpPr>
          <p:cNvPr id="14"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11</a:t>
            </a:r>
            <a:endParaRPr lang="en-US" sz="622" dirty="0"/>
          </a:p>
        </p:txBody>
      </p:sp>
      <p:sp>
        <p:nvSpPr>
          <p:cNvPr id="15" name="Text 2"/>
          <p:cNvSpPr txBox="1"/>
          <p:nvPr/>
        </p:nvSpPr>
        <p:spPr>
          <a:xfrm>
            <a:off x="797314" y="1025870"/>
            <a:ext cx="2621100" cy="1047300"/>
          </a:xfrm>
          <a:prstGeom prst="rect">
            <a:avLst/>
          </a:prstGeom>
          <a:noFill/>
          <a:ln/>
        </p:spPr>
        <p:txBody>
          <a:bodyPr wrap="square" lIns="0" tIns="0" rIns="0" bIns="0" rtlCol="0" anchor="t"/>
          <a:lstStyle/>
          <a:p>
            <a:pPr algn="l" indent="0" marL="0">
              <a:lnSpc>
                <a:spcPct val="115000"/>
              </a:lnSpc>
              <a:buNone/>
            </a:pPr>
            <a:r>
              <a:rPr lang="en-US" sz="1002" b="1" dirty="0">
                <a:solidFill>
                  <a:srgbClr val="FFFFFF"/>
                </a:solidFill>
                <a:latin typeface="Arial" pitchFamily="34" charset="0"/>
                <a:ea typeface="Arial" pitchFamily="34" charset="-122"/>
                <a:cs typeface="Arial" pitchFamily="34" charset="-120"/>
              </a:rPr>
              <a:t>Домашние занятия
</a:t>
            </a:r>
            <a:pPr algn="l" indent="0" marL="0">
              <a:lnSpc>
                <a:spcPct val="115000"/>
              </a:lnSpc>
              <a:buNone/>
            </a:pPr>
            <a:r>
              <a:rPr lang="en-US" sz="40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48" dirty="0">
                <a:solidFill>
                  <a:srgbClr val="FFFFFF"/>
                </a:solidFill>
                <a:latin typeface="Arial" pitchFamily="34" charset="0"/>
                <a:ea typeface="Arial" pitchFamily="34" charset="-122"/>
                <a:cs typeface="Arial" pitchFamily="34" charset="-120"/>
              </a:rPr>
              <a:t>Дома школьники чаще выбирают reading, drawing, crafting и playing chess. Такие хобби удобны тем, что не требуют дороги, а заниматься можно в спокойной обстановке, когда есть свободные 15–30 минут.
</a:t>
            </a:r>
            <a:endParaRPr lang="en-US" sz="1002" dirty="0"/>
          </a:p>
        </p:txBody>
      </p:sp>
      <p:sp>
        <p:nvSpPr>
          <p:cNvPr id="16" name="Text 3"/>
          <p:cNvSpPr txBox="1"/>
          <p:nvPr/>
        </p:nvSpPr>
        <p:spPr>
          <a:xfrm>
            <a:off x="4151113" y="1025870"/>
            <a:ext cx="2621100" cy="1047300"/>
          </a:xfrm>
          <a:prstGeom prst="rect">
            <a:avLst/>
          </a:prstGeom>
          <a:noFill/>
          <a:ln/>
        </p:spPr>
        <p:txBody>
          <a:bodyPr wrap="square" lIns="0" tIns="0" rIns="0" bIns="0" rtlCol="0" anchor="t"/>
          <a:lstStyle/>
          <a:p>
            <a:pPr algn="l" indent="0" marL="0">
              <a:lnSpc>
                <a:spcPct val="115000"/>
              </a:lnSpc>
              <a:buNone/>
            </a:pPr>
            <a:r>
              <a:rPr lang="en-US" sz="1002" b="1" dirty="0">
                <a:solidFill>
                  <a:srgbClr val="FFFFFF"/>
                </a:solidFill>
                <a:latin typeface="Arial" pitchFamily="34" charset="0"/>
                <a:ea typeface="Arial" pitchFamily="34" charset="-122"/>
                <a:cs typeface="Arial" pitchFamily="34" charset="-120"/>
              </a:rPr>
              <a:t>Чтение и учебные приложения
</a:t>
            </a:r>
            <a:pPr algn="l" indent="0" marL="0">
              <a:lnSpc>
                <a:spcPct val="115000"/>
              </a:lnSpc>
              <a:buNone/>
            </a:pPr>
            <a:r>
              <a:rPr lang="en-US" sz="40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48" dirty="0">
                <a:solidFill>
                  <a:srgbClr val="FFFFFF"/>
                </a:solidFill>
                <a:latin typeface="Arial" pitchFamily="34" charset="0"/>
                <a:ea typeface="Arial" pitchFamily="34" charset="-122"/>
                <a:cs typeface="Arial" pitchFamily="34" charset="-120"/>
              </a:rPr>
              <a:t>Reading и using educational apps подходят для тихого вечера или выходного дня. Эти занятия помогают развивать словарь, тренировать внимание и делать хобби полезной частью повседневного режима.
</a:t>
            </a:r>
            <a:endParaRPr lang="en-US" sz="1002" dirty="0"/>
          </a:p>
        </p:txBody>
      </p:sp>
      <p:sp>
        <p:nvSpPr>
          <p:cNvPr id="17" name="Text 4"/>
          <p:cNvSpPr txBox="1"/>
          <p:nvPr/>
        </p:nvSpPr>
        <p:spPr>
          <a:xfrm>
            <a:off x="797314" y="2378173"/>
            <a:ext cx="2621100" cy="1047300"/>
          </a:xfrm>
          <a:prstGeom prst="rect">
            <a:avLst/>
          </a:prstGeom>
          <a:noFill/>
          <a:ln/>
        </p:spPr>
        <p:txBody>
          <a:bodyPr wrap="square" lIns="0" tIns="0" rIns="0" bIns="0" rtlCol="0" anchor="t"/>
          <a:lstStyle/>
          <a:p>
            <a:pPr algn="l" indent="0" marL="0">
              <a:lnSpc>
                <a:spcPct val="115000"/>
              </a:lnSpc>
              <a:buNone/>
            </a:pPr>
            <a:r>
              <a:rPr lang="en-US" sz="1002" b="1" dirty="0">
                <a:solidFill>
                  <a:srgbClr val="FFFFFF"/>
                </a:solidFill>
                <a:latin typeface="Arial" pitchFamily="34" charset="0"/>
                <a:ea typeface="Arial" pitchFamily="34" charset="-122"/>
                <a:cs typeface="Arial" pitchFamily="34" charset="-120"/>
              </a:rPr>
              <a:t>Активность вне дома
</a:t>
            </a:r>
            <a:pPr algn="l" indent="0" marL="0">
              <a:lnSpc>
                <a:spcPct val="115000"/>
              </a:lnSpc>
              <a:buNone/>
            </a:pPr>
            <a:r>
              <a:rPr lang="en-US" sz="40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48" dirty="0">
                <a:solidFill>
                  <a:srgbClr val="FFFFFF"/>
                </a:solidFill>
                <a:latin typeface="Arial" pitchFamily="34" charset="0"/>
                <a:ea typeface="Arial" pitchFamily="34" charset="-122"/>
                <a:cs typeface="Arial" pitchFamily="34" charset="-120"/>
              </a:rPr>
              <a:t>Outside the home подростки часто выбирают football, swimming, cycling и skating. Для таких занятий нужны площадка, спортзал, парк или бассейн, поэтому место действия часто влияет на выбор хобби.
</a:t>
            </a:r>
            <a:endParaRPr lang="en-US" sz="1002" dirty="0"/>
          </a:p>
        </p:txBody>
      </p:sp>
      <p:sp>
        <p:nvSpPr>
          <p:cNvPr id="18" name="Text 5"/>
          <p:cNvSpPr txBox="1"/>
          <p:nvPr/>
        </p:nvSpPr>
        <p:spPr>
          <a:xfrm>
            <a:off x="4151113" y="2378173"/>
            <a:ext cx="2621100" cy="1047300"/>
          </a:xfrm>
          <a:prstGeom prst="rect">
            <a:avLst/>
          </a:prstGeom>
          <a:noFill/>
          <a:ln/>
        </p:spPr>
        <p:txBody>
          <a:bodyPr wrap="square" lIns="0" tIns="0" rIns="0" bIns="0" rtlCol="0" anchor="t"/>
          <a:lstStyle/>
          <a:p>
            <a:pPr algn="l" indent="0" marL="0">
              <a:lnSpc>
                <a:spcPct val="115000"/>
              </a:lnSpc>
              <a:buNone/>
            </a:pPr>
            <a:r>
              <a:rPr lang="en-US" sz="1002" b="1" dirty="0">
                <a:solidFill>
                  <a:srgbClr val="FFFFFF"/>
                </a:solidFill>
                <a:latin typeface="Arial" pitchFamily="34" charset="0"/>
                <a:ea typeface="Arial" pitchFamily="34" charset="-122"/>
                <a:cs typeface="Arial" pitchFamily="34" charset="-120"/>
              </a:rPr>
              <a:t>Кружки и секции
</a:t>
            </a:r>
            <a:pPr algn="l" indent="0" marL="0">
              <a:lnSpc>
                <a:spcPct val="115000"/>
              </a:lnSpc>
              <a:buNone/>
            </a:pPr>
            <a:r>
              <a:rPr lang="en-US" sz="40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48" dirty="0">
                <a:solidFill>
                  <a:srgbClr val="FFFFFF"/>
                </a:solidFill>
                <a:latin typeface="Arial" pitchFamily="34" charset="0"/>
                <a:ea typeface="Arial" pitchFamily="34" charset="-122"/>
                <a:cs typeface="Arial" pitchFamily="34" charset="-120"/>
              </a:rPr>
              <a:t>Dancing classes and school clubs обычно проходят at school, in the park или at the sports centre. Они удобны для тех, кому нравится заниматься с другими и пробовать новые виды активности.
</a:t>
            </a:r>
            <a:endParaRPr lang="en-US" sz="1002" dirty="0"/>
          </a:p>
        </p:txBody>
      </p:sp>
      <p:sp>
        <p:nvSpPr>
          <p:cNvPr id="19" name="Text 6"/>
          <p:cNvSpPr txBox="1"/>
          <p:nvPr/>
        </p:nvSpPr>
        <p:spPr>
          <a:xfrm>
            <a:off x="797314" y="3730475"/>
            <a:ext cx="2621100" cy="1047300"/>
          </a:xfrm>
          <a:prstGeom prst="rect">
            <a:avLst/>
          </a:prstGeom>
          <a:noFill/>
          <a:ln/>
        </p:spPr>
        <p:txBody>
          <a:bodyPr wrap="square" lIns="0" tIns="0" rIns="0" bIns="0" rtlCol="0" anchor="t"/>
          <a:lstStyle/>
          <a:p>
            <a:pPr algn="l" indent="0" marL="0">
              <a:lnSpc>
                <a:spcPct val="115000"/>
              </a:lnSpc>
              <a:buNone/>
            </a:pPr>
            <a:r>
              <a:rPr lang="en-US" sz="1002" b="1" dirty="0">
                <a:solidFill>
                  <a:srgbClr val="FFFFFF"/>
                </a:solidFill>
                <a:latin typeface="Arial" pitchFamily="34" charset="0"/>
                <a:ea typeface="Arial" pitchFamily="34" charset="-122"/>
                <a:cs typeface="Arial" pitchFamily="34" charset="-120"/>
              </a:rPr>
              <a:t>Место действия в английском
</a:t>
            </a:r>
            <a:pPr algn="l" indent="0" marL="0">
              <a:lnSpc>
                <a:spcPct val="115000"/>
              </a:lnSpc>
              <a:buNone/>
            </a:pPr>
            <a:r>
              <a:rPr lang="en-US" sz="40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48" dirty="0">
                <a:solidFill>
                  <a:srgbClr val="FFFFFF"/>
                </a:solidFill>
                <a:latin typeface="Arial" pitchFamily="34" charset="0"/>
                <a:ea typeface="Arial" pitchFamily="34" charset="-122"/>
                <a:cs typeface="Arial" pitchFamily="34" charset="-120"/>
              </a:rPr>
              <a:t>Для описания хобби важно правильно называть место: at home, in the yard, at school, in the park, at the sports centre, in the library. Это делает ответ точным и естественным.
</a:t>
            </a:r>
            <a:endParaRPr lang="en-US" sz="1002"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2900124"/>
            <a:ext cx="9144000" cy="224135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12</a:t>
            </a:r>
            <a:endParaRPr lang="en-US" sz="622" dirty="0"/>
          </a:p>
        </p:txBody>
      </p:sp>
      <p:sp>
        <p:nvSpPr>
          <p:cNvPr id="10" name="Text 1"/>
          <p:cNvSpPr txBox="1"/>
          <p:nvPr/>
        </p:nvSpPr>
        <p:spPr>
          <a:xfrm>
            <a:off x="261600" y="258900"/>
            <a:ext cx="8620800" cy="587400"/>
          </a:xfrm>
          <a:prstGeom prst="rect">
            <a:avLst/>
          </a:prstGeom>
          <a:noFill/>
          <a:ln/>
        </p:spPr>
        <p:txBody>
          <a:bodyPr wrap="square" lIns="0" tIns="0" rIns="0" bIns="0" rtlCol="0" anchor="t"/>
          <a:lstStyle/>
          <a:p>
            <a:pPr algn="l" indent="0" marL="0">
              <a:lnSpc>
                <a:spcPct val="100000"/>
              </a:lnSpc>
              <a:buNone/>
            </a:pPr>
            <a:r>
              <a:rPr lang="en-US" sz="2012" b="1" dirty="0">
                <a:solidFill>
                  <a:srgbClr val="FFFFFF"/>
                </a:solidFill>
                <a:latin typeface="Arial" pitchFamily="34" charset="0"/>
                <a:ea typeface="Arial" pitchFamily="34" charset="-122"/>
                <a:cs typeface="Arial" pitchFamily="34" charset="-120"/>
              </a:rPr>
              <a:t>Творческие хобби in English: drawing, music, crafts
</a:t>
            </a:r>
            <a:endParaRPr lang="en-US" sz="2012" dirty="0"/>
          </a:p>
        </p:txBody>
      </p:sp>
      <p:sp>
        <p:nvSpPr>
          <p:cNvPr id="11" name="Text 2"/>
          <p:cNvSpPr txBox="1"/>
          <p:nvPr/>
        </p:nvSpPr>
        <p:spPr>
          <a:xfrm>
            <a:off x="261575" y="989999"/>
            <a:ext cx="1684500" cy="14169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Drawing and painting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Drawing and painting помогают выражать мысли через цвет и форму. Для описания подойдут слова creative, neat, colorful и imaginative, а действия можно назвать так: draw pictures, paint posters, make sketches.
</a:t>
            </a:r>
            <a:endParaRPr lang="en-US" sz="1100" dirty="0"/>
          </a:p>
        </p:txBody>
      </p:sp>
      <p:sp>
        <p:nvSpPr>
          <p:cNvPr id="12" name="Text 3"/>
          <p:cNvSpPr txBox="1"/>
          <p:nvPr/>
        </p:nvSpPr>
        <p:spPr>
          <a:xfrm>
            <a:off x="1995666" y="989999"/>
            <a:ext cx="1684500" cy="14169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Music as a hobby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Музыка развивает слух и чувство ритма. В речи используют выражения sing songs, play the guitar, play the piano и listen to music; для описания человека подходят слова patient and creative.
</a:t>
            </a:r>
            <a:endParaRPr lang="en-US" sz="1100" dirty="0"/>
          </a:p>
        </p:txBody>
      </p:sp>
      <p:sp>
        <p:nvSpPr>
          <p:cNvPr id="13" name="Text 4"/>
          <p:cNvSpPr txBox="1"/>
          <p:nvPr/>
        </p:nvSpPr>
        <p:spPr>
          <a:xfrm>
            <a:off x="3729755" y="989999"/>
            <a:ext cx="1684500" cy="14169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Crafts and handmade things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Make crafts, sew and sculpt — полезные выражения для разговоров о поделках. Такое хобби требует аккуратности, терпения и внимания к деталям, поэтому хорошо тренирует усидчивость и точность.
</a:t>
            </a:r>
            <a:endParaRPr lang="en-US" sz="1100" dirty="0"/>
          </a:p>
        </p:txBody>
      </p:sp>
      <p:sp>
        <p:nvSpPr>
          <p:cNvPr id="14" name="Text 5"/>
          <p:cNvSpPr txBox="1"/>
          <p:nvPr/>
        </p:nvSpPr>
        <p:spPr>
          <a:xfrm>
            <a:off x="5463858" y="989999"/>
            <a:ext cx="1684500" cy="14169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Describing a hobby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Чтобы рассказ звучал живо, можно добавить, что занятие is relaxing, fun, colorful or interesting. Такие прилагательные помогают не только назвать хобби, но и показать отношение к нему.
</a:t>
            </a:r>
            <a:endParaRPr lang="en-US" sz="1100" dirty="0"/>
          </a:p>
        </p:txBody>
      </p:sp>
      <p:sp>
        <p:nvSpPr>
          <p:cNvPr id="15" name="Text 6"/>
          <p:cNvSpPr txBox="1"/>
          <p:nvPr/>
        </p:nvSpPr>
        <p:spPr>
          <a:xfrm>
            <a:off x="7197950" y="989999"/>
            <a:ext cx="1684500" cy="14169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What to show in an image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Для иллюстрации подходят кисти, карандаши, ноты, гитара, бумага, нитки и готовые поделки. Один наглядный кадр сразу показывает, что творческие хобби связаны с цветом, звуком и формой.
</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61104" y="2067213"/>
            <a:ext cx="4405200" cy="1198474"/>
          </a:xfrm>
          <a:prstGeom prst="rect">
            <a:avLst/>
          </a:prstGeom>
        </p:spPr>
      </p:pic>
      <p:sp>
        <p:nvSpPr>
          <p:cNvPr id="4" name="Text 0"/>
          <p:cNvSpPr txBox="1"/>
          <p:nvPr/>
        </p:nvSpPr>
        <p:spPr>
          <a:xfrm>
            <a:off x="265813"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Что нужно для разных хобби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13</a:t>
            </a:r>
            <a:endParaRPr lang="en-US" sz="622" dirty="0"/>
          </a:p>
        </p:txBody>
      </p:sp>
      <p:sp>
        <p:nvSpPr>
          <p:cNvPr id="6" name="Text 2"/>
          <p:cNvSpPr txBox="1"/>
          <p:nvPr/>
        </p:nvSpPr>
        <p:spPr>
          <a:xfrm>
            <a:off x="5315525" y="1507000"/>
            <a:ext cx="3562800" cy="12243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Короткая таблица показывает, какие предметы, место и правила безопасности связаны с популярными занятиями.
</a:t>
            </a:r>
            <a:endParaRPr lang="en-US" sz="1022" dirty="0"/>
          </a:p>
        </p:txBody>
      </p:sp>
      <p:sp>
        <p:nvSpPr>
          <p:cNvPr id="7" name="Text 3"/>
          <p:cNvSpPr txBox="1"/>
          <p:nvPr/>
        </p:nvSpPr>
        <p:spPr>
          <a:xfrm>
            <a:off x="5315525" y="2878300"/>
            <a:ext cx="3562800" cy="12243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Даже простые хобби требуют минимального набора вещей, а правила безопасности зависят от вида занятия и места, где оно проходит.
</a:t>
            </a:r>
            <a:endParaRPr lang="en-US" sz="1022" dirty="0"/>
          </a:p>
        </p:txBody>
      </p:sp>
      <p:sp>
        <p:nvSpPr>
          <p:cNvPr id="8" name="Text 4"/>
          <p:cNvSpPr txBox="1"/>
          <p:nvPr/>
        </p:nvSpPr>
        <p:spPr>
          <a:xfrm>
            <a:off x="461115" y="4159049"/>
            <a:ext cx="4405200" cy="215700"/>
          </a:xfrm>
          <a:prstGeom prst="rect">
            <a:avLst/>
          </a:prstGeom>
          <a:noFill/>
          <a:ln/>
        </p:spPr>
        <p:txBody>
          <a:bodyPr wrap="square" lIns="0" tIns="0" rIns="0" bIns="0" rtlCol="0" anchor="t"/>
          <a:lstStyle/>
          <a:p>
            <a:pPr algn="l" indent="0" marL="0">
              <a:lnSpc>
                <a:spcPct val="115000"/>
              </a:lnSpc>
              <a:buNone/>
            </a:pPr>
            <a:r>
              <a:rPr lang="en-US" sz="822" dirty="0">
                <a:solidFill>
                  <a:srgbClr val="FFFFFF"/>
                </a:solidFill>
                <a:latin typeface="Arial" pitchFamily="34" charset="0"/>
                <a:ea typeface="Arial" pitchFamily="34" charset="-122"/>
                <a:cs typeface="Arial" pitchFamily="34" charset="-120"/>
              </a:rPr>
              <a:t>Обобщение лексики по теме hobbies для 7 класса
</a:t>
            </a:r>
            <a:endParaRPr lang="en-US" sz="822"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1550" y="1481446"/>
            <a:ext cx="8612400" cy="3143907"/>
          </a:xfrm>
          <a:prstGeom prst="rect">
            <a:avLst/>
          </a:prstGeom>
        </p:spPr>
      </p:pic>
      <p:sp>
        <p:nvSpPr>
          <p:cNvPr id="4" name="Text 0"/>
          <p:cNvSpPr txBox="1"/>
          <p:nvPr/>
        </p:nvSpPr>
        <p:spPr>
          <a:xfrm>
            <a:off x="261600" y="528950"/>
            <a:ext cx="8612400" cy="393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Как хобби становится привычкой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14</a:t>
            </a:r>
            <a:endParaRPr lang="en-US" sz="622" dirty="0"/>
          </a:p>
        </p:txBody>
      </p:sp>
      <p:sp>
        <p:nvSpPr>
          <p:cNvPr id="6" name="Text 2"/>
          <p:cNvSpPr txBox="1"/>
          <p:nvPr/>
        </p:nvSpPr>
        <p:spPr>
          <a:xfrm>
            <a:off x="261600" y="980525"/>
            <a:ext cx="8612400" cy="323100"/>
          </a:xfrm>
          <a:prstGeom prst="rect">
            <a:avLst/>
          </a:prstGeom>
          <a:noFill/>
          <a:ln/>
        </p:spPr>
        <p:txBody>
          <a:bodyPr wrap="square" lIns="0" tIns="0" rIns="0" bIns="0" rtlCol="0" anchor="t"/>
          <a:lstStyle/>
          <a:p>
            <a:pPr algn="l" indent="0" marL="0">
              <a:lnSpc>
                <a:spcPct val="80000"/>
              </a:lnSpc>
              <a:buNone/>
            </a:pPr>
            <a:r>
              <a:rPr lang="en-US" sz="1112" b="1" dirty="0">
                <a:solidFill>
                  <a:srgbClr val="FFFFFF"/>
                </a:solidFill>
                <a:latin typeface="Arial" pitchFamily="34" charset="0"/>
                <a:ea typeface="Arial" pitchFamily="34" charset="-122"/>
                <a:cs typeface="Arial" pitchFamily="34" charset="-120"/>
              </a:rPr>
              <a:t>Логика развития занятия: от первого интереса до уверенного результата.
</a:t>
            </a:r>
            <a:endParaRPr lang="en-US" sz="1112"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65813"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Как хобби помогает учить английский
</a:t>
            </a:r>
            <a:endParaRPr lang="en-US" sz="2212" dirty="0"/>
          </a:p>
        </p:txBody>
      </p:sp>
      <p:sp>
        <p:nvSpPr>
          <p:cNvPr id="8"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15</a:t>
            </a:r>
            <a:endParaRPr lang="en-US" sz="622" dirty="0"/>
          </a:p>
        </p:txBody>
      </p:sp>
      <p:sp>
        <p:nvSpPr>
          <p:cNvPr id="9" name="Text 2"/>
          <p:cNvSpPr txBox="1"/>
          <p:nvPr/>
        </p:nvSpPr>
        <p:spPr>
          <a:xfrm>
            <a:off x="265825" y="2590100"/>
            <a:ext cx="2041200" cy="1573500"/>
          </a:xfrm>
          <a:prstGeom prst="rect">
            <a:avLst/>
          </a:prstGeom>
          <a:noFill/>
          <a:ln/>
        </p:spPr>
        <p:txBody>
          <a:bodyPr wrap="square" lIns="0" tIns="0" rIns="0" bIns="0" rtlCol="0" anchor="t"/>
          <a:lstStyle/>
          <a:p>
            <a:pPr algn="ctr" indent="0" marL="0">
              <a:lnSpc>
                <a:spcPct val="115000"/>
              </a:lnSpc>
              <a:buNone/>
            </a:pPr>
            <a:r>
              <a:rPr lang="en-US" sz="1200" b="1" dirty="0">
                <a:solidFill>
                  <a:srgbClr val="FFFFFF"/>
                </a:solidFill>
                <a:latin typeface="Arial" pitchFamily="34" charset="0"/>
                <a:ea typeface="Arial" pitchFamily="34" charset="-122"/>
                <a:cs typeface="Arial" pitchFamily="34" charset="-120"/>
              </a:rPr>
              <a:t>Первое знакомство
</a:t>
            </a:r>
            <a:pPr algn="ctr"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ctr" indent="0" marL="0">
              <a:lnSpc>
                <a:spcPct val="115000"/>
              </a:lnSpc>
              <a:buNone/>
            </a:pPr>
            <a:r>
              <a:rPr lang="en-US" sz="900" dirty="0">
                <a:solidFill>
                  <a:srgbClr val="FFFFFF"/>
                </a:solidFill>
                <a:latin typeface="Arial" pitchFamily="34" charset="0"/>
                <a:ea typeface="Arial" pitchFamily="34" charset="-122"/>
                <a:cs typeface="Arial" pitchFamily="34" charset="-120"/>
              </a:rPr>
              <a:t>Ученик слышит новые слова в теме hobbies и связывает их со знакомыми занятиями. Это помогает быстрее запоминать лексику, потому что слова сразу связаны с личным опытом.
</a:t>
            </a:r>
            <a:endParaRPr lang="en-US" sz="1200" dirty="0"/>
          </a:p>
        </p:txBody>
      </p:sp>
      <p:sp>
        <p:nvSpPr>
          <p:cNvPr id="10" name="Text 3"/>
          <p:cNvSpPr txBox="1"/>
          <p:nvPr/>
        </p:nvSpPr>
        <p:spPr>
          <a:xfrm>
            <a:off x="4646631" y="2757300"/>
            <a:ext cx="2041200" cy="1573500"/>
          </a:xfrm>
          <a:prstGeom prst="rect">
            <a:avLst/>
          </a:prstGeom>
          <a:noFill/>
          <a:ln/>
        </p:spPr>
        <p:txBody>
          <a:bodyPr wrap="square" lIns="0" tIns="0" rIns="0" bIns="0" rtlCol="0" anchor="t"/>
          <a:lstStyle/>
          <a:p>
            <a:pPr algn="ctr" indent="0" marL="0">
              <a:lnSpc>
                <a:spcPct val="115000"/>
              </a:lnSpc>
              <a:buNone/>
            </a:pPr>
            <a:r>
              <a:rPr lang="en-US" sz="1200" b="1" dirty="0">
                <a:solidFill>
                  <a:srgbClr val="FFFFFF"/>
                </a:solidFill>
                <a:latin typeface="Arial" pitchFamily="34" charset="0"/>
                <a:ea typeface="Arial" pitchFamily="34" charset="-122"/>
                <a:cs typeface="Arial" pitchFamily="34" charset="-120"/>
              </a:rPr>
              <a:t>Устная практика
</a:t>
            </a:r>
            <a:pPr algn="ctr"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ctr" indent="0" marL="0">
              <a:lnSpc>
                <a:spcPct val="115000"/>
              </a:lnSpc>
              <a:buNone/>
            </a:pPr>
            <a:r>
              <a:rPr lang="en-US" sz="900" dirty="0">
                <a:solidFill>
                  <a:srgbClr val="FFFFFF"/>
                </a:solidFill>
                <a:latin typeface="Arial" pitchFamily="34" charset="0"/>
                <a:ea typeface="Arial" pitchFamily="34" charset="-122"/>
                <a:cs typeface="Arial" pitchFamily="34" charset="-120"/>
              </a:rPr>
              <a:t>Разговор о любимом занятии помогает использовать I like, I enjoy и because в настоящем общении. Речь становится увереннее, если ученик отвечает о себе коротко и по делу.
</a:t>
            </a:r>
            <a:endParaRPr lang="en-US" sz="1200" dirty="0"/>
          </a:p>
        </p:txBody>
      </p:sp>
      <p:sp>
        <p:nvSpPr>
          <p:cNvPr id="11" name="Text 4"/>
          <p:cNvSpPr txBox="1"/>
          <p:nvPr/>
        </p:nvSpPr>
        <p:spPr>
          <a:xfrm>
            <a:off x="2456228" y="2757300"/>
            <a:ext cx="2041200" cy="1573500"/>
          </a:xfrm>
          <a:prstGeom prst="rect">
            <a:avLst/>
          </a:prstGeom>
          <a:noFill/>
          <a:ln/>
        </p:spPr>
        <p:txBody>
          <a:bodyPr wrap="square" lIns="0" tIns="0" rIns="0" bIns="0" rtlCol="0" anchor="t"/>
          <a:lstStyle/>
          <a:p>
            <a:pPr algn="ctr" indent="0" marL="0">
              <a:lnSpc>
                <a:spcPct val="115000"/>
              </a:lnSpc>
              <a:buNone/>
            </a:pPr>
            <a:r>
              <a:rPr lang="en-US" sz="1200" b="1" dirty="0">
                <a:solidFill>
                  <a:srgbClr val="FFFFFF"/>
                </a:solidFill>
                <a:latin typeface="Arial" pitchFamily="34" charset="0"/>
                <a:ea typeface="Arial" pitchFamily="34" charset="-122"/>
                <a:cs typeface="Arial" pitchFamily="34" charset="-120"/>
              </a:rPr>
              <a:t>Чтение и слушание
</a:t>
            </a:r>
            <a:pPr algn="ctr"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ctr" indent="0" marL="0">
              <a:lnSpc>
                <a:spcPct val="115000"/>
              </a:lnSpc>
              <a:buNone/>
            </a:pPr>
            <a:r>
              <a:rPr lang="en-US" sz="900" dirty="0">
                <a:solidFill>
                  <a:srgbClr val="FFFFFF"/>
                </a:solidFill>
                <a:latin typeface="Arial" pitchFamily="34" charset="0"/>
                <a:ea typeface="Arial" pitchFamily="34" charset="-122"/>
                <a:cs typeface="Arial" pitchFamily="34" charset="-120"/>
              </a:rPr>
              <a:t>Когда хобби связано с книгами, песнями или видео, новые слова встречаются в контексте. Так легче понять значение выражений, а не просто заучивать их по списку.
</a:t>
            </a:r>
            <a:endParaRPr lang="en-US" sz="1200" dirty="0"/>
          </a:p>
        </p:txBody>
      </p:sp>
      <p:sp>
        <p:nvSpPr>
          <p:cNvPr id="12" name="Text 5"/>
          <p:cNvSpPr txBox="1"/>
          <p:nvPr/>
        </p:nvSpPr>
        <p:spPr>
          <a:xfrm>
            <a:off x="6837035" y="2590100"/>
            <a:ext cx="2041200" cy="1573500"/>
          </a:xfrm>
          <a:prstGeom prst="rect">
            <a:avLst/>
          </a:prstGeom>
          <a:noFill/>
          <a:ln/>
        </p:spPr>
        <p:txBody>
          <a:bodyPr wrap="square" lIns="0" tIns="0" rIns="0" bIns="0" rtlCol="0" anchor="t"/>
          <a:lstStyle/>
          <a:p>
            <a:pPr algn="ctr" indent="0" marL="0">
              <a:lnSpc>
                <a:spcPct val="115000"/>
              </a:lnSpc>
              <a:buNone/>
            </a:pPr>
            <a:r>
              <a:rPr lang="en-US" sz="1200" b="1" dirty="0">
                <a:solidFill>
                  <a:srgbClr val="FFFFFF"/>
                </a:solidFill>
                <a:latin typeface="Arial" pitchFamily="34" charset="0"/>
                <a:ea typeface="Arial" pitchFamily="34" charset="-122"/>
                <a:cs typeface="Arial" pitchFamily="34" charset="-120"/>
              </a:rPr>
              <a:t>Свободный рассказ
</a:t>
            </a:r>
            <a:pPr algn="ctr"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ctr" indent="0" marL="0">
              <a:lnSpc>
                <a:spcPct val="115000"/>
              </a:lnSpc>
              <a:buNone/>
            </a:pPr>
            <a:r>
              <a:rPr lang="en-US" sz="900" dirty="0">
                <a:solidFill>
                  <a:srgbClr val="FFFFFF"/>
                </a:solidFill>
                <a:latin typeface="Arial" pitchFamily="34" charset="0"/>
                <a:ea typeface="Arial" pitchFamily="34" charset="-122"/>
                <a:cs typeface="Arial" pitchFamily="34" charset="-120"/>
              </a:rPr>
              <a:t>На следующем этапе хобби помогает строить небольшой монолог о себе, интересах и планах. Это делает ответы на уроке более содержательными и естественными.
</a:t>
            </a:r>
            <a:endParaRPr lang="en-US"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78516" y="1258100"/>
            <a:ext cx="4403775" cy="2816700"/>
          </a:xfrm>
          <a:prstGeom prst="rect">
            <a:avLst/>
          </a:prstGeom>
        </p:spPr>
      </p:pic>
      <p:sp>
        <p:nvSpPr>
          <p:cNvPr id="4" name="Text 0"/>
          <p:cNvSpPr txBox="1"/>
          <p:nvPr/>
        </p:nvSpPr>
        <p:spPr>
          <a:xfrm>
            <a:off x="265813"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С какими трудностями сталкиваются школьники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16</a:t>
            </a:r>
            <a:endParaRPr lang="en-US" sz="622" dirty="0"/>
          </a:p>
        </p:txBody>
      </p:sp>
      <p:sp>
        <p:nvSpPr>
          <p:cNvPr id="6" name="Text 2"/>
          <p:cNvSpPr txBox="1"/>
          <p:nvPr/>
        </p:nvSpPr>
        <p:spPr>
          <a:xfrm>
            <a:off x="265825" y="1487550"/>
            <a:ext cx="3589200" cy="12243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График показывает, что главные препятствия связаны не с интересом к хобби, а с режимом дня, ресурсами и уверенностью в своих силах.
</a:t>
            </a:r>
            <a:endParaRPr lang="en-US" sz="1022" dirty="0"/>
          </a:p>
        </p:txBody>
      </p:sp>
      <p:sp>
        <p:nvSpPr>
          <p:cNvPr id="7" name="Text 3"/>
          <p:cNvSpPr txBox="1"/>
          <p:nvPr/>
        </p:nvSpPr>
        <p:spPr>
          <a:xfrm>
            <a:off x="265825" y="2858837"/>
            <a:ext cx="3589200" cy="12243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Чаще всего мешают нехватка времени и усталость, поэтому лучше выбирать короткие регулярные занятия и простые форматы практики.
</a:t>
            </a:r>
            <a:endParaRPr lang="en-US" sz="1022" dirty="0"/>
          </a:p>
        </p:txBody>
      </p:sp>
      <p:sp>
        <p:nvSpPr>
          <p:cNvPr id="8" name="Text 4"/>
          <p:cNvSpPr txBox="1"/>
          <p:nvPr/>
        </p:nvSpPr>
        <p:spPr>
          <a:xfrm>
            <a:off x="4277815" y="4159049"/>
            <a:ext cx="4405200" cy="215700"/>
          </a:xfrm>
          <a:prstGeom prst="rect">
            <a:avLst/>
          </a:prstGeom>
          <a:noFill/>
          <a:ln/>
        </p:spPr>
        <p:txBody>
          <a:bodyPr wrap="square" lIns="0" tIns="0" rIns="0" bIns="0" rtlCol="0" anchor="t"/>
          <a:lstStyle/>
          <a:p>
            <a:pPr algn="l" indent="0" marL="0">
              <a:lnSpc>
                <a:spcPct val="115000"/>
              </a:lnSpc>
              <a:buNone/>
            </a:pPr>
            <a:r>
              <a:rPr lang="en-US" sz="822" dirty="0">
                <a:solidFill>
                  <a:srgbClr val="FFFFFF"/>
                </a:solidFill>
                <a:latin typeface="Arial" pitchFamily="34" charset="0"/>
                <a:ea typeface="Arial" pitchFamily="34" charset="-122"/>
                <a:cs typeface="Arial" pitchFamily="34" charset="-120"/>
              </a:rPr>
              <a:t>Учебное обобщение типичных школьных трудностей при занятиях хобби
</a:t>
            </a:r>
            <a:endParaRPr lang="en-US" sz="822"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1600" y="2634646"/>
            <a:ext cx="4264500" cy="2248857"/>
          </a:xfrm>
          <a:prstGeom prst="rect">
            <a:avLst/>
          </a:prstGeom>
        </p:spPr>
      </p:pic>
      <p:pic>
        <p:nvPicPr>
          <p:cNvPr id="4" name="Image 2" descr="preencoded.png">    </p:cNvPr>
          <p:cNvPicPr>
            <a:picLocks noChangeAspect="1"/>
          </p:cNvPicPr>
          <p:nvPr/>
        </p:nvPicPr>
        <p:blipFill>
          <a:blip r:embed="rId3"/>
          <a:stretch>
            <a:fillRect/>
          </a:stretch>
        </p:blipFill>
        <p:spPr>
          <a:xfrm>
            <a:off x="4617900" y="2634646"/>
            <a:ext cx="4264500" cy="2248857"/>
          </a:xfrm>
          <a:prstGeom prst="rect">
            <a:avLst/>
          </a:prstGeom>
        </p:spPr>
      </p:pic>
      <p:sp>
        <p:nvSpPr>
          <p:cNvPr id="5" name="Text 0"/>
          <p:cNvSpPr txBox="1"/>
          <p:nvPr/>
        </p:nvSpPr>
        <p:spPr>
          <a:xfrm>
            <a:off x="261600" y="258900"/>
            <a:ext cx="8620800" cy="541800"/>
          </a:xfrm>
          <a:prstGeom prst="rect">
            <a:avLst/>
          </a:prstGeom>
          <a:noFill/>
          <a:ln/>
        </p:spPr>
        <p:txBody>
          <a:bodyPr wrap="square" lIns="0" tIns="0" rIns="0" bIns="0" rtlCol="0" anchor="t"/>
          <a:lstStyle/>
          <a:p>
            <a:pPr algn="l" indent="0" marL="0">
              <a:lnSpc>
                <a:spcPct val="100000"/>
              </a:lnSpc>
              <a:buNone/>
            </a:pPr>
            <a:r>
              <a:rPr lang="en-US" sz="2012" b="1" dirty="0">
                <a:solidFill>
                  <a:srgbClr val="FFFFFF"/>
                </a:solidFill>
                <a:latin typeface="Arial" pitchFamily="34" charset="0"/>
                <a:ea typeface="Arial" pitchFamily="34" charset="-122"/>
                <a:cs typeface="Arial" pitchFamily="34" charset="-120"/>
              </a:rPr>
              <a:t>Индивидуальные и групповые хобби
</a:t>
            </a:r>
            <a:endParaRPr lang="en-US" sz="2012" dirty="0"/>
          </a:p>
        </p:txBody>
      </p:sp>
      <p:sp>
        <p:nvSpPr>
          <p:cNvPr id="6"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17</a:t>
            </a:r>
            <a:endParaRPr lang="en-US" sz="622" dirty="0"/>
          </a:p>
        </p:txBody>
      </p:sp>
      <p:sp>
        <p:nvSpPr>
          <p:cNvPr id="7" name="Text 2"/>
          <p:cNvSpPr txBox="1"/>
          <p:nvPr/>
        </p:nvSpPr>
        <p:spPr>
          <a:xfrm>
            <a:off x="261600" y="1095400"/>
            <a:ext cx="3377400" cy="1397700"/>
          </a:xfrm>
          <a:prstGeom prst="rect">
            <a:avLst/>
          </a:prstGeom>
          <a:noFill/>
          <a:ln/>
        </p:spPr>
        <p:txBody>
          <a:bodyPr wrap="square" lIns="0" tIns="0" rIns="0" bIns="0" rtlCol="0" anchor="t"/>
          <a:lstStyle/>
          <a:p>
            <a:pPr algn="l" indent="0" marL="0">
              <a:lnSpc>
                <a:spcPct val="115000"/>
              </a:lnSpc>
              <a:buNone/>
            </a:pPr>
            <a:r>
              <a:rPr lang="en-US" sz="1302" b="1" dirty="0">
                <a:solidFill>
                  <a:srgbClr val="FFFFFF"/>
                </a:solidFill>
                <a:latin typeface="Arial" pitchFamily="34" charset="0"/>
                <a:ea typeface="Arial" pitchFamily="34" charset="-122"/>
                <a:cs typeface="Arial" pitchFamily="34" charset="-120"/>
              </a:rPr>
              <a:t>Один ученик и тихий вечер
</a:t>
            </a:r>
            <a:pPr algn="l" indent="0" marL="0">
              <a:lnSpc>
                <a:spcPct val="115000"/>
              </a:lnSpc>
              <a:buNone/>
            </a:pPr>
            <a:r>
              <a:rPr lang="en-US" sz="70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48" dirty="0">
                <a:solidFill>
                  <a:srgbClr val="FFFFFF"/>
                </a:solidFill>
                <a:latin typeface="Arial" pitchFamily="34" charset="0"/>
                <a:ea typeface="Arial" pitchFamily="34" charset="-122"/>
                <a:cs typeface="Arial" pitchFamily="34" charset="-120"/>
              </a:rPr>
              <a:t>После уроков ученик садится с книгой, альбомом для рисования или коллекцией марок. Он сам выбирает темп, не спешит и может остановиться, когда почувствует усталость. Такие хобби помогают сосредоточиться и спокойно увидеть личный результат.
</a:t>
            </a:r>
            <a:endParaRPr lang="en-US" sz="1302" dirty="0"/>
          </a:p>
        </p:txBody>
      </p:sp>
      <p:sp>
        <p:nvSpPr>
          <p:cNvPr id="8" name="Text 3"/>
          <p:cNvSpPr txBox="1"/>
          <p:nvPr/>
        </p:nvSpPr>
        <p:spPr>
          <a:xfrm>
            <a:off x="4617900" y="1095400"/>
            <a:ext cx="3377400" cy="1397700"/>
          </a:xfrm>
          <a:prstGeom prst="rect">
            <a:avLst/>
          </a:prstGeom>
          <a:noFill/>
          <a:ln/>
        </p:spPr>
        <p:txBody>
          <a:bodyPr wrap="square" lIns="0" tIns="0" rIns="0" bIns="0" rtlCol="0" anchor="t"/>
          <a:lstStyle/>
          <a:p>
            <a:pPr algn="l" indent="0" marL="0">
              <a:lnSpc>
                <a:spcPct val="115000"/>
              </a:lnSpc>
              <a:buNone/>
            </a:pPr>
            <a:r>
              <a:rPr lang="en-US" sz="1302" b="1" dirty="0">
                <a:solidFill>
                  <a:srgbClr val="FFFFFF"/>
                </a:solidFill>
                <a:latin typeface="Arial" pitchFamily="34" charset="0"/>
                <a:ea typeface="Arial" pitchFamily="34" charset="-122"/>
                <a:cs typeface="Arial" pitchFamily="34" charset="-120"/>
              </a:rPr>
              <a:t>Команда друзей на площадке
</a:t>
            </a:r>
            <a:pPr algn="l" indent="0" marL="0">
              <a:lnSpc>
                <a:spcPct val="115000"/>
              </a:lnSpc>
              <a:buNone/>
            </a:pPr>
            <a:r>
              <a:rPr lang="en-US" sz="70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48" dirty="0">
                <a:solidFill>
                  <a:srgbClr val="FFFFFF"/>
                </a:solidFill>
                <a:latin typeface="Arial" pitchFamily="34" charset="0"/>
                <a:ea typeface="Arial" pitchFamily="34" charset="-122"/>
                <a:cs typeface="Arial" pitchFamily="34" charset="-120"/>
              </a:rPr>
              <a:t>На школьной площадке или в кружке дети договариваются о правилах, делят роли и поддерживают друг друга. Football, dance, choir or drama club учат слышать партнёра, действовать вместе и радоваться общему успеху, а не только своему.
</a:t>
            </a:r>
            <a:endParaRPr lang="en-US" sz="1302"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25" y="3246728"/>
            <a:ext cx="9144000" cy="1893094"/>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261600" y="258900"/>
            <a:ext cx="8620800" cy="5874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Правила безопасного и разумного хобби
</a:t>
            </a:r>
            <a:endParaRPr lang="en-US" sz="2212" dirty="0"/>
          </a:p>
        </p:txBody>
      </p:sp>
      <p:sp>
        <p:nvSpPr>
          <p:cNvPr id="12"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18</a:t>
            </a:r>
            <a:endParaRPr lang="en-US" sz="622" dirty="0"/>
          </a:p>
        </p:txBody>
      </p:sp>
      <p:sp>
        <p:nvSpPr>
          <p:cNvPr id="13" name="Text 2"/>
          <p:cNvSpPr txBox="1"/>
          <p:nvPr/>
        </p:nvSpPr>
        <p:spPr>
          <a:xfrm>
            <a:off x="334386" y="1290725"/>
            <a:ext cx="1485900" cy="1281900"/>
          </a:xfrm>
          <a:prstGeom prst="rect">
            <a:avLst/>
          </a:prstGeom>
          <a:noFill/>
          <a:ln/>
        </p:spPr>
        <p:txBody>
          <a:bodyPr wrap="square" lIns="0" tIns="0" rIns="0" bIns="0" rtlCol="0" anchor="t"/>
          <a:lstStyle/>
          <a:p>
            <a:pPr algn="l" indent="0" marL="0">
              <a:lnSpc>
                <a:spcPct val="115000"/>
              </a:lnSpc>
              <a:buNone/>
            </a:pPr>
            <a:r>
              <a:rPr lang="en-US" sz="1073" b="1" dirty="0">
                <a:solidFill>
                  <a:srgbClr val="FFFFFF"/>
                </a:solidFill>
                <a:latin typeface="Arial" pitchFamily="34" charset="0"/>
                <a:ea typeface="Arial" pitchFamily="34" charset="-122"/>
                <a:cs typeface="Arial" pitchFamily="34" charset="-120"/>
              </a:rPr>
              <a:t>Разминка и подготовка
</a:t>
            </a:r>
            <a:pPr algn="l" indent="0" marL="0">
              <a:lnSpc>
                <a:spcPct val="115000"/>
              </a:lnSpc>
              <a:buNone/>
            </a:pPr>
            <a:r>
              <a:rPr lang="en-US" sz="19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78" dirty="0">
                <a:solidFill>
                  <a:srgbClr val="FFFFFF"/>
                </a:solidFill>
                <a:latin typeface="Arial" pitchFamily="34" charset="0"/>
                <a:ea typeface="Arial" pitchFamily="34" charset="-122"/>
                <a:cs typeface="Arial" pitchFamily="34" charset="-120"/>
              </a:rPr>
              <a:t>В спорте нужно начинать с разминки и выбирать удобную обувь. Это снижает риск травм и помогает телу быстрее включиться в работу, особенно после уроков или долгого сидения.
</a:t>
            </a:r>
            <a:endParaRPr lang="en-US" sz="1073" dirty="0"/>
          </a:p>
        </p:txBody>
      </p:sp>
      <p:sp>
        <p:nvSpPr>
          <p:cNvPr id="14" name="Text 3"/>
          <p:cNvSpPr txBox="1"/>
          <p:nvPr/>
        </p:nvSpPr>
        <p:spPr>
          <a:xfrm>
            <a:off x="2075268" y="1290725"/>
            <a:ext cx="1485900" cy="12819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Аккуратность в творчестве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При работе с ножницами, клеем, иглами и красками важно быть внимательным. Чистое рабочее место и аккуратные движения делают занятие безопасным и приятным.
</a:t>
            </a:r>
            <a:endParaRPr lang="en-US" sz="1100" dirty="0"/>
          </a:p>
        </p:txBody>
      </p:sp>
      <p:sp>
        <p:nvSpPr>
          <p:cNvPr id="15" name="Text 4"/>
          <p:cNvSpPr txBox="1"/>
          <p:nvPr/>
        </p:nvSpPr>
        <p:spPr>
          <a:xfrm>
            <a:off x="3816147" y="1290725"/>
            <a:ext cx="1485900" cy="12819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Правильная посадка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Если хобби связано с компьютером, нужно сидеть ровно, держать экран на удобном расстоянии и делать перерывы. Так глаза и спина меньше устают во время работы.
</a:t>
            </a:r>
            <a:endParaRPr lang="en-US" sz="1100" dirty="0"/>
          </a:p>
        </p:txBody>
      </p:sp>
      <p:sp>
        <p:nvSpPr>
          <p:cNvPr id="16" name="Text 5"/>
          <p:cNvSpPr txBox="1"/>
          <p:nvPr/>
        </p:nvSpPr>
        <p:spPr>
          <a:xfrm>
            <a:off x="5557035" y="1290725"/>
            <a:ext cx="1485900" cy="12819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Баланс времени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Хобби должно сочетаться с учёбой, сном и отдыхом. Лучше заниматься регулярно, но недолго, чем перегружать себя и терять интерес к любимому делу.
</a:t>
            </a:r>
            <a:endParaRPr lang="en-US" sz="1100" dirty="0"/>
          </a:p>
        </p:txBody>
      </p:sp>
      <p:sp>
        <p:nvSpPr>
          <p:cNvPr id="17" name="Text 6"/>
          <p:cNvSpPr txBox="1"/>
          <p:nvPr/>
        </p:nvSpPr>
        <p:spPr>
          <a:xfrm>
            <a:off x="7297924" y="1290725"/>
            <a:ext cx="1485900" cy="12819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Постепенное усложнение
</a:t>
            </a:r>
            <a:pPr algn="l" indent="0" marL="0">
              <a:lnSpc>
                <a:spcPct val="115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Начинать стоит с простых заданий и понятных правил. Когда базовые действия освоены, можно добавлять новые элементы, не боясь ошибок и не спеша.
</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08875" y="2071378"/>
            <a:ext cx="4865100" cy="1323593"/>
          </a:xfrm>
          <a:prstGeom prst="rect">
            <a:avLst/>
          </a:prstGeom>
        </p:spPr>
      </p:pic>
      <p:sp>
        <p:nvSpPr>
          <p:cNvPr id="4" name="Text 0"/>
          <p:cNvSpPr txBox="1"/>
          <p:nvPr/>
        </p:nvSpPr>
        <p:spPr>
          <a:xfrm>
            <a:off x="261600" y="52895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FFFFFF"/>
                </a:solidFill>
                <a:latin typeface="Arial" pitchFamily="34" charset="0"/>
                <a:ea typeface="Arial" pitchFamily="34" charset="-122"/>
                <a:cs typeface="Arial" pitchFamily="34" charset="-120"/>
              </a:rPr>
              <a:t>Как выбрать хобби по интересам и характеру
</a:t>
            </a:r>
            <a:endParaRPr lang="en-US" sz="22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19</a:t>
            </a:r>
            <a:endParaRPr lang="en-US" sz="622" dirty="0"/>
          </a:p>
        </p:txBody>
      </p:sp>
      <p:sp>
        <p:nvSpPr>
          <p:cNvPr id="6" name="Text 2"/>
          <p:cNvSpPr txBox="1"/>
          <p:nvPr/>
        </p:nvSpPr>
        <p:spPr>
          <a:xfrm>
            <a:off x="261600" y="1435375"/>
            <a:ext cx="3465000" cy="12243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Таблица помогает сопоставить личные предпочтения с подходящими видами занятий.
</a:t>
            </a:r>
            <a:endParaRPr lang="en-US" sz="1022" dirty="0"/>
          </a:p>
        </p:txBody>
      </p:sp>
      <p:sp>
        <p:nvSpPr>
          <p:cNvPr id="7" name="Text 3"/>
          <p:cNvSpPr txBox="1"/>
          <p:nvPr/>
        </p:nvSpPr>
        <p:spPr>
          <a:xfrm>
            <a:off x="261600" y="2806675"/>
            <a:ext cx="3465000" cy="12243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Когда хобби совпадает с интересами и темпом жизни, его легче делать регулярно, а удовольствие от занятия становится сильнее.
</a:t>
            </a:r>
            <a:endParaRPr lang="en-US" sz="1022" dirty="0"/>
          </a:p>
        </p:txBody>
      </p:sp>
      <p:sp>
        <p:nvSpPr>
          <p:cNvPr id="8" name="Text 4"/>
          <p:cNvSpPr txBox="1"/>
          <p:nvPr/>
        </p:nvSpPr>
        <p:spPr>
          <a:xfrm>
            <a:off x="4008875" y="4396800"/>
            <a:ext cx="4865100" cy="215700"/>
          </a:xfrm>
          <a:prstGeom prst="rect">
            <a:avLst/>
          </a:prstGeom>
          <a:noFill/>
          <a:ln/>
        </p:spPr>
        <p:txBody>
          <a:bodyPr wrap="square" lIns="0" tIns="0" rIns="0" bIns="0" rtlCol="0" anchor="t"/>
          <a:lstStyle/>
          <a:p>
            <a:pPr algn="l" indent="0" marL="0">
              <a:lnSpc>
                <a:spcPct val="115000"/>
              </a:lnSpc>
              <a:buNone/>
            </a:pPr>
            <a:r>
              <a:rPr lang="en-US" sz="822" dirty="0">
                <a:solidFill>
                  <a:srgbClr val="FFFFFF"/>
                </a:solidFill>
                <a:latin typeface="Arial" pitchFamily="34" charset="0"/>
                <a:ea typeface="Arial" pitchFamily="34" charset="-122"/>
                <a:cs typeface="Arial" pitchFamily="34" charset="-120"/>
              </a:rPr>
              <a:t>Обобщение тематики hobbies и типичных ученических предпочтений
</a:t>
            </a:r>
            <a:endParaRPr lang="en-US" sz="822"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261600" y="1100350"/>
            <a:ext cx="6155400" cy="1298400"/>
          </a:xfrm>
          <a:prstGeom prst="rect">
            <a:avLst/>
          </a:prstGeom>
          <a:noFill/>
          <a:ln/>
        </p:spPr>
        <p:txBody>
          <a:bodyPr wrap="square" lIns="0" tIns="0" rIns="0" bIns="0" rtlCol="0" anchor="b"/>
          <a:lstStyle/>
          <a:p>
            <a:pPr algn="l" indent="0" marL="0">
              <a:lnSpc>
                <a:spcPct val="100000"/>
              </a:lnSpc>
              <a:buNone/>
            </a:pPr>
            <a:r>
              <a:rPr lang="en-US" sz="2412" b="1" dirty="0">
                <a:solidFill>
                  <a:srgbClr val="FFFFFF"/>
                </a:solidFill>
                <a:latin typeface="Arial" pitchFamily="34" charset="0"/>
                <a:ea typeface="Arial" pitchFamily="34" charset="-122"/>
                <a:cs typeface="Arial" pitchFamily="34" charset="-120"/>
              </a:rPr>
              <a:t>Hobbies: тема, которая помогает говорить о себе
</a:t>
            </a:r>
            <a:endParaRPr lang="en-US" sz="2412" dirty="0"/>
          </a:p>
        </p:txBody>
      </p:sp>
      <p:sp>
        <p:nvSpPr>
          <p:cNvPr id="4" name="Text 1"/>
          <p:cNvSpPr txBox="1"/>
          <p:nvPr/>
        </p:nvSpPr>
        <p:spPr>
          <a:xfrm>
            <a:off x="261600" y="2615925"/>
            <a:ext cx="4551300" cy="1188300"/>
          </a:xfrm>
          <a:prstGeom prst="rect">
            <a:avLst/>
          </a:prstGeom>
          <a:noFill/>
          <a:ln/>
        </p:spPr>
        <p:txBody>
          <a:bodyPr wrap="square" lIns="0" tIns="0" rIns="0" bIns="0" rtlCol="0" anchor="t"/>
          <a:lstStyle/>
          <a:p>
            <a:pPr algn="l" indent="0" marL="0">
              <a:lnSpc>
                <a:spcPct val="115000"/>
              </a:lnSpc>
              <a:buNone/>
            </a:pPr>
            <a:r>
              <a:rPr lang="en-US" sz="986" dirty="0">
                <a:solidFill>
                  <a:srgbClr val="FFFFFF"/>
                </a:solidFill>
                <a:latin typeface="Arial" pitchFamily="34" charset="0"/>
                <a:ea typeface="Arial" pitchFamily="34" charset="-122"/>
                <a:cs typeface="Arial" pitchFamily="34" charset="-120"/>
              </a:rPr>
              <a:t>Тема hobbies учит называть занятия, говорить о предпочтениях и строить короткие рассказы на английском. Она развивает словарь, уверенность в речи и помогает лучше понимать себя.
</a:t>
            </a:r>
            <a:endParaRPr lang="en-US" sz="986"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2026-05-30T20:07:47Z</dcterms:created>
  <dcterms:modified xsi:type="dcterms:W3CDTF">2026-05-30T20:07:47Z</dcterms:modified>
</cp:coreProperties>
</file>