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image" Target="../media/image-5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image" Target="../media/image-8-13.png"/><Relationship Id="rId14" Type="http://schemas.openxmlformats.org/officeDocument/2006/relationships/image" Target="../media/image-8-14.png"/><Relationship Id="rId15" Type="http://schemas.openxmlformats.org/officeDocument/2006/relationships/image" Target="../media/image-8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image" Target="../media/image-1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Горе уму: смерть Вазир-Мухтара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Грибоедова — о таланте, службе и трагедии.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своего времени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Грибоедов жил после 1812 года, когда дворянское общество спорило о свободе, службе и правилах. Его комедия показала конфликт умного и независимого человека с миром чинов, привычек и лицемерия.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Вазир-Мухтар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называли чрезвычайного и полномочного посланника при дворе персидского шаха. В 1828 году этот титул получил Грибоедов, став главным представителем России в Персии.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современников он был не только писателем, но и опытным дипломатом. Он хорошо знал языки, восточный этикет и правила переговоров, что было важно в трудной миссии.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это прозвище стало частью его исторического образа. Оно напоминает, что судьба Грибоедова связала литературу с большой политикой и закончилась трагически.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383401"/>
            <a:ext cx="4843800" cy="131779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Грибоедова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хронология показывает, как литературный путь постепенно перешёл в дипломатическую службу и завершился трагедией.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Грибоедова соединила творчество, государственную службу и историческую драму.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А. С. Грибоедова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автора и образ эпохи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последняя поездка в Персию начиналась далеко от столицы и проходила через Кавказ. Такая дорога подчеркивает, что дипломат XIX века часто был путешественником и переговорщиком одновременно.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на Восток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Грибоедов оставил след не только в книге, но и в истории государства. Поэтому его образ связан и с письменным столом, и с официальной миссией, и с реальными событиями эпохи.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рядом с политикой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портретах Грибоедов часто кажется собранным и очень внимательным. Современники вспоминали его как человека с редкой памятью, острым умом и тонким чувством слова.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Строгий взгляд и внутренняя ирония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развивался кризис в Тегеране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дипломатический спор постепенно превратился в нападение на миссию.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Туркманчайский договор и причина спора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270275" y="3160505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Персия должна была выполнить условия о пленных, переселенцах и безопасности христиан, что вызвало недовольство при дворе.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70275" y="2647513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договора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47175" y="26882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напряжение возникло из-за людей, находившихся под защитой миссии: именно этот вопрос стал одной из главных причин спора.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047175" y="2175237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Тегеранский конфликт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493375" y="36277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Туркманчайский договор завершил русско-персидскую войну и укрепил позиции России на Южном Кавказе.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493375" y="3114738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1828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2050" y="1652981"/>
            <a:ext cx="360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62050" y="3411925"/>
            <a:ext cx="360000" cy="28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844450" y="3375925"/>
            <a:ext cx="360000" cy="360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4844450" y="1688981"/>
            <a:ext cx="360000" cy="2880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миссия оказалась опасной
</a:t>
            </a:r>
            <a:endParaRPr lang="en-US" sz="3000" dirty="0"/>
          </a:p>
        </p:txBody>
      </p:sp>
      <p:sp>
        <p:nvSpPr>
          <p:cNvPr id="1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9" name="Text 2"/>
          <p:cNvSpPr txBox="1"/>
          <p:nvPr/>
        </p:nvSpPr>
        <p:spPr>
          <a:xfrm>
            <a:off x="502200" y="2127656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Грибоедов требовал соблюдения международных обязательств России и не соглашался на уступки, из-за чего миссия казалась слишком жёсткой для местной власти.
</a:t>
            </a:r>
            <a:endParaRPr lang="en-US" sz="1100" dirty="0"/>
          </a:p>
        </p:txBody>
      </p:sp>
      <p:sp>
        <p:nvSpPr>
          <p:cNvPr id="20" name="Text 3"/>
          <p:cNvSpPr txBox="1"/>
          <p:nvPr/>
        </p:nvSpPr>
        <p:spPr>
          <a:xfrm>
            <a:off x="10739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Государственный спор
</a:t>
            </a:r>
            <a:endParaRPr lang="en-US" sz="1400" dirty="0"/>
          </a:p>
        </p:txBody>
      </p:sp>
      <p:sp>
        <p:nvSpPr>
          <p:cNvPr id="21" name="Text 4"/>
          <p:cNvSpPr txBox="1"/>
          <p:nvPr/>
        </p:nvSpPr>
        <p:spPr>
          <a:xfrm>
            <a:off x="502200" y="3850600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персидской знати воспринимала посольство как символ чужой силы. Это усиливало раздражение и делало любую уступку политически опасной.
</a:t>
            </a:r>
            <a:endParaRPr lang="en-US" sz="1100" dirty="0"/>
          </a:p>
        </p:txBody>
      </p:sp>
      <p:sp>
        <p:nvSpPr>
          <p:cNvPr id="22" name="Text 5"/>
          <p:cNvSpPr txBox="1"/>
          <p:nvPr/>
        </p:nvSpPr>
        <p:spPr>
          <a:xfrm>
            <a:off x="10739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знати
</a:t>
            </a:r>
            <a:endParaRPr lang="en-US" sz="1400" dirty="0"/>
          </a:p>
        </p:txBody>
      </p:sp>
      <p:sp>
        <p:nvSpPr>
          <p:cNvPr id="23" name="Text 6"/>
          <p:cNvSpPr txBox="1"/>
          <p:nvPr/>
        </p:nvSpPr>
        <p:spPr>
          <a:xfrm>
            <a:off x="4784600" y="3850600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Миссия находилась в городе, где быстро распространялись слухи и интриги. В такой обстановке даже небольшой спор мог обернуться серьёзной угрозой.
</a:t>
            </a:r>
            <a:endParaRPr lang="en-US" sz="1100" dirty="0"/>
          </a:p>
        </p:txBody>
      </p:sp>
      <p:sp>
        <p:nvSpPr>
          <p:cNvPr id="24" name="Text 7"/>
          <p:cNvSpPr txBox="1"/>
          <p:nvPr/>
        </p:nvSpPr>
        <p:spPr>
          <a:xfrm>
            <a:off x="53563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защита
</a:t>
            </a:r>
            <a:endParaRPr lang="en-US" sz="1400" dirty="0"/>
          </a:p>
        </p:txBody>
      </p:sp>
      <p:sp>
        <p:nvSpPr>
          <p:cNvPr id="25" name="Text 8"/>
          <p:cNvSpPr txBox="1"/>
          <p:nvPr/>
        </p:nvSpPr>
        <p:spPr>
          <a:xfrm>
            <a:off x="4784600" y="2127656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Тегеране большое значение имели религиозные проповедники. Их недовольство помогало превращать дипломатический конфликт в массовое возмущение.
</a:t>
            </a:r>
            <a:endParaRPr lang="en-US" sz="1100" dirty="0"/>
          </a:p>
        </p:txBody>
      </p:sp>
      <p:sp>
        <p:nvSpPr>
          <p:cNvPr id="26" name="Text 9"/>
          <p:cNvSpPr txBox="1"/>
          <p:nvPr/>
        </p:nvSpPr>
        <p:spPr>
          <a:xfrm>
            <a:off x="53563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духовенства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Последняя миссия: ключевые даты и события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миссии А. С. Грибоедова, 1828–1829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трагедии занял несколько месяцев, но решающий удар пришёлся на один день.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развивались постепенно, однако кризис завершился мгновенным насилием.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Штурм русской миссии в Тегеране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 января 1829 года толпа ворвалась в здание русской миссии. Сопротивление было сломлено очень быстро, и большинство находившихся внутри людей погибло.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Погиб и сам Грибоедов, а вместе с ним почти все сотрудники и охрана. По разным сведениям, спасся лишь один человек, сумевший скрыться во время штурма.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трагедия стала одним из самых известных эпизодов русской дипломатии XIX века. Она показала, насколько уязвимым может быть посланник в чужой стране.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948" y="1638775"/>
            <a:ext cx="2718004" cy="314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Тегеран: политический центр и опасная сцена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77350" y="3830087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жил шумно и тесно: дворцы, базары и религиозные проповедники соседствовали рядом. Такая среда легко превращала дипломатический спор в опасный конфликт.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77350" y="3404463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где быстро росло напряжение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77350" y="2188039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XIX века Тегеран был столицей Персии и местом, где решались государственные вопросы. Здесь находились двор шаха, чиновники и люди, влияющие на политику.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77350" y="1762414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под властью шаха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Грибоедове в России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29129" y="1736325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Петербурге и Москве смерть Грибоедова восприняли как утрату человека редкого ума. Его имя сразу связали с ранней и несправедливой гибелью.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129" y="3959750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его судьба стала символом таланта, столкнувшегося с жестокостью эпохи. Именно поэтому имя Грибоедова помнят не только в литературе, но и в истории.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29129" y="2848038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памяти современников он остался сразу в двух ролях: создатель «Горя от ума» и дипломат, погибший на службе. Эти образы соединились очень прочно.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975" y="2219566"/>
            <a:ext cx="4843800" cy="16454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трагедии и их роль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56600" y="4423500"/>
            <a:ext cx="34308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 русско-персидских отношениях и событиях в Тегеране, 1829
</a:t>
            </a:r>
            <a:endParaRPr lang="en-US" sz="1293" dirty="0"/>
          </a:p>
        </p:txBody>
      </p:sp>
      <p:sp>
        <p:nvSpPr>
          <p:cNvPr id="10" name="Text 3"/>
          <p:cNvSpPr txBox="1"/>
          <p:nvPr/>
        </p:nvSpPr>
        <p:spPr>
          <a:xfrm>
            <a:off x="655350" y="1595275"/>
            <a:ext cx="28842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показано, кто был связан с событиями в Тегеране и какова была их роль.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5350" y="3164625"/>
            <a:ext cx="28842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сложилась из столкновения дипломатии, власти и массового раздражения, а не из одного случайного события.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«Горе от ума» и трагический контраст судьбы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«Горе от ума» сделала Грибоедова знаменитым. В ней он показал человека, который думает самостоятельно и не боится спорить с обществом.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 Грибоедов в жизни тоже оставался прямым и принципиальным. В дипломатии это нередко мешало, потому что от него ждали осторожности и уступок.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комедии высмеиваются чин, привычка к удобству и ложная важность. Для школьника это понятный конфликт между честностью и желанием жить по шаблону.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его судьба кажется особенно трагичной: человек, писавший о трудности быть умным среди равнодушных, погиб в похожих обстоятельствах.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49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складывается историческая память о Грибоедове
</a:t>
            </a:r>
            <a:endParaRPr lang="en-US" sz="2449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литературная слава, служба и трагедия превратили биографию в символ.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2050" y="1652981"/>
            <a:ext cx="360000" cy="36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2050" y="3411925"/>
            <a:ext cx="360000" cy="28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4450" y="3375925"/>
            <a:ext cx="360000" cy="36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4450" y="1652981"/>
            <a:ext cx="360000" cy="360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6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отмечали современники
</a:t>
            </a:r>
            <a:endParaRPr lang="en-US" sz="3000" dirty="0"/>
          </a:p>
        </p:txBody>
      </p:sp>
      <p:sp>
        <p:nvSpPr>
          <p:cNvPr id="17" name="Text 2"/>
          <p:cNvSpPr txBox="1"/>
          <p:nvPr/>
        </p:nvSpPr>
        <p:spPr>
          <a:xfrm>
            <a:off x="502200" y="212765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Грибоедова считали человеком редкой сообразительности. Он быстро понимал сложные вопросы и умел находить точные слова даже в трудном разговоре.
</a:t>
            </a:r>
            <a:endParaRPr lang="en-US" sz="1100" dirty="0"/>
          </a:p>
        </p:txBody>
      </p:sp>
      <p:sp>
        <p:nvSpPr>
          <p:cNvPr id="18" name="Text 3"/>
          <p:cNvSpPr txBox="1"/>
          <p:nvPr/>
        </p:nvSpPr>
        <p:spPr>
          <a:xfrm>
            <a:off x="1106784" y="167300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Острый ум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502200" y="385060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хорошо знал иностранные языки и легко ориентировался в разных культурных правилах. Для дипломата это было особенно важно и полезно.
</a:t>
            </a:r>
            <a:endParaRPr lang="en-US" sz="1100" dirty="0"/>
          </a:p>
        </p:txBody>
      </p:sp>
      <p:sp>
        <p:nvSpPr>
          <p:cNvPr id="20" name="Text 5"/>
          <p:cNvSpPr txBox="1"/>
          <p:nvPr/>
        </p:nvSpPr>
        <p:spPr>
          <a:xfrm>
            <a:off x="1106799" y="339595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
</a:t>
            </a:r>
            <a:endParaRPr lang="en-US" sz="1400" dirty="0"/>
          </a:p>
        </p:txBody>
      </p:sp>
      <p:sp>
        <p:nvSpPr>
          <p:cNvPr id="21" name="Text 6"/>
          <p:cNvSpPr txBox="1"/>
          <p:nvPr/>
        </p:nvSpPr>
        <p:spPr>
          <a:xfrm>
            <a:off x="4784600" y="385060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Грибоедов не любил пустых слов и несправедливости. Такая прямота вызывала уважение, но иногда делала его неудобным для окружающих.
</a:t>
            </a:r>
            <a:endParaRPr lang="en-US" sz="1100" dirty="0"/>
          </a:p>
        </p:txBody>
      </p:sp>
      <p:sp>
        <p:nvSpPr>
          <p:cNvPr id="22" name="Text 7"/>
          <p:cNvSpPr txBox="1"/>
          <p:nvPr/>
        </p:nvSpPr>
        <p:spPr>
          <a:xfrm>
            <a:off x="5389199" y="339595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Независимость
</a:t>
            </a:r>
            <a:endParaRPr lang="en-US" sz="1400" dirty="0"/>
          </a:p>
        </p:txBody>
      </p:sp>
      <p:sp>
        <p:nvSpPr>
          <p:cNvPr id="23" name="Text 8"/>
          <p:cNvSpPr txBox="1"/>
          <p:nvPr/>
        </p:nvSpPr>
        <p:spPr>
          <a:xfrm>
            <a:off x="4784600" y="212765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Современники вспоминали его как очень музыкального человека. Это качество делало его круг интересов шире, а характер — заметно ярче.
</a:t>
            </a:r>
            <a:endParaRPr lang="en-US" sz="1100" dirty="0"/>
          </a:p>
        </p:txBody>
      </p:sp>
      <p:sp>
        <p:nvSpPr>
          <p:cNvPr id="24" name="Text 9"/>
          <p:cNvSpPr txBox="1"/>
          <p:nvPr/>
        </p:nvSpPr>
        <p:spPr>
          <a:xfrm>
            <a:off x="5389199" y="167300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Музыкальность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стороны судьбы Грибоедова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биографии А. С. Грибоедова и истории восприятия его личности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литературное наследие осталось главным основанием памяти о Грибоедове, хотя его жизнь была связана и с государственной службой.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Грибоедова воспринимается через литературу, дипломатию и трагическую гибель, но именно пьеса обеспечила ему бессмертную известность.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история важна для школьного урока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Грибоедова показывает, что писатель может быть не только автором книги, но и человеком, участвующим в государственных делах и международных переговорах.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помогает понять, как литература связана с реальной жизнью. То, что происходит в книгах, часто отражает проблемы общества, власти и человеческого выбора.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Судьба Грибоедова учит ценить ум, ответственность и независимость. Это делает урок не только литературным, но и по-настоящему жизненным.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799850" y="1775425"/>
            <a:ext cx="2884200" cy="22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его гибели напоминает, что личная судьба может стать частью истории страны и культуры, если она связана с талантом, службой и трагическим выбором.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33350" y="3991532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о гибели А. С. Грибоедова в Тегеране
</a:t>
            </a:r>
            <a:endParaRPr lang="en-US" sz="1090" dirty="0"/>
          </a:p>
        </p:txBody>
      </p:sp>
      <p:sp>
        <p:nvSpPr>
          <p:cNvPr id="9" name="Text 3"/>
          <p:cNvSpPr txBox="1"/>
          <p:nvPr/>
        </p:nvSpPr>
        <p:spPr>
          <a:xfrm>
            <a:off x="633350" y="3190007"/>
            <a:ext cx="31734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году Грибоедов погиб в Тегеране, и его имя навсегда вошло в историю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-4176150" y="5969800"/>
            <a:ext cx="3585300" cy="308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его гибели напоминает, что личная судьба может стать частью истории страны и культуры, если она связана с талантом, службой и трагическим выбором.
</a:t>
            </a:r>
            <a:endParaRPr lang="en-US" sz="2200" dirty="0"/>
          </a:p>
        </p:txBody>
      </p:sp>
      <p:sp>
        <p:nvSpPr>
          <p:cNvPr id="11" name="Text 5"/>
          <p:cNvSpPr txBox="1"/>
          <p:nvPr/>
        </p:nvSpPr>
        <p:spPr>
          <a:xfrm>
            <a:off x="633350" y="1490851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1829
</a:t>
            </a:r>
            <a:endParaRPr lang="en-US" sz="9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жизнь, слово и память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Грибоедов остался в истории как автор «Горя от ума» и дипломат, чья жизнь завершилась трагически. Его пример показывает, как слово, долг и судьба могут навсегда соединиться в памяти людей.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2026-05-23T02:28:42Z</dcterms:created>
  <dcterms:modified xsi:type="dcterms:W3CDTF">2026-05-23T02:28:42Z</dcterms:modified>
</cp:coreProperties>
</file>