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Влиятельные международные организации в географии: как они формируют мировое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меняют карту мира, экономику и повседневную жизнь миллионов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2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7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географу изучать международные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они помогают понять, как устроены современное мировое хозяйство, глобализация и международное сотрудничество. Через их штаб-квартиры, состав и сферу влияния видно, почему одни регионы мира развиваются быстрее других и как принимаются решения международного масштаба.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как универсальный центр международного сотрудничества
</a:t>
            </a:r>
            <a:endParaRPr lang="en-US" sz="2112" dirty="0"/>
          </a:p>
        </p:txBody>
      </p:sp>
      <p:sp>
        <p:nvSpPr>
          <p:cNvPr id="10" name="Text 1"/>
          <p:cNvSpPr txBox="1"/>
          <p:nvPr/>
        </p:nvSpPr>
        <p:spPr>
          <a:xfrm>
            <a:off x="1035075" y="13981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 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была создана в 1945 году после Второй мировой войны и сегодня объединяет 193 государства. Это делает её самой представительной международной организацией в мире.
</a:t>
            </a:r>
            <a:endParaRPr lang="en-US" sz="1004" dirty="0"/>
          </a:p>
        </p:txBody>
      </p:sp>
      <p:sp>
        <p:nvSpPr>
          <p:cNvPr id="11" name="Text 2"/>
          <p:cNvSpPr txBox="1"/>
          <p:nvPr/>
        </p:nvSpPr>
        <p:spPr>
          <a:xfrm>
            <a:off x="1035075" y="210307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штаб-квартир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штаб-квартира ООН расположена в Нью-Йорке, а важные учреждения работают в Женеве, Вене и Найроби. Такое распределение отражает глобальный характер организации.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1035075" y="280805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органами являются Генеральная Ассамблея, Совет Безопасности, Экономический и Социальный совет, а также Международный суд. Каждый из них выполняет свою роль в системе международного управления.
</a:t>
            </a:r>
            <a:endParaRPr lang="en-US" sz="809" dirty="0"/>
          </a:p>
        </p:txBody>
      </p:sp>
      <p:sp>
        <p:nvSpPr>
          <p:cNvPr id="13" name="Text 4"/>
          <p:cNvSpPr txBox="1"/>
          <p:nvPr/>
        </p:nvSpPr>
        <p:spPr>
          <a:xfrm>
            <a:off x="1035075" y="3513025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занимается поддержанием мира, гуманитарной помощью, защитой прав человека и разработкой международных норм. Её решения задают общие правила поведения государств на мировой арене.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1035075" y="4218000"/>
            <a:ext cx="3780900" cy="5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географии особенно важно, что деятельность ООН связана с размещением центров международного управления, потоками помощи и влиянием на развитие стран в разных частях света.
</a:t>
            </a:r>
            <a:endParaRPr lang="en-US" sz="990" dirty="0"/>
          </a:p>
        </p:txBody>
      </p:sp>
      <p:sp>
        <p:nvSpPr>
          <p:cNvPr id="15" name="Text 6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77961"/>
            <a:ext cx="4332300" cy="2153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международные организации: дата создания, состав и сфера влияния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отличаются крупнейшие организации по времени создания, числу участников и основной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организации имеют больше участников, а специализированные — более узкие задачи и сильнее влияют на отдельные сферы.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ООН, ЕС, НАТО, ВТО и МВФ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как пример глубокой региональной интеграции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создал пространство свободного движения товаров, услуг, капитала и людей. Это усилило экономические связи между странами и сделало границы внутри союза менее значимыми.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в экономике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 используется в 20 государствах ЕС, что облегчает расчёты, торговлю и финансовое планирование. Общая валюта также делает экономику союза более взаимозависимой и устойчивой к внутренним барьерам.
</a:t>
            </a:r>
            <a:endParaRPr lang="en-US" sz="76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в 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институты ЕС расположены в Брюсселе, Страсбурге и Люксембурге. Такое распределение центров управления показывает, как одна организация может влиять сразу на несколько городов и стран.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Шенгенская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стран ЕС участвуют в Шенгенской зоне, где упрощён пограничный контроль. Для населения это означает более свободные поездки, а для географии — тесную связанность территорий.
</a:t>
            </a:r>
            <a:endParaRPr lang="en-US" sz="7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участников крупнейших организаций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членов отражает не только масштаб, но и тип организации: универсальные институты охватывают почти весь мир, а региональные объединения работают в более узком составе.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участников не всегда означает более сильное влияние: специализированные организации могут быть ключевыми в своей сфере.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международных организаций, актуально на 2024 год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72168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53752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и география коллективной безопасности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коллективной обороны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НАТО остаётся статья 5 Североатлантического договора: нападение на одного союзника рассматривается как нападение на всех. Это формирует единое пространство безопасности для стран-участниц.
</a:t>
            </a:r>
            <a:endParaRPr lang="en-US" sz="1091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Северной Атлантики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объединяет 32 страны Северной Америки и Европы, поэтому её влияние особенно заметно в Северной Атлантике и на ключевых стратегических направлениях между континентами.
</a:t>
            </a:r>
            <a:endParaRPr lang="en-US" sz="1195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 в Брюсселе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Штаб-квартира НАТО расположена в Брюсселе, что подчёркивает роль Западной Европы как одного из главных центров международной безопасности и политической координации.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инфраструктура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влияет на размещение баз, маршруты перевозки вооружений и стратегическое положение государств. В географии это важно как пример связи политики, территории и контроля над пространством.
</a:t>
            </a:r>
            <a:endParaRPr lang="en-US" sz="11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принимаются решения в международной организации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цикл подготовки, утверждения и контроля международных решений.
</a:t>
            </a:r>
            <a:endParaRPr lang="en-US" sz="1282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и регулирование мировой торговли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707350" y="1391125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0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организации
</a:t>
            </a:r>
            <a:pPr algn="l" indent="0" marL="0">
              <a:lnSpc>
                <a:spcPct val="110046"/>
              </a:lnSpc>
              <a:buNone/>
            </a:pPr>
            <a:r>
              <a:rPr lang="en-US" sz="90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торговая организация начала работу в 1995 году и сегодня объединяет 166 членов. Её штаб-квартира находится в Женеве, одном из ключевых центров международной дипломатии.
</a:t>
            </a:r>
            <a:endParaRPr lang="en-US" sz="909" dirty="0"/>
          </a:p>
        </p:txBody>
      </p:sp>
      <p:sp>
        <p:nvSpPr>
          <p:cNvPr id="14" name="Text 3"/>
          <p:cNvSpPr txBox="1"/>
          <p:nvPr/>
        </p:nvSpPr>
        <p:spPr>
          <a:xfrm>
            <a:off x="2301738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3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торговли
</a:t>
            </a:r>
            <a:pPr algn="l" indent="0" marL="0">
              <a:lnSpc>
                <a:spcPct val="110046"/>
              </a:lnSpc>
              <a:buNone/>
            </a:pPr>
            <a:r>
              <a:rPr lang="en-US" sz="935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опирается на принципы недискриминации, прозрачности и равного доступа к рынкам. Эти нормы делают мировую торговлю более предсказуемой для государств и бизнеса.
</a:t>
            </a:r>
            <a:endParaRPr lang="en-US" sz="935" dirty="0"/>
          </a:p>
        </p:txBody>
      </p:sp>
      <p:sp>
        <p:nvSpPr>
          <p:cNvPr id="15" name="Text 4"/>
          <p:cNvSpPr txBox="1"/>
          <p:nvPr/>
        </p:nvSpPr>
        <p:spPr>
          <a:xfrm>
            <a:off x="390440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0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споров
</a:t>
            </a:r>
            <a:pPr algn="l" indent="0" marL="0">
              <a:lnSpc>
                <a:spcPct val="110046"/>
              </a:lnSpc>
              <a:buNone/>
            </a:pPr>
            <a:r>
              <a:rPr lang="en-US" sz="907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рассматривает торговые конфликты между странами и помогает снижать тарифные и нетарифные барьеры. Это важно для стабильности товарных потоков между регионами мира.
</a:t>
            </a:r>
            <a:endParaRPr lang="en-US" sz="907" dirty="0"/>
          </a:p>
        </p:txBody>
      </p:sp>
      <p:sp>
        <p:nvSpPr>
          <p:cNvPr id="16" name="Text 5"/>
          <p:cNvSpPr txBox="1"/>
          <p:nvPr/>
        </p:nvSpPr>
        <p:spPr>
          <a:xfrm>
            <a:off x="550705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рынков
</a:t>
            </a:r>
            <a:pPr algn="l" indent="0" marL="0">
              <a:lnSpc>
                <a:spcPct val="110046"/>
              </a:lnSpc>
              <a:buNone/>
            </a:pPr>
            <a:r>
              <a:rPr lang="en-US" sz="91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решения ВТО страны получают доступ к международным рынкам на более понятных условиях. Поэтому организация влияет не только на торговлю, но и на специализацию территорий.
</a:t>
            </a:r>
            <a:endParaRPr lang="en-US" sz="910" dirty="0"/>
          </a:p>
        </p:txBody>
      </p:sp>
      <p:sp>
        <p:nvSpPr>
          <p:cNvPr id="17" name="Text 6"/>
          <p:cNvSpPr txBox="1"/>
          <p:nvPr/>
        </p:nvSpPr>
        <p:spPr>
          <a:xfrm>
            <a:off x="7109700" y="1391177"/>
            <a:ext cx="13293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8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экономики
</a:t>
            </a:r>
            <a:pPr algn="l" indent="0" marL="0">
              <a:lnSpc>
                <a:spcPct val="110046"/>
              </a:lnSpc>
              <a:buNone/>
            </a:pPr>
            <a:r>
              <a:rPr lang="en-US" sz="883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 поддерживает порядок в мировой торговле и уменьшает риск резких ограничений. Для географии это пример того, как нормы международного уровня меняют связь между странами и регионами.
</a:t>
            </a:r>
            <a:endParaRPr lang="en-US" sz="8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помогает государствам, если возникает кризис платёжного баланса и не хватает средств для стабильных расчётов. В таких ситуациях кредиты фонда становятся инструментом срочного восстановления финансовой устойчивости и доверия к экономике.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стране нужна поддержка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Штаб-квартира МВФ находится в Вашингтоне, и это подчёркивает роль США в архитектуре послевоенной финансовой системы. Из одного центра координируются наблюдение за экономиками и рекомендации по стабилизации.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Вашингтон важен для мировой экономики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Валютный кризис часто приводит к инфляции, девальвации и росту внешнего долга. Именно поэтому решения МВФ отражаются не только на государственном бюджете, но и на ценах, доходах и качестве жизни населения.
</a:t>
            </a:r>
            <a:endParaRPr lang="en-US" sz="908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кризиса и повседневной жизни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МВФ и мировая финансовая устойчивость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1944–1945: создание института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возник в послевоенной системе Бреттон-Вудских институтов. Его задача заключалась в восстановлении экономик и последующем финансировании развития стран через долгосрочные проекты и консультации.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группы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Группа Всемирного банка включает Международный банк реконструкции и развития и Международную ассоциацию развития. Эти структуры работают с государствами разного уровня доходов и предлагают разные условия финансирования.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территорию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банка меняют транспортную доступность, обеспечивают школы, больницы, водоснабжение и энергетику. Для географии особенно важно, что они ускоряют освоение территорий и сокращают региональные различия в развитии.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 и развитие стран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78677"/>
            <a:ext cx="376800" cy="301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работы ВОЗ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эпидемиями
</a:t>
            </a:r>
            <a:pPr algn="l" indent="0" marL="0">
              <a:lnSpc>
                <a:spcPct val="9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координирует международные меры при вспышках заболеваний, помогает странам обмениваться данными и вырабатывает рекомендации, которые снижают риск быстрого распространения инфекции через транспортные сети.
</a:t>
            </a:r>
            <a:endParaRPr lang="en-US" sz="1202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pPr algn="l" indent="0" marL="0">
              <a:lnSpc>
                <a:spcPct val="90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поддерживает программы иммунизации и публикует научно обоснованные рекомендации по вакцинации. Это помогает странам согласовывать профилактические меры и повышать устойчивость населения к опасным инфекциям.
</a:t>
            </a:r>
            <a:endParaRPr lang="en-US" sz="119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помощи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разрабатывает санитарные нормы и ориентиры для систем здравоохранения. Такие стандарты важны для сравнения доступности медицинской помощи, подготовки кадров и контроля качества лечения в разных странах.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мобильность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показала, что болезни быстро распространяются через крупные города и международные перевозки. Поэтому география здравоохранения изучает не только медицину, но и пространственные связи между странами.
</a:t>
            </a:r>
            <a:endParaRPr lang="en-US" sz="11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и защита прав человека в европейском пространстве
</a:t>
            </a:r>
            <a:endParaRPr lang="en-US" sz="2112" dirty="0"/>
          </a:p>
        </p:txBody>
      </p:sp>
      <p:sp>
        <p:nvSpPr>
          <p:cNvPr id="9" name="Text 1"/>
          <p:cNvSpPr txBox="1"/>
          <p:nvPr/>
        </p:nvSpPr>
        <p:spPr>
          <a:xfrm>
            <a:off x="1035075" y="1398100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Основание и 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создан в 1949 году и объединяет 46 государств. Его деятельность охватывает почти весь европейский континент, включая страны с разными политическими системами и уровнем экономического развития.
</a:t>
            </a:r>
            <a:endParaRPr lang="en-US" sz="945" dirty="0"/>
          </a:p>
        </p:txBody>
      </p:sp>
      <p:sp>
        <p:nvSpPr>
          <p:cNvPr id="10" name="Text 2"/>
          <p:cNvSpPr txBox="1"/>
          <p:nvPr/>
        </p:nvSpPr>
        <p:spPr>
          <a:xfrm>
            <a:off x="1035075" y="2227588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Ключевые ценности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сосредоточена на защите прав человека, демократии и верховенства права. Для европейского пространства это создаёт общие правовые ориентиры, которые связывают государства вне зависимости от их внутренних различий.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1035075" y="3057075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ЕСПЧ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суд по правам человека в Страсбурге рассматривает жалобы граждан на нарушения Европейской конвенции. Его решения влияют на национальное законодательство и практику защиты прав в странах-участницах.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1035075" y="3886563"/>
            <a:ext cx="37809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Географическое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важен для анализа региональной неоднородности Европы: он объединяет государства Востока, Запада, Севера и Юга континента, позволяя сопоставлять их правовые системы и политическое развитие.
</a:t>
            </a:r>
            <a:endParaRPr lang="en-US" sz="945" dirty="0"/>
          </a:p>
        </p:txBody>
      </p:sp>
      <p:sp>
        <p:nvSpPr>
          <p:cNvPr id="13" name="Text 5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и различия между частями мира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455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и Южная Америка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углубляет экономические связи между южноамериканскими государствами, облегчая движение товаров и координацию таможенной политики. Его влияние заметно в пограничных районах с активной торговлей.
</a:t>
            </a:r>
            <a:endParaRPr lang="en-US" sz="1024" dirty="0"/>
          </a:p>
        </p:txBody>
      </p:sp>
      <p:sp>
        <p:nvSpPr>
          <p:cNvPr id="12" name="Text 3"/>
          <p:cNvSpPr txBox="1"/>
          <p:nvPr/>
        </p:nvSpPr>
        <p:spPr>
          <a:xfrm>
            <a:off x="864649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ОАГ и американский континент
</a:t>
            </a:r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американских государств объединяет страны Северной и Южной Америки для диалога по безопасности, правам человека и развитию. Она отражает стремление континента к согласованию общих правил.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6082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на постсоветском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сохраняет площадку для сотрудничества стран, связанных общей историей, инфраструктурой и хозяйственными связями. Для географии это пример интеграции, зависящей от близости рынков и транспортных маршрутов.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86470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Юго-Восточная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помогает странам региона согласовывать торговлю, транспорт и вопросы безопасности. Для макрорегиона с плотными морскими связями это особенно важно, поскольку упрощает кооперацию и ускоряет экономический рост.
</a:t>
            </a:r>
            <a:endParaRPr lang="en-US" sz="1083" dirty="0"/>
          </a:p>
        </p:txBody>
      </p:sp>
      <p:sp>
        <p:nvSpPr>
          <p:cNvPr id="15" name="Text 6"/>
          <p:cNvSpPr txBox="1"/>
          <p:nvPr/>
        </p:nvSpPr>
        <p:spPr>
          <a:xfrm>
            <a:off x="479705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поддерживает взаимодействие государств Африки в политике, инфраструктуре и урегулировании конфликтов. Его значение возрастает там, где соседние страны разделяют общие транспортные коридоры и миграционные потоки.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сферы влияния международных организаций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международные организации действуют не только через договоры и резолюции, но и через практические механизмы регулирования повседневной экономической и социальной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безопасность и экономика, однако после 2020 года усилилось значение здравоохранения и экологической повестки.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учебный обзор по крупнейшим международным организациям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632580"/>
            <a:ext cx="4332300" cy="22234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 ограничения международных организаций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каждая организация сочетает значимые возможности и институциональные ограничения.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организаций зависит от баланса между универсальностью, скоростью решений и готовностью государств ограничивать собственный суверенитет.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о международных организациях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международные организации часто подвергаются критике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обладают разным весом при принятии решений, поэтому интересы крупных держав часто доминируют. Это вызывает сомнения в равноправии и ослабляет доверие к международным институтам.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 и медлительность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документов, проведение переговоров и утверждение решений занимают много времени. В условиях кризиса такая процедура может запаздывать по сравнению с темпом развития событий.
</a:t>
            </a:r>
            <a:endParaRPr lang="en-US" sz="772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и развивающиеся государства по-разному оценивают торговлю, помощь, санкции и распределение ресурсов. Из-за этого компромиссы достигаются трудно и нередко выглядят неполными.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Политизация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Голосования и резолюции иногда становятся инструментом политического давления. Тогда обсуждение смещается от профессиональных критериев к борьбе за влияние между государствами и союзами.
</a:t>
            </a:r>
            <a:endParaRPr lang="en-US" sz="772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Штаб-квартиры ключевых организаций сосредоточены в нескольких городах мира, прежде всего в Нью-Йорке, Женеве, Брюсселе и Вашингтоне. Это подчёркивает пространственную неравномерность глобального управления.
</a:t>
            </a:r>
            <a:endParaRPr lang="en-US" sz="77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международные организации влияют на повседневную жизнь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международных организаций определяют правила авиаперевозок, оформление документов и требования к безопасности. Благодаря этому пассажир сталкивается с едиными процедурами в разных странах и аэропортах.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маркировка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торговли и потребительской безопасности влияют на упаковку, состав и маркировку продукции. Они помогают сравнивать товары, проверять качество и защищать покупателей от небезопасных решений.
</a:t>
            </a:r>
            <a:endParaRPr lang="en-US" sz="1005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потребительские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Мобильная связь, цифровые стандарты и защита прав потребителей тоже опираются на международное согласование. Поэтому повседневные устройства и сервисы работают по более единым правилам в разных странах.
</a:t>
            </a:r>
            <a:endParaRPr lang="en-US" sz="1024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рекомендации определяют подходы к регистрации лекарств, вакцинации и санитарному контролю. Для человека это означает более строгую проверку препаратов и более высокий уровень медицинской безопасности.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роль международных организаций в XXI веке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факторов, которые расширяют повестку международных организаций и требуют обновления правил.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организации: правила, связи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задают рамки, в которых развивается мировое хозяйство, и связывают между собой политические, экономические и гуманитарные процессы. Понимание их роли помогает объяснять различия между регионами и траектории глобальных изменений.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2026-06-03T02:18:28Z</dcterms:created>
  <dcterms:modified xsi:type="dcterms:W3CDTF">2026-06-03T02:18:28Z</dcterms:modified>
</cp:coreProperties>
</file>