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78" y="0"/>
            <a:ext cx="2966844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вирусы и белковые агенты меняют работу клеток и мозга?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Ретровирусы, СПИД и прионы: ключевые биологические понятия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3648" y="0"/>
            <a:ext cx="5756505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ВИЧ и прионы различны по природе, но оба показывают, насколько важны молекулярные механизмы инфекции, диагностика, профилактика и защита здоровья общества.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их изучают вместе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ретровирусы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729500" y="3522425"/>
            <a:ext cx="17598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Ретровирусы несут одноцепочечную РНК и фермент обратную транскриптазу, который позволяет им создавать ДНК-копию собственного генетического материала внутри клетки-хозяина.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729500" y="2927625"/>
            <a:ext cx="17598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РНК как геном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9715250" y="3522425"/>
            <a:ext cx="17598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ретровирусов помогает понять, как инфекция может менять иммунитет, сохраняться в организме и требовать длительного контроля, а не только краткого лечения.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9715250" y="2927625"/>
            <a:ext cx="17598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болезнями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7468812" y="3522425"/>
            <a:ext cx="17598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механизм характерен для ВИЧ и ряда ретровирусов, связанных с опухолевыми изменениями у животных и человека, поэтому он имеет большое медицинское значение.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7468812" y="2927625"/>
            <a:ext cx="17598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5222375" y="3522425"/>
            <a:ext cx="17598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интеграции вирусный генетический материал использует ресурсы клетки для сборки новых вирусных частиц, не всегда сразу вызывая заметные симптомы.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5222375" y="2927625"/>
            <a:ext cx="17598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скрытое существование
</a:t>
            </a:r>
            <a:endParaRPr lang="en-US" sz="1300" dirty="0"/>
          </a:p>
        </p:txBody>
      </p:sp>
      <p:sp>
        <p:nvSpPr>
          <p:cNvPr id="18" name="Text 10"/>
          <p:cNvSpPr txBox="1"/>
          <p:nvPr/>
        </p:nvSpPr>
        <p:spPr>
          <a:xfrm>
            <a:off x="2975938" y="3522425"/>
            <a:ext cx="17598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Синтезированная вирусная ДНК переносится в ядро и встраивается в хромосомы клетки с помощью интегразы, из-за чего инфекция может сохраняться длительно.
</a:t>
            </a:r>
            <a:endParaRPr lang="en-US" sz="1000" dirty="0"/>
          </a:p>
        </p:txBody>
      </p:sp>
      <p:sp>
        <p:nvSpPr>
          <p:cNvPr id="19" name="Text 11"/>
          <p:cNvSpPr txBox="1"/>
          <p:nvPr/>
        </p:nvSpPr>
        <p:spPr>
          <a:xfrm>
            <a:off x="2975938" y="2927625"/>
            <a:ext cx="17598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Встраивание в геном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ВИЧ особенно важны рецептор CD4 и ко-рецепторы CCR5 или CXCR4, которые определяют проникновение вируса в клетку.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Лекарства наиболее эффективно блокируют ключевые ферменты на этапах копирования и созревания вируса.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жизненного цикла ретровируса и классов антиретровирусных препаратов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ретровируса и точки воздействия терапии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575" y="1143462"/>
            <a:ext cx="5400600" cy="52634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ВИЧ и клетки-мишени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6585300" y="1252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Вирусная оболочка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ВИЧ окружён оболочкой с белками gp120 и gp41: первый обеспечивает узнавание клетки, а второй помогает вирусной и клеточной мембранам слиться.
</a:t>
            </a:r>
            <a:endParaRPr lang="en-US" sz="1800" dirty="0"/>
          </a:p>
        </p:txBody>
      </p:sp>
      <p:sp>
        <p:nvSpPr>
          <p:cNvPr id="12" name="Text 3"/>
          <p:cNvSpPr txBox="1"/>
          <p:nvPr/>
        </p:nvSpPr>
        <p:spPr>
          <a:xfrm>
            <a:off x="6585300" y="5275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строения и заражения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вириона напрямую связано с тем, как он прикрепляется к клетке, проникает внутрь и запускает дальнейшее размножение в организме человека.
</a:t>
            </a:r>
            <a:endParaRPr lang="en-US" sz="1800" dirty="0"/>
          </a:p>
        </p:txBody>
      </p:sp>
      <p:sp>
        <p:nvSpPr>
          <p:cNvPr id="13" name="Text 4"/>
          <p:cNvSpPr txBox="1"/>
          <p:nvPr/>
        </p:nvSpPr>
        <p:spPr>
          <a:xfrm>
            <a:off x="6585300" y="3934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падает иммунитет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Поражение CD4-клеток нарушает согласованную работу иммунной системы, поэтому организму становится труднее сдерживать обычные инфекции и контролировать опухолевые клетки.
</a:t>
            </a:r>
            <a:endParaRPr lang="en-US" sz="1800" dirty="0"/>
          </a:p>
        </p:txBody>
      </p:sp>
      <p:sp>
        <p:nvSpPr>
          <p:cNvPr id="14" name="Text 5"/>
          <p:cNvSpPr txBox="1"/>
          <p:nvPr/>
        </p:nvSpPr>
        <p:spPr>
          <a:xfrm>
            <a:off x="6585300" y="2593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мишени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Основными клетками-мишенями служат CD4+ T-лимфоциты, а также макрофаги и дендритные клетки, участвующие в иммунном ответе и распознавании чужеродных агентов.
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ВИЧ приводит к СПИДу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1294925" y="2513800"/>
            <a:ext cx="3169200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Острая стадия
</a:t>
            </a:r>
            <a:pPr algn="l" indent="0" marL="0">
              <a:lnSpc>
                <a:spcPct val="115000"/>
              </a:lnSpc>
              <a:buNone/>
            </a:pPr>
            <a:r>
              <a:rPr lang="en-US" sz="655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6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 после заражения вирус активно размножается, нередко вызывая симптомы, похожие на обычную инфекцию, но при этом человек уже заразен для других.
</a:t>
            </a:r>
            <a:endParaRPr lang="en-US" sz="1590" dirty="0"/>
          </a:p>
        </p:txBody>
      </p:sp>
      <p:sp>
        <p:nvSpPr>
          <p:cNvPr id="9" name="Text 2"/>
          <p:cNvSpPr txBox="1"/>
          <p:nvPr/>
        </p:nvSpPr>
        <p:spPr>
          <a:xfrm>
            <a:off x="2846725" y="4977950"/>
            <a:ext cx="3169200" cy="11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4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Латентный период
</a:t>
            </a:r>
            <a:pPr algn="l" indent="0" marL="0">
              <a:lnSpc>
                <a:spcPct val="115000"/>
              </a:lnSpc>
              <a:buNone/>
            </a:pPr>
            <a:r>
              <a:rPr lang="en-US" sz="611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5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может наступать длительный скрытый этап: самочувствие относительно сохраняется, однако число CD4+ T-лимфоцитов постепенно уменьшается, а вирус продолжает повреждать иммунную систему.
</a:t>
            </a:r>
            <a:endParaRPr lang="en-US" sz="1484" dirty="0"/>
          </a:p>
        </p:txBody>
      </p:sp>
      <p:sp>
        <p:nvSpPr>
          <p:cNvPr id="10" name="Text 3"/>
          <p:cNvSpPr txBox="1"/>
          <p:nvPr/>
        </p:nvSpPr>
        <p:spPr>
          <a:xfrm>
            <a:off x="6308925" y="3869025"/>
            <a:ext cx="3169200" cy="11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5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Выраженный иммунодефицит
</a:t>
            </a:r>
            <a:pPr algn="l" indent="0" marL="0">
              <a:lnSpc>
                <a:spcPct val="115000"/>
              </a:lnSpc>
              <a:buNone/>
            </a:pPr>
            <a:r>
              <a:rPr lang="en-US" sz="649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5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лечения вирусная нагрузка растёт, защита ослабевает всё сильнее, и организм становится уязвимым даже для возбудителей, которые обычно не опасны для здорового человека.
</a:t>
            </a:r>
            <a:endParaRPr lang="en-US" sz="1575" dirty="0"/>
          </a:p>
        </p:txBody>
      </p:sp>
      <p:sp>
        <p:nvSpPr>
          <p:cNvPr id="11" name="Text 4"/>
          <p:cNvSpPr txBox="1"/>
          <p:nvPr/>
        </p:nvSpPr>
        <p:spPr>
          <a:xfrm>
            <a:off x="8423100" y="2208150"/>
            <a:ext cx="3016800" cy="11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5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СПИД
</a:t>
            </a:r>
            <a:pPr algn="l" indent="0" marL="0">
              <a:lnSpc>
                <a:spcPct val="115000"/>
              </a:lnSpc>
              <a:buNone/>
            </a:pPr>
            <a:r>
              <a:rPr lang="en-US" sz="649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5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резком снижении иммунитета появляются оппортунистические инфекции и опухоли, включая кандидоз, пневмоцистную пневмонию, туберкулёз и саркому Капоши.
</a:t>
            </a:r>
            <a:endParaRPr lang="en-US" sz="1575" dirty="0"/>
          </a:p>
        </p:txBody>
      </p:sp>
      <p:sp>
        <p:nvSpPr>
          <p:cNvPr id="12" name="Text 5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250" y="1669267"/>
            <a:ext cx="5955300" cy="338926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ВОЗ и CDC по путям передачи ВИЧ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передачи ВИЧ и условия заражения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через какие жидкости и ситуации вирус действительно передаётся, а какие бытовые контакты безопасны.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ВИЧ передаётся не при любом контакте, а через определённые биологические жидкости и только при наличии входных ворот инфекции.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Глобальная распространённость остаётся высокой, но расширение антиретровирусной терапии значительно улучшило выживаемость и качество жизни людей, живущих с ВИЧ.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бремя болезни сосредоточено в странах Африки к югу от Сахары, поэтому доступ к лечению и тестированию там особенно важен.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UNAIDS, глобальные оценки по ВИЧ; последние доступные сводные данные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ВИЧ-инфекция в мире: основные цифры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398" y="2285100"/>
            <a:ext cx="276900" cy="276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398" y="3434163"/>
            <a:ext cx="276900" cy="276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398" y="4579396"/>
            <a:ext cx="276900" cy="31645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3398" y="5764225"/>
            <a:ext cx="276900" cy="276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450575" y="487150"/>
            <a:ext cx="10933500" cy="11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Диагностика ВИЧ-инфекции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1535150" y="20494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Скрининг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первичного выявления используют тесты на антитела и антиген p24, в том числе анализы четвёртого поколения, которые сокращают «окно» между заражением и обнаружением инфекции.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1535150" y="3214488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Подтверждение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Положительный скрининг обязательно подтверждают иммуноблотом или молекулярными методами, чтобы исключить ложные результаты и установить достоверный диагноз.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1535150" y="437950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ПЦР-диагностика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ПЦР выявляет вирусную РНК уже на ранних стадиях, когда антитела ещё не успели сформироваться, поэтому этот метод особенно важен после недавнего риска заражения.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1535150" y="55445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состояния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наблюдения за пациентом измеряют количество CD4-клеток и вирусную нагрузку в крови: именно эти показатели показывают, насколько активна инфекция и как работает терапия.
</a:t>
            </a:r>
            <a:endParaRPr lang="en-US" sz="1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ВИЧ-инфекции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мер строится на сочетании личной безопасности, медицинского контроля и раннего реагирования после риска заражения.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450575" y="487150"/>
            <a:ext cx="105660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Антиретровирусная терапия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1524925" y="1749325"/>
            <a:ext cx="9491700" cy="3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препаратов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1524925" y="2098675"/>
            <a:ext cx="97233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Лечение ВИЧ обычно строится на сочетании нескольких препаратов, чтобы одновременно блокировать разные этапы размножения вируса и уменьшать вероятность появления устойчивых вариантов.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1524925" y="2850650"/>
            <a:ext cx="9491700" cy="3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классы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1524925" y="3200000"/>
            <a:ext cx="97233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практике применяют ингибиторы обратной транскриптазы, интегразы и протеазы. Каждая группа вмешивается в свой этап жизненного цикла вируса и дополняет действие других средств.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1524925" y="3951975"/>
            <a:ext cx="9491700" cy="3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Цели лечения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1524925" y="4301325"/>
            <a:ext cx="97233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задача терапии — добиться неопределяемой вирусной нагрузки, сохранить число CD4-клеток и не допустить перехода инфекции в стадию СПИДа и тяжёлых осложнений.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1524925" y="5053300"/>
            <a:ext cx="9491700" cy="3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важны регулярность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1524925" y="5402650"/>
            <a:ext cx="97233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начало и постоянный приём препаратов заметно улучшают прогноз, снижают риск передачи вируса и помогают человеку жить с ВИЧ как с контролируемым заболеванием.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500" y="1195328"/>
            <a:ext cx="11379300" cy="28781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с ВИЧ при современной медицине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522245" y="4893510"/>
            <a:ext cx="3460119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своевременном выявлении и соблюдении схемы лечения ВИЧ-инфекция может перейти в управляемое хроническое состояние, не мешающее учёбе, работе и планированию будущего.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22237" y="4342890"/>
            <a:ext cx="3460119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Хронический контроль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315245" y="4893510"/>
            <a:ext cx="3460119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вирусная нагрузка становится неопределяемой и сохраняется на этом уровне, половая передача ВИЧ не происходит. Это снижает страх и подчёркивает ценность непрерывной терапии.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4315237" y="4342890"/>
            <a:ext cx="3460119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U=U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8108245" y="4893510"/>
            <a:ext cx="3460119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анализы позволяют контролировать вирусную нагрузку, число CD4-клеток и приверженность лечению. Такой мониторинг помогает вовремя корректировать терапию и предупреждать ухудшение состояния.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8108237" y="4342890"/>
            <a:ext cx="3460119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у врача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и этические аспекты СПИДа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2701100" y="1252275"/>
            <a:ext cx="7749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стигмы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осуждения заставляет людей откладывать тестирование и скрывать диагноз, хотя именно раннее выявление помогает начать лечение раньше и снизить риск передачи инфекции другим.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2701100" y="5275875"/>
            <a:ext cx="7749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и приверженность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и социальная поддержка повышают дисциплину лечения, помогают не прерывать терапию и тем самым уменьшают число новых заражений в обществе.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2701100" y="3934675"/>
            <a:ext cx="7749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Просвещение подростков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Возрастное и честное обсуждение путей передачи ВИЧ формирует ответственное поведение, помогает избегать опасных ситуаций и уменьшает распространение мифов о болезни.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2701100" y="2593475"/>
            <a:ext cx="7749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Конфиденциальность и доступность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медицинской тайны и реальный доступ к помощи укрепляют доверие к системе здравоохранения. Без этих условий профилактика работает хуже, даже при наличии эффективных лекарств.
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прионы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80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Прионы — это инфекционные белки, которые не содержат ДНК и РНК. Их опасность связана не с геномом, а с способностью изменять структуру нормального белка PrP.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9680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Белковая природа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920655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уязвима нервная система, прежде всего головной мозг. Постепенно в нём накапливаются повреждения, из-за чего развиваются тяжёлые и необратимые нарушения.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920655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Поражение нервной ткани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640330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Прионы трудно уничтожить обычными методами обеззараживания. Они могут сохраняться в тканях длительное время, поэтому для них нужны особенно строгие меры безопасности.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40330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во внешней среде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360005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Попав в организм, прион заставляет другие молекулы того же белка сворачиваться неправильно. Так запускается цепная реакция, нарастающая без участия привычного генетического материала.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360005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распространения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Прионные болезни у человека развиваются медленно, но неуклонно. Сначала могут появляться изменения памяти, поведения и движений, а затем нарастает выраженное поражение мозга. Самый тяжёлый исход связан с тем, что повреждение нервной ткани становится необратимым.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память и координация начинают исчезать
</a:t>
            </a:r>
            <a:endParaRPr lang="en-US" sz="2000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прионным заболеваниям относят болезнь Крейцфельда—Якоба, её вариантную форму, синдром Герстманна—Штреусслера—Шейнкера и фатальную семейную бессонницу. У животных описаны скрепи у овец и губчатая энцефалопатия крупного рогатого скота.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Болезни, известные в медицине и ветеринарии
</a:t>
            </a:r>
            <a:endParaRPr lang="en-US" sz="2000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Прионы опасны тем, что поражают центральную нервную систему и почти всегда приводят к тяжёлому исходу. На изображениях таких болезней обычно видно, как мозг теряет нормальную структуру и становится похож на губчатую ткань.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инфекции вызывают особую тревогу
</a:t>
            </a:r>
            <a:endParaRPr lang="en-US" sz="2000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Прионные болезни человека и животных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оба агента опасны, но действуют по-разному: один связан с вирусной инфекцией, другой — с белковой патологией без нуклеиновых кислот.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ВИЧ и прионы объединяет биологическая опасность, но профилактика и лечение зависят от природы возбудителя и поражаемой системы организма.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43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сведения по теме курса биологии и медицинской безопасности
</a:t>
            </a:r>
            <a:endParaRPr lang="en-US" sz="1143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ВИЧ и прионы: сходства и различия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прионных инфекций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мер основана на контроле сырья, инструментов, дезинфекции и ветеринарного надзора.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300" y="2464261"/>
            <a:ext cx="5955300" cy="193547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300" y="6190850"/>
            <a:ext cx="58068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инфекционным и прионным заболеваниям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5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Клинические признаки: ВИЧ-инфекция и прионные болезни
</a:t>
            </a:r>
            <a:endParaRPr lang="en-US" sz="2775" dirty="0"/>
          </a:p>
        </p:txBody>
      </p:sp>
      <p:sp>
        <p:nvSpPr>
          <p:cNvPr id="8" name="Text 3"/>
          <p:cNvSpPr txBox="1"/>
          <p:nvPr/>
        </p:nvSpPr>
        <p:spPr>
          <a:xfrm>
            <a:off x="7015250" y="1466550"/>
            <a:ext cx="4643700" cy="3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различия в течении, симптомах, поражаемых органах и прогнозе. Оно помогает не путать длительную контролируемую инфекцию с быстро прогрессирующей нейродегенерацией.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различие состоит в мишени: ВИЧ нарушает иммунную защиту, а прионы вызывают необратимое поражение центральной нервной системы.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156" y="4719850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44106" y="4719850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87569" y="2440875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31094" y="2440875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18156" y="2440875"/>
            <a:ext cx="218400" cy="218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4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8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направления исследований и медицинской безопасности
</a:t>
            </a:r>
            <a:endParaRPr lang="en-US" sz="2438" dirty="0"/>
          </a:p>
        </p:txBody>
      </p:sp>
      <p:sp>
        <p:nvSpPr>
          <p:cNvPr id="15" name="Text 2"/>
          <p:cNvSpPr txBox="1"/>
          <p:nvPr/>
        </p:nvSpPr>
        <p:spPr>
          <a:xfrm>
            <a:off x="511450" y="5253200"/>
            <a:ext cx="51792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прионов особенно важны надёжные режимы обработки инструментов и защита медицинского оборудования. Такие меры снижают риск случайного переноса прионного материала в лечебных учреждениях.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1166275" y="4573225"/>
            <a:ext cx="45243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Инактивация и стерилизация
</a:t>
            </a:r>
            <a:endParaRPr lang="en-US" sz="1500" dirty="0"/>
          </a:p>
        </p:txBody>
      </p:sp>
      <p:sp>
        <p:nvSpPr>
          <p:cNvPr id="17" name="Text 4"/>
          <p:cNvSpPr txBox="1"/>
          <p:nvPr/>
        </p:nvSpPr>
        <p:spPr>
          <a:xfrm>
            <a:off x="6414050" y="5253200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ВИЧ и прионы изучают на стыке молекулярной биологии, биотехнологии и эпидемиологии. Прогресс в этих областях напрямую влияет на качество профилактики, диагностики и лечения.
</a:t>
            </a:r>
            <a:endParaRPr lang="en-US" sz="1300" dirty="0"/>
          </a:p>
        </p:txBody>
      </p:sp>
      <p:sp>
        <p:nvSpPr>
          <p:cNvPr id="18" name="Text 5"/>
          <p:cNvSpPr txBox="1"/>
          <p:nvPr/>
        </p:nvSpPr>
        <p:spPr>
          <a:xfrm>
            <a:off x="7068875" y="4565125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междисциплинарной науки
</a:t>
            </a:r>
            <a:endParaRPr lang="en-US" sz="1500" dirty="0"/>
          </a:p>
        </p:txBody>
      </p:sp>
      <p:sp>
        <p:nvSpPr>
          <p:cNvPr id="19" name="Text 6"/>
          <p:cNvSpPr txBox="1"/>
          <p:nvPr/>
        </p:nvSpPr>
        <p:spPr>
          <a:xfrm>
            <a:off x="4380875" y="2990875"/>
            <a:ext cx="33702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Отдельное направление связано с вирусными резервуарами, где ВИЧ может сохраняться длительно. Понимание этих очагов важно для полного подавления инфекции и профилактики рецидива.
</a:t>
            </a:r>
            <a:endParaRPr lang="en-US" sz="1300" dirty="0"/>
          </a:p>
        </p:txBody>
      </p:sp>
      <p:sp>
        <p:nvSpPr>
          <p:cNvPr id="20" name="Text 7"/>
          <p:cNvSpPr txBox="1"/>
          <p:nvPr/>
        </p:nvSpPr>
        <p:spPr>
          <a:xfrm>
            <a:off x="5035700" y="2297100"/>
            <a:ext cx="27153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скрытых резервуаров
</a:t>
            </a:r>
            <a:endParaRPr lang="en-US" sz="1500" dirty="0"/>
          </a:p>
        </p:txBody>
      </p:sp>
      <p:sp>
        <p:nvSpPr>
          <p:cNvPr id="21" name="Text 8"/>
          <p:cNvSpPr txBox="1"/>
          <p:nvPr/>
        </p:nvSpPr>
        <p:spPr>
          <a:xfrm>
            <a:off x="8324400" y="2990875"/>
            <a:ext cx="33702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прионологии изучают, как нормальный белок переходит в патологическую форму и почему этот процесс разрушает нервную ткань. Это помогает разрабатывать более точные методы защиты.
</a:t>
            </a:r>
            <a:endParaRPr lang="en-US" sz="1300" dirty="0"/>
          </a:p>
        </p:txBody>
      </p:sp>
      <p:sp>
        <p:nvSpPr>
          <p:cNvPr id="22" name="Text 9"/>
          <p:cNvSpPr txBox="1"/>
          <p:nvPr/>
        </p:nvSpPr>
        <p:spPr>
          <a:xfrm>
            <a:off x="8979225" y="2297100"/>
            <a:ext cx="2729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прионной патологии
</a:t>
            </a:r>
            <a:endParaRPr lang="en-US" sz="1500" dirty="0"/>
          </a:p>
        </p:txBody>
      </p:sp>
      <p:sp>
        <p:nvSpPr>
          <p:cNvPr id="23" name="Text 10"/>
          <p:cNvSpPr txBox="1"/>
          <p:nvPr/>
        </p:nvSpPr>
        <p:spPr>
          <a:xfrm>
            <a:off x="511450" y="2990875"/>
            <a:ext cx="32388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Исследователи ВИЧ ищут вакцины, препараты длительного действия и способы раннего выявления инфекции, чтобы лечить людей точнее и снижать число новых заражений.
</a:t>
            </a:r>
            <a:endParaRPr lang="en-US" sz="1300" dirty="0"/>
          </a:p>
        </p:txBody>
      </p:sp>
      <p:sp>
        <p:nvSpPr>
          <p:cNvPr id="24" name="Text 11"/>
          <p:cNvSpPr txBox="1"/>
          <p:nvPr/>
        </p:nvSpPr>
        <p:spPr>
          <a:xfrm>
            <a:off x="1166275" y="2297100"/>
            <a:ext cx="25839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вакцин и новых схем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0325" y="2826433"/>
            <a:ext cx="6353700" cy="26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Ретровирусы и прионы по-разному устроены, но оба показывают, насколько важны ранняя диагностика, научная грамотность и профилактика. Понимание механизма инфекции помогает спасать здоровье и жизни.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30325" y="664450"/>
            <a:ext cx="8943900" cy="12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разные агенты — общая задача профилактики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2026-06-01T16:54:36Z</dcterms:created>
  <dcterms:modified xsi:type="dcterms:W3CDTF">2026-06-01T16:54:36Z</dcterms:modified>
</cp:coreProperties>
</file>