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3400" y="1682550"/>
            <a:ext cx="7657200" cy="17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Геном человека: наследственность, здоровье и эволюция
</a:t>
            </a:r>
            <a:endParaRPr lang="en-US" sz="2600" dirty="0"/>
          </a:p>
        </p:txBody>
      </p:sp>
      <p:sp>
        <p:nvSpPr>
          <p:cNvPr id="4" name="Text 1"/>
          <p:cNvSpPr txBox="1"/>
          <p:nvPr/>
        </p:nvSpPr>
        <p:spPr>
          <a:xfrm>
            <a:off x="1691400" y="3738325"/>
            <a:ext cx="5761200" cy="101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Геном объединяет наследственность, болезни и эволюцию в одной системе знаний.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118975" y="140896"/>
            <a:ext cx="40989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5291" y="1260650"/>
            <a:ext cx="3654281" cy="3294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«Геном человека» сделал ДНК читаемой как карту организма. Сегодня геномика помогает находить наследственные риски, уточнять диагнозы, понимать происхождение человека и быстрее развивать молекулярную медицину и биотехнологии.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биологии нужен геном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7559" y="1185200"/>
            <a:ext cx="3654281" cy="3294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состоит человеческий геном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1007050" y="1174538"/>
            <a:ext cx="3885600" cy="6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Ядерная ДНК
</a:t>
            </a:r>
            <a:pPr algn="l" indent="0" marL="0">
              <a:lnSpc>
                <a:spcPct val="115000"/>
              </a:lnSpc>
              <a:buNone/>
            </a:pPr>
            <a:r>
              <a:rPr lang="en-US" sz="34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 наследственной информации сосредоточена в ядре клетки. Здесь находятся хромосомы, несущие гены и регуляторные участки, которые определяют строение организма и особенности его развития.
</a:t>
            </a:r>
            <a:endParaRPr lang="en-US" sz="1030" dirty="0"/>
          </a:p>
        </p:txBody>
      </p:sp>
      <p:sp>
        <p:nvSpPr>
          <p:cNvPr id="12" name="Text 3"/>
          <p:cNvSpPr txBox="1"/>
          <p:nvPr/>
        </p:nvSpPr>
        <p:spPr>
          <a:xfrm>
            <a:off x="1007050" y="1866252"/>
            <a:ext cx="3885600" cy="6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Митохондриальная ДНК
</a:t>
            </a:r>
            <a:pPr algn="l" indent="0" marL="0">
              <a:lnSpc>
                <a:spcPct val="115000"/>
              </a:lnSpc>
              <a:buNone/>
            </a:pPr>
            <a:r>
              <a:rPr lang="en-US" sz="36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кольцевая ДНК митохондрий дополняет ядерный геном. Она наследуется преимущественно по материнской линии и связана с работой клеточного дыхания и энергетическим обменом.
</a:t>
            </a:r>
            <a:endParaRPr lang="en-US" sz="1097" dirty="0"/>
          </a:p>
        </p:txBody>
      </p:sp>
      <p:sp>
        <p:nvSpPr>
          <p:cNvPr id="13" name="Text 4"/>
          <p:cNvSpPr txBox="1"/>
          <p:nvPr/>
        </p:nvSpPr>
        <p:spPr>
          <a:xfrm>
            <a:off x="1007050" y="2554865"/>
            <a:ext cx="3885600" cy="6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Хромосомный набор
</a:t>
            </a:r>
            <a:pPr algn="l" indent="0" marL="0">
              <a:lnSpc>
                <a:spcPct val="115000"/>
              </a:lnSpc>
              <a:buNone/>
            </a:pPr>
            <a:r>
              <a:rPr lang="en-US" sz="36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норме у человека 46 хромосом: 22 пары аутосом и одна пара половых хромосом. Такой набор одинаково важен и для передачи признаков, и для определения пола.
</a:t>
            </a:r>
            <a:endParaRPr lang="en-US" sz="1097" dirty="0"/>
          </a:p>
        </p:txBody>
      </p:sp>
      <p:sp>
        <p:nvSpPr>
          <p:cNvPr id="14" name="Text 5"/>
          <p:cNvSpPr txBox="1"/>
          <p:nvPr/>
        </p:nvSpPr>
        <p:spPr>
          <a:xfrm>
            <a:off x="1003512" y="3238362"/>
            <a:ext cx="3885600" cy="6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гена
</a:t>
            </a:r>
            <a:pPr algn="l" indent="0" marL="0">
              <a:lnSpc>
                <a:spcPct val="115000"/>
              </a:lnSpc>
              <a:buNone/>
            </a:pPr>
            <a:r>
              <a:rPr lang="en-US" sz="36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включают кодирующие участки и участки, которые участвуют в их работе. Экзоны, интроны и регуляторные элементы обеспечивают не только хранение, но и точное использование информации.
</a:t>
            </a:r>
            <a:endParaRPr lang="en-US" sz="1097" dirty="0"/>
          </a:p>
        </p:txBody>
      </p:sp>
      <p:sp>
        <p:nvSpPr>
          <p:cNvPr id="15" name="Text 6"/>
          <p:cNvSpPr txBox="1"/>
          <p:nvPr/>
        </p:nvSpPr>
        <p:spPr>
          <a:xfrm>
            <a:off x="1003512" y="3921959"/>
            <a:ext cx="3885600" cy="6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 регуляция
</a:t>
            </a:r>
            <a:pPr algn="l" indent="0" marL="0">
              <a:lnSpc>
                <a:spcPct val="115000"/>
              </a:lnSpc>
              <a:buNone/>
            </a:pPr>
            <a:r>
              <a:rPr lang="en-US" sz="36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последовательности долго считались «лишними», но теперь известно, что многие из них влияют на упаковку ДНК, активность генов и устойчивость работы генома.
</a:t>
            </a:r>
            <a:endParaRPr lang="en-US" sz="109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референсных геномных проектов; обобщённые оценки для человеческого генома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Некодирующие последовательности включают интроны, регуляторные элементы и повторы. Их роль особенно важна при развитии организма и контроле работы клеток.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Геном в основном не кодирует белки напрямую, но именно некодирующие участки во многом управляют их активностью.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кодирующих и некодирующих участков ДНК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347" y="907575"/>
            <a:ext cx="3898205" cy="3848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ДНК помещается в ядро клетки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4564275" y="1234400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и масштаб
</a:t>
            </a:r>
            <a:pPr algn="l" indent="0" marL="0">
              <a:lnSpc>
                <a:spcPct val="115000"/>
              </a:lnSpc>
              <a:buNone/>
            </a:pPr>
            <a:r>
              <a:rPr lang="en-US" sz="4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вытянуть ДНК одной клетки человека в линию, получится около двух метров. При этом ядро имеет микроскопические размеры, поэтому молекулу нужно упаковать чрезвычайно компактно.
</a:t>
            </a:r>
            <a:endParaRPr lang="en-US" sz="1096" dirty="0"/>
          </a:p>
        </p:txBody>
      </p:sp>
      <p:sp>
        <p:nvSpPr>
          <p:cNvPr id="13" name="Text 3"/>
          <p:cNvSpPr txBox="1"/>
          <p:nvPr/>
        </p:nvSpPr>
        <p:spPr>
          <a:xfrm>
            <a:off x="4564275" y="2097119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гистонов
</a:t>
            </a:r>
            <a:pPr algn="l" indent="0" marL="0">
              <a:lnSpc>
                <a:spcPct val="115000"/>
              </a:lnSpc>
              <a:buNone/>
            </a:pPr>
            <a:r>
              <a:rPr lang="en-US" sz="4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Упаковка начинается с белков-гистонов: ДНК наматывается вокруг них и образует нуклеосомы. Такой способ помогает не только экономить место, но и регулировать доступ к генам.
</a:t>
            </a:r>
            <a:endParaRPr lang="en-US" sz="1096" dirty="0"/>
          </a:p>
        </p:txBody>
      </p:sp>
      <p:sp>
        <p:nvSpPr>
          <p:cNvPr id="14" name="Text 4"/>
          <p:cNvSpPr txBox="1"/>
          <p:nvPr/>
        </p:nvSpPr>
        <p:spPr>
          <a:xfrm>
            <a:off x="4564275" y="2959835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организации
</a:t>
            </a:r>
            <a:pPr algn="l" indent="0" marL="0">
              <a:lnSpc>
                <a:spcPct val="115000"/>
              </a:lnSpc>
              <a:buNone/>
            </a:pPr>
            <a:r>
              <a:rPr lang="en-US" sz="4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Нуклеосомы собираются в более сложные структуры: хроматиновые петли, домены и, наконец, хромосомы. Чем плотнее упаковка, тем труднее клетке считывать содержащуюся в участке информацию.
</a:t>
            </a:r>
            <a:endParaRPr lang="en-US" sz="1096" dirty="0"/>
          </a:p>
        </p:txBody>
      </p:sp>
      <p:sp>
        <p:nvSpPr>
          <p:cNvPr id="15" name="Text 5"/>
          <p:cNvSpPr txBox="1"/>
          <p:nvPr/>
        </p:nvSpPr>
        <p:spPr>
          <a:xfrm>
            <a:off x="4564250" y="3822552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при делении
</a:t>
            </a:r>
            <a:pPr algn="l" indent="0" marL="0">
              <a:lnSpc>
                <a:spcPct val="115000"/>
              </a:lnSpc>
              <a:buNone/>
            </a:pPr>
            <a:r>
              <a:rPr lang="en-US" sz="4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делящейся клетке хроматин максимально уплотняется, чтобы ДНК была равномерно распределена между дочерними клетками. Поэтому хромосомы особенно хорошо видны в микроскоп именно в этот момент.
</a:t>
            </a:r>
            <a:endParaRPr lang="en-US" sz="107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2075" y="1461962"/>
            <a:ext cx="4063200" cy="25454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1263800"/>
            <a:ext cx="4063200" cy="29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характеристики помогают представить масштаб генома и его организацию в клетке.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масштабу видно, что большая часть информации связана не с числом генов, а с их регуляцией и упаковкой.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30475" y="4205600"/>
            <a:ext cx="3000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2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Референсные геномные проекты и общепринятые данные по человеческому геному
</a:t>
            </a:r>
            <a:endParaRPr lang="en-US" sz="1029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параметры генома человека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789" y="1361259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76714" y="1361259"/>
            <a:ext cx="197925" cy="226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9789" y="3209921"/>
            <a:ext cx="197925" cy="226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27426" y="3209900"/>
            <a:ext cx="197925" cy="226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97750" y="1793400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 — это участок ДНК, который несёт информацию для синтеза РНК или белка. Он работает не изолированно, а вместе с регуляторными последовательностями, задающими время и уровень активности.
</a:t>
            </a:r>
            <a:endParaRPr lang="en-US" sz="1200" dirty="0"/>
          </a:p>
        </p:txBody>
      </p:sp>
      <p:sp>
        <p:nvSpPr>
          <p:cNvPr id="14" name="Text 1"/>
          <p:cNvSpPr txBox="1"/>
          <p:nvPr/>
        </p:nvSpPr>
        <p:spPr>
          <a:xfrm>
            <a:off x="1088725" y="126241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 как инструкция
</a:t>
            </a:r>
            <a:endParaRPr lang="en-US" sz="1400" dirty="0"/>
          </a:p>
        </p:txBody>
      </p:sp>
      <p:sp>
        <p:nvSpPr>
          <p:cNvPr id="15" name="Text 2"/>
          <p:cNvSpPr txBox="1"/>
          <p:nvPr/>
        </p:nvSpPr>
        <p:spPr>
          <a:xfrm>
            <a:off x="48386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первом этапе с ДНК считывается РНК-копия. Этот процесс идёт по принципу комплементарности и позволяет перенести информацию из ядра к месту дальнейшей реализации.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53497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Транскрипция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597750" y="3654875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рибосомы читают РНК и собирают цепочку аминокислот в белок. Именно белки чаще всего выполняют основную работу в клетке: строят структуры, ускоряют реакции и передают сигналы.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1088725" y="313664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Трансляция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4838650" y="3649850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альтернативного сплайсинга и различий в регуляции один и тот же ген может давать несколько продуктов. Это увеличивает разнообразие белков без увеличения числа генов.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5349725" y="3136641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ген — несколько вариантов
</a:t>
            </a:r>
            <a:endParaRPr lang="en-US" sz="1400" dirty="0"/>
          </a:p>
        </p:txBody>
      </p:sp>
      <p:sp>
        <p:nvSpPr>
          <p:cNvPr id="21" name="Text 8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считывается генетическая информация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ДНК к признаку организма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наследственная информация превращается в клеточный эффект и внешний признак.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93250" y="1910100"/>
            <a:ext cx="3677700" cy="132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небольшие различия в последовательности могут влиять на внешность, обмен веществ, реакцию на лекарства и предрасположенность к некоторым заболеваниям.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83650" y="1369800"/>
            <a:ext cx="3167100" cy="24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0,1%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отличает в среднем геномы двух людей и составляет миллионы вариантов ДНК.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сравнительной геномики человека; общепринятая оценка межиндивидуальных различий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схема по данным общей геномики; значения показаны как условный индекс частоты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варианты отличаются не только частотой, но и масштабом воздействия: от одной пары оснований до крупных участков хромосом.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крупнее изменение, тем оно обычно реже, но потенциально сильнее влияет на работу генов и проявление признаков.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генетических вариантов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736" y="887000"/>
            <a:ext cx="2728727" cy="2333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7636" y="875450"/>
            <a:ext cx="2728727" cy="2333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7536" y="861375"/>
            <a:ext cx="2728727" cy="2333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3950" y="385292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Точечная мутация может затронуть всего один нуклеотид, но этого достаточно, чтобы нарушить работу белка. В гене CFTR такие изменения приводят к муковисцидозу: меняется транспорт ионов, а вслед за ним — работа дыхательной и пищеварительной систем.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23950" y="342107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буква меняет смысл гена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3850" y="384137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серповидноклеточной анемии мутация в гене HBB меняет структуру гемоглобина. Эритроциты становятся менее гибкими и принимают характерную форму, из-за чего хуже переносят кислород и чаще закупоривают мелкие сосуды.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313850" y="340952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Изменённый белок — изменённая кровь
</a:t>
            </a:r>
            <a:endParaRPr lang="en-US" sz="1120" dirty="0"/>
          </a:p>
        </p:txBody>
      </p:sp>
      <p:sp>
        <p:nvSpPr>
          <p:cNvPr id="12" name="Text 5"/>
          <p:cNvSpPr txBox="1"/>
          <p:nvPr/>
        </p:nvSpPr>
        <p:spPr>
          <a:xfrm>
            <a:off x="6203750" y="3827302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Хромосомная мутация затрагивает не отдельный ген, а целую хромосому или её участок. При синдроме Дауна возникает трисомия 21-й хромосомы, поэтому меняется сразу множество процессов развития, а не один признак.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6203750" y="3395452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Лишняя хромосома и иной набор признаков
</a:t>
            </a:r>
            <a:endParaRPr lang="en-US" sz="1120" dirty="0"/>
          </a:p>
        </p:txBody>
      </p:sp>
      <p:sp>
        <p:nvSpPr>
          <p:cNvPr id="14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типа мутаций и три разных сценария болезни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744895"/>
            <a:ext cx="4063200" cy="20007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6300" y="4258698"/>
            <a:ext cx="4158300" cy="4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референсные сведения по наследственным заболеваниям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36070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помогает увидеть связь между причиной, типом наследования и ожидаемым эффектом для организма.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наследования показывает, как именно болезнь передаётся в семье и насколько высок риск для потомства. Хромосомные аномалии отличаются от болезней одного гена.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генетических заболеваний и их наследования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Эпигенетика: когда последовательность ДНК не меняется, а работа генов меняется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1331125" y="3674952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изменения гистонов влияют на плотность упаковки хроматина. Если участок ДНК становится более доступным, ген легче считывается; если упаковка уплотняется, его активность обычно уменьшается.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1822100" y="3143952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Гистоны и упаковка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53125" y="1787927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Присоединение метильных групп к ДНК часто снижает активность гена, не меняя его последовательности. Такой механизм помогает клеткам сохранять специализацию и тонко регулировать, какие гены будут работать в конкретный момент.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1044100" y="1253789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Метилирование ДНК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363231" y="1787927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Некодирующие РНК не несут инструкции для белка, но участвуют в управлении генами. Они могут подавлять перевод сообщений РНК или изменять их стабильность, помогая клетке быстро отвечать на сигналы.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3854206" y="1253789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Некодирующие РНК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4997223" y="3671914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Питание, стресс, сон, физическая активность и возраст способны менять эпигенетические метки. Поэтому условия жизни влияют на активность генов, даже если сама последовательность ДНК остаётся неизменной.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5488197" y="3140914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среды
</a:t>
            </a:r>
            <a:endParaRPr lang="en-US" sz="1200" dirty="0"/>
          </a:p>
        </p:txBody>
      </p:sp>
      <p:sp>
        <p:nvSpPr>
          <p:cNvPr id="19" name="Text 10"/>
          <p:cNvSpPr txBox="1"/>
          <p:nvPr/>
        </p:nvSpPr>
        <p:spPr>
          <a:xfrm>
            <a:off x="6217556" y="1787927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Эпигенетические нарушения особенно важны при развитии, старении и онкологических заболеваниях. Они показывают, что наследственная информация работает не изолированно, а в постоянном взаимодействии с организмом и средой.
</a:t>
            </a:r>
            <a:endParaRPr lang="en-US" sz="953" dirty="0"/>
          </a:p>
        </p:txBody>
      </p:sp>
      <p:sp>
        <p:nvSpPr>
          <p:cNvPr id="20" name="Text 11"/>
          <p:cNvSpPr txBox="1"/>
          <p:nvPr/>
        </p:nvSpPr>
        <p:spPr>
          <a:xfrm>
            <a:off x="6708531" y="1253789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здоровья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направлений клинической геномики по данным современной медицинской практики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Геномные данные всё чаще дополняют традиционные анализы и помогают принимать более точные клинические решения.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практический эффект дают диагностика и выбор терапии, а персонализированная медицина связывает эти области в единую систему.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применяется геномика в современной медицине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образца к клиническому выводу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основные этапы геномного исследования от биоматериала до интерпретации результата.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6273" y="1445121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6036" y="2328343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6036" y="3207665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6036" y="4074261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388650" y="1174825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происхождение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геномов человека и других приматов подтверждает родство видов. Чем меньше различий в ДНК, тем ближе эволюционная история организмов и тем понятнее их общий предок.
</a:t>
            </a:r>
            <a:endParaRPr lang="en-US" sz="1400" dirty="0"/>
          </a:p>
        </p:txBody>
      </p:sp>
      <p:sp>
        <p:nvSpPr>
          <p:cNvPr id="13" name="Text 1"/>
          <p:cNvSpPr txBox="1"/>
          <p:nvPr/>
        </p:nvSpPr>
        <p:spPr>
          <a:xfrm>
            <a:off x="1388650" y="2054153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развития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Особый интерес вызывают не столько изменения в белок-кодирующих участках, сколько перестройки регуляторных областей. Они могли влиять на развитие мозга, речи и сложного поведения.
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388650" y="2933475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Иммунная адаптация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геноме сохраняются следы отбора, связанного с инфекциями. Это помогает понять, почему у разных популяций различается устойчивость к некоторым болезням и реакция на окружающую среду.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1388650" y="3812800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 миграциях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Геном хранит следы древних переселений и смешения популяций. По ним можно проследить, как люди расселялись по планете и приспосабливались к климату, пище и условиям жизни.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Геном человека и эволюция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динамика развития палеогенетики; относительная шкала по публикациям и числу образцов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образцов сделал реконструкцию древних популяций точнее и позволил сравнивать разные регионы и эпохи.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древних геномов изучено, тем надёжнее выводы о смешении популяций, миграциях и вкладе вымерших видов в наследственность современного человека.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показал анализ древней ДНК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25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43196" y="365350"/>
            <a:ext cx="81894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Этические вопросы геномики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45900" y="1226675"/>
            <a:ext cx="18048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Согласие пациента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должен понимать, какие данные собирают, зачем их используют и какие выводы можно сделать из анализа. Добровольное информированное согласие — основа честного геномного исследования.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2609428" y="1237075"/>
            <a:ext cx="18048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Конфиденциальность данных
</a:t>
            </a:r>
            <a:pPr algn="l" indent="0" marL="0">
              <a:lnSpc>
                <a:spcPct val="115000"/>
              </a:lnSpc>
              <a:buNone/>
            </a:pPr>
            <a:r>
              <a:rPr lang="en-US" sz="487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информация связана не только с конкретным человеком, но и с его родственниками. Поэтому доступ к результатам нужно ограничивать и защищать их так же тщательно, как медицинскую тайну.
</a:t>
            </a:r>
            <a:endParaRPr lang="en-US" sz="1168" dirty="0"/>
          </a:p>
        </p:txBody>
      </p:sp>
      <p:sp>
        <p:nvSpPr>
          <p:cNvPr id="14" name="Text 4"/>
          <p:cNvSpPr txBox="1"/>
          <p:nvPr/>
        </p:nvSpPr>
        <p:spPr>
          <a:xfrm>
            <a:off x="4692978" y="1237075"/>
            <a:ext cx="18048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дискриминации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допускать, чтобы генетические данные влияли на обучение, трудоустройство или страхование без законных оснований. Иначе наука, призванная помогать, может стать источником социального неравенства.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776509" y="1225225"/>
            <a:ext cx="18048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Ответственное хранение
</a:t>
            </a:r>
            <a:pPr algn="l" indent="0" marL="0">
              <a:lnSpc>
                <a:spcPct val="115000"/>
              </a:lnSpc>
              <a:buNone/>
            </a:pPr>
            <a:r>
              <a:rPr lang="en-US" sz="487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анализов требуют безопасных цифровых систем, понятных правил хранения и удаления данных. Это особенно важно при длительных проектах, где информация может использоваться много лет спустя.
</a:t>
            </a:r>
            <a:endParaRPr lang="en-US" sz="116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исследований генома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887150" y="1672400"/>
            <a:ext cx="21837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редактирование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35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CRISPR-технологии открывают возможность исправлять мутации прямо в клетках. Главная задача здесь — добиться высокой точности, чтобы изменять только нужный участок и не затрагивать другие гены.
</a:t>
            </a:r>
            <a:endParaRPr lang="en-US" sz="1077" dirty="0"/>
          </a:p>
        </p:txBody>
      </p:sp>
      <p:sp>
        <p:nvSpPr>
          <p:cNvPr id="11" name="Text 3"/>
          <p:cNvSpPr txBox="1"/>
          <p:nvPr/>
        </p:nvSpPr>
        <p:spPr>
          <a:xfrm>
            <a:off x="887150" y="3216775"/>
            <a:ext cx="21837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терапия
</a:t>
            </a:r>
            <a:pPr algn="l" indent="0" marL="0">
              <a:lnSpc>
                <a:spcPct val="115000"/>
              </a:lnSpc>
              <a:buNone/>
            </a:pPr>
            <a:r>
              <a:rPr lang="en-US" sz="35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Геномные подходы всё активнее сочетают с выращиванием и пересадкой клеток. Это создаёт новые методы лечения, особенно там, где нужно восстановить утраченную функцию ткани или органа.
</a:t>
            </a:r>
            <a:endParaRPr lang="en-US" sz="1077" dirty="0"/>
          </a:p>
        </p:txBody>
      </p:sp>
      <p:sp>
        <p:nvSpPr>
          <p:cNvPr id="12" name="Text 4"/>
          <p:cNvSpPr txBox="1"/>
          <p:nvPr/>
        </p:nvSpPr>
        <p:spPr>
          <a:xfrm>
            <a:off x="3736636" y="1684863"/>
            <a:ext cx="21837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Скрининг всего генома
</a:t>
            </a:r>
            <a:pPr algn="l" indent="0" marL="0">
              <a:lnSpc>
                <a:spcPct val="115000"/>
              </a:lnSpc>
              <a:buNone/>
            </a:pPr>
            <a:r>
              <a:rPr lang="en-US" sz="35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Полногеномный анализ помогает находить редкие варианты, которые не видны при обычных тестах. Такой подход особенно полезен в сложной диагностике, когда причина болезни долго остаётся неизвестной.
</a:t>
            </a:r>
            <a:endParaRPr lang="en-US" sz="1077" dirty="0"/>
          </a:p>
        </p:txBody>
      </p:sp>
      <p:sp>
        <p:nvSpPr>
          <p:cNvPr id="13" name="Text 5"/>
          <p:cNvSpPr txBox="1"/>
          <p:nvPr/>
        </p:nvSpPr>
        <p:spPr>
          <a:xfrm>
            <a:off x="3751474" y="3216775"/>
            <a:ext cx="21837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Одиночные 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36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единичных клеток показывает, что даже внутри одной ткани клетки могут сильно различаться. Это важно для понимания развития, иммунного ответа и поведения опухолей.
</a:t>
            </a:r>
            <a:endParaRPr lang="en-US" sz="1095" dirty="0"/>
          </a:p>
        </p:txBody>
      </p:sp>
      <p:sp>
        <p:nvSpPr>
          <p:cNvPr id="14" name="Text 6"/>
          <p:cNvSpPr txBox="1"/>
          <p:nvPr/>
        </p:nvSpPr>
        <p:spPr>
          <a:xfrm>
            <a:off x="6549024" y="1672400"/>
            <a:ext cx="21837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и контроль
</a:t>
            </a:r>
            <a:pPr algn="l" indent="0" marL="0">
              <a:lnSpc>
                <a:spcPct val="115000"/>
              </a:lnSpc>
              <a:buNone/>
            </a:pPr>
            <a:r>
              <a:rPr lang="en-US" sz="36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геномики зависит не только от технологий, но и от строгих правил их применения. Чем точнее методы, тем важнее контроль рисков, побочных эффектов и долгосрочных последствий.
</a:t>
            </a:r>
            <a:endParaRPr lang="en-US" sz="109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генома объединяет биологию, медицину и историю человечества: оно объясняет признаки, болезни и происхождение видов. Чем глубже мы понимаем ДНК, тем точнее можем помогать человеку и безопаснее использовать знания.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640125" y="287750"/>
            <a:ext cx="80925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Геном человека — язык, на котором написаны наследственность и эволюция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2026-06-01T18:11:57Z</dcterms:created>
  <dcterms:modified xsi:type="dcterms:W3CDTF">2026-06-01T18:11:57Z</dcterms:modified>
</cp:coreProperties>
</file>