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EC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13500" y="1439325"/>
            <a:ext cx="7917000" cy="19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Хордовые: обобщённый обзор и ключевые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— разнообразная группа животных с важной ролью в природе и жизни человека.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054250" y="4085050"/>
            <a:ext cx="50355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появились свыше 530 млн лет назад, заложив основы сложной организации позвоночных. Их окаменелости связаны с морскими экосистемами, а изучение строения служит фундаментом биологических наук.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хордовых в биологии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750" y="1161638"/>
            <a:ext cx="2006400" cy="1771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8327" y="1161638"/>
            <a:ext cx="2006400" cy="17712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4900" y="1161638"/>
            <a:ext cx="2006400" cy="17712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1475" y="1161638"/>
            <a:ext cx="2006400" cy="17712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признаки типа Хордовые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1775" y="3445725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— основа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— прочный, но гибкий стержень, протянувшийся вдоль тела. Она поддерживает форму и служит основой для будущего позвоночника у многих видов.
</a:t>
            </a:r>
            <a:endParaRPr lang="en-US" sz="1013" dirty="0"/>
          </a:p>
        </p:txBody>
      </p:sp>
      <p:sp>
        <p:nvSpPr>
          <p:cNvPr id="13" name="Text 3"/>
          <p:cNvSpPr txBox="1"/>
          <p:nvPr/>
        </p:nvSpPr>
        <p:spPr>
          <a:xfrm>
            <a:off x="25583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Спинная нервная трубка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хордой располагается спинная нервная трубка — зачаток центральной нервной системы, отвечающей за передачу импульсов и координацию движений.
</a:t>
            </a:r>
            <a:endParaRPr lang="en-US" sz="1013" dirty="0"/>
          </a:p>
        </p:txBody>
      </p:sp>
      <p:sp>
        <p:nvSpPr>
          <p:cNvPr id="14" name="Text 4"/>
          <p:cNvSpPr txBox="1"/>
          <p:nvPr/>
        </p:nvSpPr>
        <p:spPr>
          <a:xfrm>
            <a:off x="462487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щели в глотке
</a:t>
            </a:r>
            <a:pPr algn="l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щели — отверстия в глотке, обеспечивающие дыхание у водных хордовых и участие в фильтрации пищи.
</a:t>
            </a:r>
            <a:endParaRPr lang="en-US" sz="1105" dirty="0"/>
          </a:p>
        </p:txBody>
      </p:sp>
      <p:sp>
        <p:nvSpPr>
          <p:cNvPr id="15" name="Text 5"/>
          <p:cNvSpPr txBox="1"/>
          <p:nvPr/>
        </p:nvSpPr>
        <p:spPr>
          <a:xfrm>
            <a:off x="66914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Мышечный хвост
</a:t>
            </a:r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Мышечный хвост помогает в движении, особенно на личиночных стадиях развития, и сохраняется у многих взрослых хордовых.
</a:t>
            </a:r>
            <a:endParaRPr lang="en-US" sz="10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состоит из упругих клеток и обеспечивает структурную поддержку тела хордовых на ранних стадиях развития.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личиночных этапах хорда играет ключевую роль в движении, заменяя более сложные структуры скелета.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служит каркасом для формирования позвоночника у большинства позвоночных животных в ходе роста.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хорды: функции и значение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подтипы типа Хордовые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— ланцетники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животные с сохранением хорды и нервной трубки на всю жизнь, обитают в песчаном грунте и питаются фильтрацией.
</a:t>
            </a:r>
            <a:endParaRPr lang="en-US" sz="109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— разнообразная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многочисленная подгруппа, включающая рыбы, земноводных, рептилий, птиц и млекопитающих с развитым внутренним скелетом.
</a:t>
            </a:r>
            <a:endParaRPr lang="en-US" sz="109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 — морские фильтраторы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асцидий, которые на личиночной стадии хордовые, но у взрослых приобретают плотную оболочку и ведут прикреплённый образ жизни.
</a:t>
            </a:r>
            <a:endParaRPr lang="en-US" sz="109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1272" y="1394038"/>
            <a:ext cx="4141456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обладают наибольшей сложностью и адаптированы к широкому спектру сред обитания.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биологии хордовых, 2023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отличия между оболочниками, бесчерепными и позвоночными по строению, среде обитания и питанию.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типов хордовых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 — морские фильтраторы, живущие в прикреплённом состоянии в защитной оболочке, выполняющей защитную функцию.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личиночной стадии они имеют все признаки хордовых, но с переходом во взрослую форму многие признаки исчезают.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Оболочники: особенности строения и жизненного цикла
</a:t>
            </a:r>
            <a:endParaRPr lang="en-US" sz="2471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Ланцетник сохраняет хорду и нервную трубку всю жизнь, что отличает его от большинства хордовых. 2. Обитает в песчаном морском грунте, активно фильтруя пищу ночью.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Используется как модель для изучения эволюции позвоночных благодаря примитивному строению и стабильным признакам. 2. Питается микроскопическими организмами, обеспечивая важную роль в пищевой цепи.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Бесчерепные: строение и жизненные стратегии ланцетника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Позвоночные: разнообразие и ключевые признаки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 органы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имеют прочный внутренний скелет и развитые органы чувств, что позволяет им активно ориентироваться в разнообразных средах обитания.
</a:t>
            </a:r>
            <a:endParaRPr lang="en-US" sz="1115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рыб в воде до млекопитающих на суше — позвоночные адаптированы к самым разным условиям, включая пустыни и горы.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позвоночных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классы включают рыбы и амфибии, рептилий, птиц и млекопитающих, каждый с уникальными адаптациями и структурой тела.
</a:t>
            </a:r>
            <a:endParaRPr lang="en-US" sz="11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каталог видов позвоночных, 2024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составляют половину всех видов позвоночных, преобладая в разнообразии и численности.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птиц и рептилий подчёркивает адаптацию к наземным условиям, а млекопитающие занимают ключевые экологические ниши.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и распределение видов среди позвоночных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обладают развитым внутренним скелетом, который состоит из черепа и позвоночника, служащих основой для крепления мышц и защиты внутренних органов тела.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у позвоночных устроено от двух до четырёх камер в зависимости от класса, поддерживая непрерывный кровоток по артериям и венам для эффективного обмена веществ.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позвоночных сложная, включая головной и спинной мозг, что обеспечивает координацию движений и восприятие окружающей среды с помощью разнообразных органов чувств.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состоит из почек, которые очищают кровь от продуктов обмена, а органы чувств — глаза, уши и органы обоняния — помогают ориентироваться в пространстве и находить пищу.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внутреннего строения позвоночных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267" y="1161075"/>
            <a:ext cx="2005367" cy="242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8844" y="1161075"/>
            <a:ext cx="2005367" cy="242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5417" y="1161075"/>
            <a:ext cx="2005367" cy="2427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91991" y="1161075"/>
            <a:ext cx="2005367" cy="2427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новшества, позволившие животным покорить сушу
</a:t>
            </a:r>
            <a:endParaRPr lang="en-US" sz="2064" dirty="0"/>
          </a:p>
        </p:txBody>
      </p:sp>
      <p:sp>
        <p:nvSpPr>
          <p:cNvPr id="12" name="Text 1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491775" y="3906302"/>
            <a:ext cx="20064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лёгких у амфибий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развили лёгкие, что позволило им дышать атмосферным воздухом и покидать водную среду. Это стало ключевым этапом адаптации к наземной жизни.
</a:t>
            </a:r>
            <a:endParaRPr lang="en-US" sz="829" dirty="0"/>
          </a:p>
        </p:txBody>
      </p:sp>
      <p:sp>
        <p:nvSpPr>
          <p:cNvPr id="14" name="Text 3"/>
          <p:cNvSpPr txBox="1"/>
          <p:nvPr/>
        </p:nvSpPr>
        <p:spPr>
          <a:xfrm>
            <a:off x="2558325" y="3903125"/>
            <a:ext cx="20064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и молочные железы у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появилась шерсть для сохранения тепла и молочные железы, обеспечивающие детёнышей питанием, что значительно повысило выживаемость потомства на суше.
</a:t>
            </a:r>
            <a:endParaRPr lang="en-US" sz="727" dirty="0"/>
          </a:p>
        </p:txBody>
      </p:sp>
      <p:sp>
        <p:nvSpPr>
          <p:cNvPr id="15" name="Text 4"/>
          <p:cNvSpPr txBox="1"/>
          <p:nvPr/>
        </p:nvSpPr>
        <p:spPr>
          <a:xfrm>
            <a:off x="4624875" y="3903125"/>
            <a:ext cx="20064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кожа с чешуёй и твёрдые яйца у рептилий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обзавелись сухой кожей с защитной чешуёй и яйцами с прочной оболочкой, что позволило им откладывать потомство вне воды и уменьшить потерю влаги.
</a:t>
            </a:r>
            <a:endParaRPr lang="en-US" sz="738" dirty="0"/>
          </a:p>
        </p:txBody>
      </p:sp>
      <p:sp>
        <p:nvSpPr>
          <p:cNvPr id="16" name="Text 5"/>
          <p:cNvSpPr txBox="1"/>
          <p:nvPr/>
        </p:nvSpPr>
        <p:spPr>
          <a:xfrm>
            <a:off x="6691425" y="3903125"/>
            <a:ext cx="20064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перьев у птиц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развили перья, которые обеспечивают не только способность к полёту, но и регулируют температуру тела, помогая выживать в разнообразных климатических условиях.
</a:t>
            </a:r>
            <a:endParaRPr lang="en-US" sz="81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дышат через жабры, которые позволяют извлекать кислород из воды, и имеют плавники, обеспечивающие манёвренность и устойчивость при плавании.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рыб обычно влажная и покрыта чешуёй, что защищает тело и снижает сопротивление при движении в водной среде.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рыб включают костных рыб с жёстким скелетом, а также акул и скатов с хрящевым скелетом, представляя огромное разнообразие форм и размеров.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отличительные черты и многообразие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900" y="1604375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проводят ранние стадии жизни в воде, где происходит размножение и развитие икры. Позже они развивают лёгкие и могут дышать атмосферным воздухом, что позволяет выходить на сушу.
</a:t>
            </a:r>
            <a:endParaRPr lang="en-US" sz="1104" dirty="0"/>
          </a:p>
        </p:txBody>
      </p:sp>
      <p:sp>
        <p:nvSpPr>
          <p:cNvPr id="6" name="Text 1"/>
          <p:cNvSpPr txBox="1"/>
          <p:nvPr/>
        </p:nvSpPr>
        <p:spPr>
          <a:xfrm>
            <a:off x="6005175" y="3055625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кожа тонкая и влажная, что важно для газообмена, но она быстро теряет воду. Именно поэтому земноводные обитают преимущественно вблизи водоёмов и влажных мест.
</a:t>
            </a:r>
            <a:endParaRPr lang="en-US" sz="1127" dirty="0"/>
          </a:p>
        </p:txBody>
      </p:sp>
      <p:sp>
        <p:nvSpPr>
          <p:cNvPr id="7" name="Text 2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Земноводные: жизнь между водой и сушей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покрыты сухой кожей с чешуёй, защищающей от испарения влаги и механических повреждений, что позволяет им долгое время обходиться без воды.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откладывают яйца с твёрдой оболочкой, обеспечивающей эмбриону защиту и влажность вне водной среды, а развитые органы чувств помогают ориентироваться в сложных условиях суши.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Рептилии: приспособления к жизни на суше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750" y="1161638"/>
            <a:ext cx="2006400" cy="1771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8327" y="1161638"/>
            <a:ext cx="2006400" cy="17712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4900" y="1161638"/>
            <a:ext cx="2006400" cy="17712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1475" y="1161638"/>
            <a:ext cx="2006400" cy="17712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Летательные адаптации птиц и их разнообразие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1775" y="3445725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Полые кости для облегчения тела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имеют полые кости — лёгкие и прочные структуры, которые уменьшают вес скелета. Это важная адаптация, делая полёт более эффективным и энергосберегающим.
</a:t>
            </a:r>
            <a:endParaRPr lang="en-US" sz="993" dirty="0"/>
          </a:p>
        </p:txBody>
      </p:sp>
      <p:sp>
        <p:nvSpPr>
          <p:cNvPr id="13" name="Text 3"/>
          <p:cNvSpPr txBox="1"/>
          <p:nvPr/>
        </p:nvSpPr>
        <p:spPr>
          <a:xfrm>
            <a:off x="25583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крылья и грудная мускулатура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служат основным органом полёта, а мощная мускулатура груди обеспечивает необходимую силу для взмахов, что позволяет птицам выполнять длительные и манёвренные полёты.
</a:t>
            </a:r>
            <a:endParaRPr lang="en-US" sz="846" dirty="0"/>
          </a:p>
        </p:txBody>
      </p:sp>
      <p:sp>
        <p:nvSpPr>
          <p:cNvPr id="14" name="Text 4"/>
          <p:cNvSpPr txBox="1"/>
          <p:nvPr/>
        </p:nvSpPr>
        <p:spPr>
          <a:xfrm>
            <a:off x="462487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для полёта и терморегуляции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не только обеспечивают подъём и управление в воздухе, но и помогают сохранять тепло, защищая птицу от холода и поддерживая внутренний температурный баланс.
</a:t>
            </a:r>
            <a:endParaRPr lang="en-US" sz="925" dirty="0"/>
          </a:p>
        </p:txBody>
      </p:sp>
      <p:sp>
        <p:nvSpPr>
          <p:cNvPr id="15" name="Text 5"/>
          <p:cNvSpPr txBox="1"/>
          <p:nvPr/>
        </p:nvSpPr>
        <p:spPr>
          <a:xfrm>
            <a:off x="66914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птиц и уникальные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 не способен летать, но быстро бегает на земле. Колибри — самая маленькая птица с уникальным маховым полётом. Совы — ночные хищники с острым зрением и слухом.
</a:t>
            </a:r>
            <a:endParaRPr lang="en-US" sz="8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и ухода за потомством
</a:t>
            </a:r>
            <a:pPr algn="l" indent="0" marL="0">
              <a:lnSpc>
                <a:spcPct val="115000"/>
              </a:lnSpc>
              <a:buNone/>
            </a:pPr>
            <a:r>
              <a:rPr lang="en-US" sz="13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характеризуются живорождением и наличием молочных желез, обеспечивающих питание детёнышей в раннем возрасте. Шерсть помогает сохранять тепло и защищает кожу.
</a:t>
            </a:r>
            <a:endParaRPr lang="en-US" sz="1319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мозга и интеллектуальные способности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3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обладают высокоразвитым головным мозгом, что обеспечивает сложное поведение, способность к обучению и адаптации к окружающей среде. Это выделяет их среди других животных.
</a:t>
            </a:r>
            <a:endParaRPr lang="en-US" sz="1319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признаки млекопитающих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яйца до взрослой особи с различиями у классов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хордовых: основные стадии развития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19" y="1291100"/>
            <a:ext cx="338513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600" y="1295870"/>
            <a:ext cx="364200" cy="29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931" y="3055087"/>
            <a:ext cx="263288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хордовых в природе и деятельности человека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обеспечивают человека рыбой, мясом, молоком и яйцами, составляя важную часть рациона и продовольственной безопасности.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пищи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хордовых получают шерсть, кожу и перья — материалы для производства одежды, обуви и других изделий.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для промышленности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хордовых служат моделями в медицине и биологии, способствуя развитию новых методов лечения и пониманию процессов жизни.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 медицинские исследования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играют роль хищников, растительноядных и опылителей, поддерживая экологический баланс и устойчивость природных систем.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экосистем и биоразнообразия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Хордовые: ключ к пониманию жизни на Земле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Хордовые объединяет наиболее организованных животных, чья эволюция сформировала сложные экосистемы и продолжает влиять на биосферу, обеспечивая разнообразие и устойчивость жизни на планете.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2026-05-08T22:09:47Z</dcterms:created>
  <dcterms:modified xsi:type="dcterms:W3CDTF">2026-05-08T22:09:47Z</dcterms:modified>
</cp:coreProperties>
</file>