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750" y="1331194"/>
            <a:ext cx="4136700" cy="3619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74574" y="653500"/>
            <a:ext cx="35601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731659" y="1914152"/>
            <a:ext cx="3770700" cy="24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век: дальние пути, торговля и борьба за 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Дальние пути определяли богатство, власть и судьбу целых регионов.
</a:t>
            </a:r>
            <a:endParaRPr lang="en-US" sz="3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17050" y="1921677"/>
            <a:ext cx="2675400" cy="26335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17050" y="475921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век: дальние пути и перемены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109375" y="2259000"/>
            <a:ext cx="3828000" cy="18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 веке океаны и реки стали путями к богатству, а споры о власти — борьбой за порядок и свободу.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050" y="542763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Европа тянулась к Индии и Китаю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936383" y="1945650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прибыли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государства стремились к рынкам, где можно было выгодно обменивать товары и получать редкие изделия без лишних посредников. Это обещало большие прибыли купцам и правителям.
</a:t>
            </a:r>
            <a:endParaRPr lang="en-US" sz="821" dirty="0"/>
          </a:p>
        </p:txBody>
      </p:sp>
      <p:sp>
        <p:nvSpPr>
          <p:cNvPr id="10" name="Text 3"/>
          <p:cNvSpPr txBox="1"/>
          <p:nvPr/>
        </p:nvSpPr>
        <p:spPr>
          <a:xfrm>
            <a:off x="1936375" y="3520702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товары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Пряности, шёлк и чай были не просто дорогими товарами. Они становились символами престижа, а спрос на них подталкивал мореплавателей искать прямой путь в Азию.
</a:t>
            </a:r>
            <a:endParaRPr lang="en-US" sz="928" dirty="0"/>
          </a:p>
        </p:txBody>
      </p:sp>
      <p:sp>
        <p:nvSpPr>
          <p:cNvPr id="11" name="Text 4"/>
          <p:cNvSpPr txBox="1"/>
          <p:nvPr/>
        </p:nvSpPr>
        <p:spPr>
          <a:xfrm>
            <a:off x="6054821" y="1945650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держав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торговля усиливала соперничество между Португалией, Испанией, Англией и Голландией. Каждая держава старалась закрепиться на новых маршрутах раньше своих конкурентов.
</a:t>
            </a:r>
            <a:endParaRPr lang="en-US" sz="914" dirty="0"/>
          </a:p>
        </p:txBody>
      </p:sp>
      <p:sp>
        <p:nvSpPr>
          <p:cNvPr id="12" name="Text 5"/>
          <p:cNvSpPr txBox="1"/>
          <p:nvPr/>
        </p:nvSpPr>
        <p:spPr>
          <a:xfrm>
            <a:off x="6054812" y="3520702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маршрутов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превратились в пространство борьбы за влияние. Контроль над портами, островами и прибрежными пунктами приносил не только доход, но и политическую силу.
</a:t>
            </a:r>
            <a:endParaRPr lang="en-US" sz="92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694" y="1469900"/>
            <a:ext cx="3014813" cy="344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искали путь в Азию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967125" y="2076450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Приборы и 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Мореплаватели опирались на компас, карты и астролябию, чтобы держать курс вдали от берега. Эти приборы помогали ориентироваться в открытом море и уменьшали риск заблудиться.
</a:t>
            </a:r>
            <a:endParaRPr lang="en-US" sz="976" dirty="0"/>
          </a:p>
        </p:txBody>
      </p:sp>
      <p:sp>
        <p:nvSpPr>
          <p:cNvPr id="11" name="Text 3"/>
          <p:cNvSpPr txBox="1"/>
          <p:nvPr/>
        </p:nvSpPr>
        <p:spPr>
          <a:xfrm>
            <a:off x="3967125" y="3431575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 дальних рейсов
</a:t>
            </a:r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Каравеллы и галеоны были приспособлены к долгим плаваниям. На них перевозили людей, товары и оружие, а также запас воды и продовольствия для месяцев пути.
</a:t>
            </a:r>
            <a:endParaRPr lang="en-US" sz="1016" dirty="0"/>
          </a:p>
        </p:txBody>
      </p:sp>
      <p:sp>
        <p:nvSpPr>
          <p:cNvPr id="12" name="Text 4"/>
          <p:cNvSpPr txBox="1"/>
          <p:nvPr/>
        </p:nvSpPr>
        <p:spPr>
          <a:xfrm>
            <a:off x="6567200" y="2076450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часто проходили вокруг Африки или через Индийский океан. Плавание занимало много времени, требовало опыта и зависело от ветров, течений и сезонных условий.
</a:t>
            </a:r>
            <a:endParaRPr lang="en-US" sz="976" dirty="0"/>
          </a:p>
        </p:txBody>
      </p:sp>
      <p:sp>
        <p:nvSpPr>
          <p:cNvPr id="13" name="Text 5"/>
          <p:cNvSpPr txBox="1"/>
          <p:nvPr/>
        </p:nvSpPr>
        <p:spPr>
          <a:xfrm>
            <a:off x="6567200" y="3431575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 и капитал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компании объединяли деньги, суда и защиту. Так путешествие становилось не одиночным подвигом, а организованным предприятием с расчётом на прибыль и поддержку власти.
</a:t>
            </a:r>
            <a:endParaRPr lang="en-US" sz="94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112" y="1507475"/>
            <a:ext cx="3166226" cy="344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050" y="474727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Индия: товары, города и встречи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908831" y="2719136"/>
            <a:ext cx="1393403" cy="1727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рынки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Европейцев привлекали порты Гоа, Сурат и Кочин, где сходились морская торговля и городская жизнь. Здесь можно было увидеть оживлённые рынки, склады и мастерские.
</a:t>
            </a:r>
            <a:endParaRPr lang="en-US" sz="1160" dirty="0"/>
          </a:p>
        </p:txBody>
      </p:sp>
      <p:sp>
        <p:nvSpPr>
          <p:cNvPr id="10" name="Text 3"/>
          <p:cNvSpPr txBox="1"/>
          <p:nvPr/>
        </p:nvSpPr>
        <p:spPr>
          <a:xfrm>
            <a:off x="5421262" y="2719136"/>
            <a:ext cx="1393403" cy="1727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Востребованные товары
</a:t>
            </a:r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интерес вызывали перец, хлопок, ткани и драгоценные камни. Эти товары высоко ценились в Европе и делали индийскую торговлю особенно выгодной.
</a:t>
            </a:r>
            <a:endParaRPr lang="en-US" sz="1153" dirty="0"/>
          </a:p>
        </p:txBody>
      </p:sp>
      <p:sp>
        <p:nvSpPr>
          <p:cNvPr id="11" name="Text 4"/>
          <p:cNvSpPr txBox="1"/>
          <p:nvPr/>
        </p:nvSpPr>
        <p:spPr>
          <a:xfrm>
            <a:off x="6933692" y="2719136"/>
            <a:ext cx="1393403" cy="1727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знакомства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встреч с могольскими правителями, купцами и ремесленниками европейцы узнавали о богатой городской культуре, религиях и привычках, которые сильно отличались от европейских.
</a:t>
            </a:r>
            <a:endParaRPr lang="en-US" sz="109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4100" y="1519429"/>
            <a:ext cx="4058400" cy="33846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торговля и трудный доступ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994775" y="1896237"/>
            <a:ext cx="35232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Китай добирались по долгим морским маршрутам, поэтому путь занимал много месяцев. Прямые контакты были редкими, а каждая встреча требовала большой подготовки.
</a:t>
            </a:r>
            <a:endParaRPr lang="en-US" sz="1042" dirty="0"/>
          </a:p>
        </p:txBody>
      </p:sp>
      <p:sp>
        <p:nvSpPr>
          <p:cNvPr id="10" name="Text 3"/>
          <p:cNvSpPr txBox="1"/>
          <p:nvPr/>
        </p:nvSpPr>
        <p:spPr>
          <a:xfrm>
            <a:off x="994775" y="2850912"/>
            <a:ext cx="35232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Ценные товары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Европейцев особенно интересовали шёлк, фарфор и чай. Эти товары были редкими и дорогими, а вместе с ними рос интерес к жизни большой и устроенной страны.
</a:t>
            </a:r>
            <a:endParaRPr lang="en-US" sz="1089" dirty="0"/>
          </a:p>
        </p:txBody>
      </p:sp>
      <p:sp>
        <p:nvSpPr>
          <p:cNvPr id="11" name="Text 4"/>
          <p:cNvSpPr txBox="1"/>
          <p:nvPr/>
        </p:nvSpPr>
        <p:spPr>
          <a:xfrm>
            <a:off x="994775" y="3805587"/>
            <a:ext cx="35232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Ограниченный доступ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Сложности создавали строгие правила торговли, языковой барьер и ограниченное число мест, где иностранцев вообще допускали к обмену. Это делало поездки редкими и непростыми.
</a:t>
            </a:r>
            <a:endParaRPr lang="en-US" sz="104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1542" y="2223516"/>
            <a:ext cx="4009800" cy="18737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6028325" y="1982300"/>
            <a:ext cx="2393700" cy="235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изменили не только карту мира, но и сами представления европейцев о расстояниях, океанах и возможностях морской торговли.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показывает, что важнейшие открытия сосредоточились на морских путях и берегах, где раньше для европейцев оставалось много неизвестного.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Великих географических открытий
</a:t>
            </a:r>
            <a:endParaRPr lang="en-US" sz="1176" dirty="0"/>
          </a:p>
        </p:txBody>
      </p:sp>
      <p:sp>
        <p:nvSpPr>
          <p:cNvPr id="6" name="Text 2"/>
          <p:cNvSpPr txBox="1"/>
          <p:nvPr/>
        </p:nvSpPr>
        <p:spPr>
          <a:xfrm>
            <a:off x="1091025" y="837075"/>
            <a:ext cx="6102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изменили Великие географические открытия
</a:t>
            </a:r>
            <a:endParaRPr lang="en-US" sz="216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1542" y="2223516"/>
            <a:ext cx="4009800" cy="18737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6028325" y="1982300"/>
            <a:ext cx="2393700" cy="235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ускорили обмен между континентами: в Европу шли товары, металлы и новые сведения о мире.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 — Европа стала частью более широкого обмена, а борьба за морские пути превратилась в борьбу за влияние и ресурсы.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последствий Великих географических открытий
</a:t>
            </a:r>
            <a:endParaRPr lang="en-US" sz="1271" dirty="0"/>
          </a:p>
        </p:txBody>
      </p:sp>
      <p:sp>
        <p:nvSpPr>
          <p:cNvPr id="6" name="Text 2"/>
          <p:cNvSpPr txBox="1"/>
          <p:nvPr/>
        </p:nvSpPr>
        <p:spPr>
          <a:xfrm>
            <a:off x="1091025" y="837075"/>
            <a:ext cx="6102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Европы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5E5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0532" y="2482354"/>
            <a:ext cx="263812" cy="30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00058" y="2482354"/>
            <a:ext cx="263812" cy="30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30532" y="4386040"/>
            <a:ext cx="263812" cy="30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00066" y="4386040"/>
            <a:ext cx="263812" cy="30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701975" y="374700"/>
            <a:ext cx="76962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различия и сходства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716783" y="2252700"/>
            <a:ext cx="2904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морские державы стремились к богатству через дальние рейсы, новые порты и прямую торговлю с Азией. Их интересовали прибыль, контроль и опережение соперников.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716771" y="1631445"/>
            <a:ext cx="33501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 океаны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086309" y="2252700"/>
            <a:ext cx="2904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Азиатские рынки привлекали редкими и дорогими товарами. Именно поэтому путь в Индию и Китай воспринимался как возможность получить доступ к настоящим сокровищам торговли.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5086297" y="1631445"/>
            <a:ext cx="33501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как источник товаров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716783" y="4156385"/>
            <a:ext cx="2904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Русь и степь жили по своим дорогам: рекам, переправам, зимовкам и переходам. Здесь движение людей было связано не только с торговлей, но и с властью.
</a:t>
            </a:r>
            <a:endParaRPr lang="en-US" sz="1000" dirty="0"/>
          </a:p>
        </p:txBody>
      </p:sp>
      <p:sp>
        <p:nvSpPr>
          <p:cNvPr id="18" name="Text 7"/>
          <p:cNvSpPr txBox="1"/>
          <p:nvPr/>
        </p:nvSpPr>
        <p:spPr>
          <a:xfrm>
            <a:off x="716771" y="3535130"/>
            <a:ext cx="33501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степь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086317" y="4156385"/>
            <a:ext cx="2904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на морях, и на реках контроль над маршрутами решал исход событий. Кто управлял дорогой, тот мог влиять на торговлю, безопасность и политическую силу.
</a:t>
            </a:r>
            <a:endParaRPr lang="en-US" sz="1000" dirty="0"/>
          </a:p>
        </p:txBody>
      </p:sp>
      <p:sp>
        <p:nvSpPr>
          <p:cNvPr id="20" name="Text 9"/>
          <p:cNvSpPr txBox="1"/>
          <p:nvPr/>
        </p:nvSpPr>
        <p:spPr>
          <a:xfrm>
            <a:off x="5086304" y="3535130"/>
            <a:ext cx="33501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над путями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694" y="1469900"/>
            <a:ext cx="3014813" cy="344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донские казаки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967125" y="1917700"/>
            <a:ext cx="4634700" cy="7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жили на границе степи и Русского государства. Они охраняли переправы, участвовали в походах и привыкли рассчитывать прежде всего на собственные силы.
</a:t>
            </a:r>
            <a:endParaRPr lang="en-US" sz="1103" dirty="0"/>
          </a:p>
        </p:txBody>
      </p:sp>
      <p:sp>
        <p:nvSpPr>
          <p:cNvPr id="10" name="Text 3"/>
          <p:cNvSpPr txBox="1"/>
          <p:nvPr/>
        </p:nvSpPr>
        <p:spPr>
          <a:xfrm>
            <a:off x="3967125" y="2855750"/>
            <a:ext cx="4634700" cy="7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 путь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них реки были важнейшими дорогами. По Дону и его притокам можно было быстро перемещаться, торговать, уходить в степь или возвращаться к своим станицам.
</a:t>
            </a:r>
            <a:endParaRPr lang="en-US" sz="1103" dirty="0"/>
          </a:p>
        </p:txBody>
      </p:sp>
      <p:sp>
        <p:nvSpPr>
          <p:cNvPr id="11" name="Text 4"/>
          <p:cNvSpPr txBox="1"/>
          <p:nvPr/>
        </p:nvSpPr>
        <p:spPr>
          <a:xfrm>
            <a:off x="3967125" y="3793800"/>
            <a:ext cx="4634700" cy="7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с властью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 воинская привычка делали казачью среду особой. Но рядом с самостоятельностью росли и конфликты с властью, которая стремилась усилить контроль над южными землями.
</a:t>
            </a:r>
            <a:endParaRPr lang="en-US" sz="110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418" y="2084600"/>
            <a:ext cx="7877164" cy="254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953150" y="874692"/>
            <a:ext cx="6391200" cy="7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началось восстание 1667–1671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нарастают от усиления власти и давления на население к открытому выступлению на Волге и Дону.
</a:t>
            </a:r>
            <a:endParaRPr lang="en-US" sz="219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97425" y="1568474"/>
            <a:ext cx="3167400" cy="3121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050" y="542763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движения Степана Разина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936375" y="1778566"/>
            <a:ext cx="2793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1667 году Степан Разин стал признанным вождём отряда и быстро превратился в символ сопротивления власти. Его поддержка росла там, где люди искали защиту и вольную жизнь.
</a:t>
            </a:r>
            <a:endParaRPr lang="en-US" sz="918" dirty="0"/>
          </a:p>
        </p:txBody>
      </p:sp>
      <p:sp>
        <p:nvSpPr>
          <p:cNvPr id="10" name="Text 3"/>
          <p:cNvSpPr txBox="1"/>
          <p:nvPr/>
        </p:nvSpPr>
        <p:spPr>
          <a:xfrm>
            <a:off x="1936375" y="2780757"/>
            <a:ext cx="2793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сторонников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действия шли по рекам и степным дорогам, поэтому отряд мог быстро перемещаться и собирать новых людей. К Разину присоединялись казаки, беглые крестьяне и бедняки.
</a:t>
            </a:r>
            <a:endParaRPr lang="en-US" sz="918" dirty="0"/>
          </a:p>
        </p:txBody>
      </p:sp>
      <p:sp>
        <p:nvSpPr>
          <p:cNvPr id="11" name="Text 4"/>
          <p:cNvSpPr txBox="1"/>
          <p:nvPr/>
        </p:nvSpPr>
        <p:spPr>
          <a:xfrm>
            <a:off x="1936375" y="3782940"/>
            <a:ext cx="2793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для протеста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Недовольство подогревали жёсткие порядки, зависимость от начальства и чувство несправедливости. На этом фоне движение из локального выступления стало заметной силой на юге Руси.
</a:t>
            </a:r>
            <a:endParaRPr lang="en-US" sz="8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5E5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701975" y="501700"/>
            <a:ext cx="76962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и Поволжье: центр событий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74026" y="3786190"/>
            <a:ext cx="1645200" cy="12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1667: сбор на Дону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началось на Дону, где Разин собрал первый сильный отряд и подготовил походы по рекам.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918210" y="2808945"/>
            <a:ext cx="1645200" cy="12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Волге
</a:t>
            </a:r>
            <a:pPr algn="ctr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Разинцы вышли на Волгу и стали перехватывать суда, чтобы укрепить свои силы и привлечь новых участников.
</a:t>
            </a:r>
            <a:endParaRPr lang="en-US" sz="1191" dirty="0"/>
          </a:p>
        </p:txBody>
      </p:sp>
      <p:sp>
        <p:nvSpPr>
          <p:cNvPr id="13" name="Text 4"/>
          <p:cNvSpPr txBox="1"/>
          <p:nvPr/>
        </p:nvSpPr>
        <p:spPr>
          <a:xfrm>
            <a:off x="3674761" y="3637743"/>
            <a:ext cx="1645200" cy="12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движения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Поволжье к ним присоединялись казаки, беглые люди и часть городских жителей, недовольных порядками.
</a:t>
            </a:r>
            <a:endParaRPr lang="en-US" sz="1194" dirty="0"/>
          </a:p>
        </p:txBody>
      </p:sp>
      <p:sp>
        <p:nvSpPr>
          <p:cNvPr id="14" name="Text 5"/>
          <p:cNvSpPr txBox="1"/>
          <p:nvPr/>
        </p:nvSpPr>
        <p:spPr>
          <a:xfrm>
            <a:off x="5443682" y="3006880"/>
            <a:ext cx="1645200" cy="12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путями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Взятые города и укрепления помогали контролировать путь, по которому шли люди, товары и вести.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5E5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701975" y="501700"/>
            <a:ext cx="76962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были нужны походы по рекам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7685" y="3823300"/>
            <a:ext cx="1246800" cy="12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путь
</a:t>
            </a:r>
            <a:pPr algn="ctr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были удобной дорогой: по воде отряды двигались быстрее, чем по суше, и могли внезапно появляться в новых местах.
</a:t>
            </a:r>
            <a:endParaRPr lang="en-US" sz="1045" dirty="0"/>
          </a:p>
        </p:txBody>
      </p:sp>
      <p:sp>
        <p:nvSpPr>
          <p:cNvPr id="10" name="Text 3"/>
          <p:cNvSpPr txBox="1"/>
          <p:nvPr/>
        </p:nvSpPr>
        <p:spPr>
          <a:xfrm>
            <a:off x="1836725" y="3217147"/>
            <a:ext cx="15216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для борьбы
</a:t>
            </a:r>
            <a:pPr algn="ctr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волжскими и донскими маршрутами открывал доступ к оружию, припасам и добыче, нужным для продолжения походов.
</a:t>
            </a:r>
            <a:endParaRPr lang="en-US" sz="1088" dirty="0"/>
          </a:p>
        </p:txBody>
      </p:sp>
      <p:sp>
        <p:nvSpPr>
          <p:cNvPr id="11" name="Text 4"/>
          <p:cNvSpPr txBox="1"/>
          <p:nvPr/>
        </p:nvSpPr>
        <p:spPr>
          <a:xfrm>
            <a:off x="3787450" y="4163280"/>
            <a:ext cx="1725900" cy="87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торговлю
</a:t>
            </a:r>
            <a:pPr algn="ctr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речных узлов давал влияние на торговлю, а значит — возможность давить на местных властей и купцов.
</a:t>
            </a:r>
            <a:endParaRPr lang="en-US" sz="976" dirty="0"/>
          </a:p>
        </p:txBody>
      </p:sp>
      <p:sp>
        <p:nvSpPr>
          <p:cNvPr id="12" name="Text 5"/>
          <p:cNvSpPr txBox="1"/>
          <p:nvPr/>
        </p:nvSpPr>
        <p:spPr>
          <a:xfrm>
            <a:off x="5706100" y="3015597"/>
            <a:ext cx="15216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власти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правительства такие перемещения были опасны: движение распространялось широко и мешало удерживать порядок на юге.
</a:t>
            </a:r>
            <a:endParaRPr lang="en-US" sz="112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112" y="1507475"/>
            <a:ext cx="3166226" cy="344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050" y="474727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поддерживал восстание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908775" y="2382131"/>
            <a:ext cx="2118600" cy="7477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поддержки составляли казаки, для которых особенно важны были свобода, военная добыча и привычные способы самоуправления. Они видели в движении защиту своих прав.
</a:t>
            </a:r>
            <a:endParaRPr lang="en-US" sz="832" dirty="0"/>
          </a:p>
        </p:txBody>
      </p:sp>
      <p:sp>
        <p:nvSpPr>
          <p:cNvPr id="11" name="Text 3"/>
          <p:cNvSpPr txBox="1"/>
          <p:nvPr/>
        </p:nvSpPr>
        <p:spPr>
          <a:xfrm>
            <a:off x="6208350" y="2382131"/>
            <a:ext cx="2118600" cy="7477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Беглые крестьяне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Разину тянулись беглые крестьяне, спасавшиеся от податей, закрепощения и наказаний. Для них восстание казалось шансом начать жизнь заново.
</a:t>
            </a:r>
            <a:endParaRPr lang="en-US" sz="954" dirty="0"/>
          </a:p>
        </p:txBody>
      </p:sp>
      <p:sp>
        <p:nvSpPr>
          <p:cNvPr id="12" name="Text 4"/>
          <p:cNvSpPr txBox="1"/>
          <p:nvPr/>
        </p:nvSpPr>
        <p:spPr>
          <a:xfrm>
            <a:off x="3908775" y="3773256"/>
            <a:ext cx="2118600" cy="7477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низы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Посадские люди и беднота надеялись на уменьшение поборов и произвола местных властей. Их привлекала мысль о более справедливом порядке.
</a:t>
            </a:r>
            <a:endParaRPr lang="en-US" sz="956" dirty="0"/>
          </a:p>
        </p:txBody>
      </p:sp>
      <p:sp>
        <p:nvSpPr>
          <p:cNvPr id="13" name="Text 5"/>
          <p:cNvSpPr txBox="1"/>
          <p:nvPr/>
        </p:nvSpPr>
        <p:spPr>
          <a:xfrm>
            <a:off x="6208350" y="3773256"/>
            <a:ext cx="2118600" cy="7477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ожидание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Обещания вольности и справедливости быстро расширяли круг сторонников, потому что затрагивали самые острые проблемы повседневной жизни.
</a:t>
            </a:r>
            <a:endParaRPr lang="en-US" sz="95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418" y="2084600"/>
            <a:ext cx="7877164" cy="254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953150" y="874692"/>
            <a:ext cx="6391200" cy="7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восстание было подавлено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усилило военные действия, перекрыло речные маршруты и лишило движение возможности быстро маневрировать.
</a:t>
            </a:r>
            <a:endParaRPr lang="en-US" sz="219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для казаков и государства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94775" y="1868091"/>
            <a:ext cx="7361400" cy="7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зависимости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1671 года донское казачество оказалось теснее связано с государством: власть сильнее вмешивалась в его дела и ограничивала прежнюю самостоятельность.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994775" y="2865241"/>
            <a:ext cx="7361400" cy="7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маршрутов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уделяли рекам, крепостям и казацким кругам, потому что именно через них проходили люди, товары и решения о власти.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994775" y="3862391"/>
            <a:ext cx="7361400" cy="7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Разинское восстание стало важным уроком для современников: спор о свободе, справедливости и порядке может быстро превратиться в большой конфликт.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3425" y="2009481"/>
            <a:ext cx="3321300" cy="903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854875" y="3864275"/>
            <a:ext cx="2619600" cy="53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теме, карта путей и историческая хронология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01850" y="1721992"/>
            <a:ext cx="3772500" cy="14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в Европе и на Руси пути были не просто дорогами, а источником богатства, влияния и столкновений.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Дальние маршруты приносили выгоду, но одновременно усиливали борьбу за контроль.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701850" y="336875"/>
            <a:ext cx="77328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историй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418" y="2084600"/>
            <a:ext cx="7877164" cy="254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953150" y="874692"/>
            <a:ext cx="6391200" cy="7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и вопросы для 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два сюжета: морские открытия и события Разинского восстания, чтобы увидеть роль маршрутов в истории.
</a:t>
            </a:r>
            <a:endParaRPr lang="en-US" sz="219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32650" y="1154200"/>
            <a:ext cx="6840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E691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идеи и источники
</a:t>
            </a:r>
            <a:endParaRPr lang="en-US" sz="3300" dirty="0"/>
          </a:p>
        </p:txBody>
      </p:sp>
      <p:sp>
        <p:nvSpPr>
          <p:cNvPr id="4" name="Text 1"/>
          <p:cNvSpPr txBox="1"/>
          <p:nvPr/>
        </p:nvSpPr>
        <p:spPr>
          <a:xfrm>
            <a:off x="1071300" y="2960875"/>
            <a:ext cx="70014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 веке дальние пути меняли жизнь людей и государств: океаны вели Европу к Азии, а русские реки стали ареной борьбы за свободу, власть и контроль над движением.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2026-07-26T12:05:06Z</dcterms:created>
  <dcterms:modified xsi:type="dcterms:W3CDTF">2026-07-26T12:05:06Z</dcterms:modified>
</cp:coreProperties>
</file>