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jpeg"/><Relationship Id="rId5" Type="http://schemas.openxmlformats.org/officeDocument/2006/relationships/image" Target="../media/image-4-5.png"/><Relationship Id="rId6" Type="http://schemas.openxmlformats.org/officeDocument/2006/relationships/image" Target="../media/image-4-6.jpe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jpeg"/><Relationship Id="rId3" Type="http://schemas.openxmlformats.org/officeDocument/2006/relationships/image" Target="../media/image-6-3.png"/><Relationship Id="rId4" Type="http://schemas.openxmlformats.org/officeDocument/2006/relationships/image" Target="../media/image-6-4.jpe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png"/><Relationship Id="rId4" Type="http://schemas.openxmlformats.org/officeDocument/2006/relationships/image" Target="../media/image-13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png"/><Relationship Id="rId4" Type="http://schemas.openxmlformats.org/officeDocument/2006/relationships/image" Target="../media/image-16-4.jpeg"/><Relationship Id="rId5" Type="http://schemas.openxmlformats.org/officeDocument/2006/relationships/image" Target="../media/image-16-5.png"/><Relationship Id="rId6" Type="http://schemas.openxmlformats.org/officeDocument/2006/relationships/image" Target="../media/image-16-6.jpeg"/><Relationship Id="rId7" Type="http://schemas.openxmlformats.org/officeDocument/2006/relationships/image" Target="../media/image-1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jpeg"/><Relationship Id="rId3" Type="http://schemas.openxmlformats.org/officeDocument/2006/relationships/image" Target="../media/image-19-3.png"/><Relationship Id="rId4" Type="http://schemas.openxmlformats.org/officeDocument/2006/relationships/image" Target="../media/image-19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3625" y="0"/>
            <a:ext cx="4568751" cy="5141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19200" y="1051550"/>
            <a:ext cx="6587100" cy="295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Атлантический океан: общий обзор и ключевые темы
</a:t>
            </a:r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Второй по величине океан, влияющий на климат и связывающий материки.
</a:t>
            </a:r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3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3625" y="0"/>
            <a:ext cx="4568751" cy="5141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436875" y="1577400"/>
            <a:ext cx="4023000" cy="198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Исторический контекст и происхождение названия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Название связано с древнегреческим титаном Атласом. Атлантика долго служила непроходимой границей, пока в 1492 году Колумб не открыл Америку, что изменило морские пути и навигацию.
</a:t>
            </a:r>
            <a:endParaRPr lang="en-US" sz="22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11925" y="758837"/>
            <a:ext cx="6762300" cy="86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Размеры и основные географические параметры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684125" y="1951300"/>
            <a:ext cx="2310300" cy="235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Атлантический океан занимает площадь около 91,7 млн км², что вдвое превышает площадь Европы, и классифицируется как второй по величине на Земле.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6149575" y="1951300"/>
            <a:ext cx="2310300" cy="235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Омывает четыре континента: Европу, Африку, Северную и Южную Америку, включая многочисленные островные государства и зоны.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3416850" y="1951300"/>
            <a:ext cx="2310300" cy="235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Средняя глубина океана достигает 3 646 метров, а самая глубокая точка — Желоб Пуэрто-Рико — составляет 8 742 метра.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7775" y="1422730"/>
            <a:ext cx="2665200" cy="156164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10975" y="1422730"/>
            <a:ext cx="2665200" cy="1561641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263225" y="1423329"/>
            <a:ext cx="2667600" cy="1560442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434715" y="3142786"/>
            <a:ext cx="2510400" cy="12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 соседними океанами
</a:t>
            </a:r>
            <a:pPr algn="l" indent="0" marL="0">
              <a:lnSpc>
                <a:spcPct val="130039"/>
              </a:lnSpc>
              <a:buNone/>
            </a:pPr>
            <a:r>
              <a:rPr lang="en-US" sz="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39"/>
              </a:lnSpc>
              <a:buNone/>
            </a:pPr>
            <a:r>
              <a:rPr lang="en-US" sz="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Атлантический океан граничит с Тихим через Панамский канал, с Северным Ледовитым океаном на севере и Индийским океаном на юго-востоке, соединяя их экосистемы.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3388125" y="3142786"/>
            <a:ext cx="2510400" cy="12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прилегающие моря
</a:t>
            </a:r>
            <a:pPr algn="l" indent="0" marL="0">
              <a:lnSpc>
                <a:spcPct val="130039"/>
              </a:lnSpc>
              <a:buNone/>
            </a:pPr>
            <a:r>
              <a:rPr lang="en-US" sz="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39"/>
              </a:lnSpc>
              <a:buNone/>
            </a:pPr>
            <a:r>
              <a:rPr lang="en-US" sz="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Карибское, Средиземное, Северное, Балтийское и Саргассово моря являются важными частями Атлантики, играя значимую роль в регионе и различающихся по климатическим характеристикам.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6341187" y="3142786"/>
            <a:ext cx="2510400" cy="12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Климатические зоны и экосистемы
</a:t>
            </a:r>
            <a:pPr algn="l" indent="0" marL="0">
              <a:lnSpc>
                <a:spcPct val="130039"/>
              </a:lnSpc>
              <a:buNone/>
            </a:pPr>
            <a:r>
              <a:rPr lang="en-US" sz="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39"/>
              </a:lnSpc>
              <a:buNone/>
            </a:pPr>
            <a:r>
              <a:rPr lang="en-US" sz="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Океан объединяет морские экосистемы различных климатических поясов, способствуя биоразнообразию и влияя на глобальные климатические процессы.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351850" y="403425"/>
            <a:ext cx="80655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Географические границы и прилегающие моря
</a:t>
            </a:r>
            <a:endParaRPr lang="en-US" sz="19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150" y="1325"/>
            <a:ext cx="4568751" cy="5141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792900" y="486375"/>
            <a:ext cx="4154400" cy="431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океана и характеристика береговой линии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Разделение на части и заливы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Атлантика делится экватором на Северную и Южную части. Вдоль побережий расположены крупные заливы, такие как Мексиканский, Бискайский и Гвинейский, играющие важную роль в региональной географии.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Острова и особенности побережья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океане много значимых островов, включая Исландию, Кубу, Бермуды и Азоры. Изрезанная береговая линия способствует развитию портов и активному рыболовству.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85495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6600" y="1422496"/>
            <a:ext cx="4102500" cy="233970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17275" y="1421767"/>
            <a:ext cx="4112100" cy="234116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469175" y="3853131"/>
            <a:ext cx="3863100" cy="62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3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Хребет как гигантская подводная горная система
</a:t>
            </a:r>
            <a:pPr algn="l" indent="0" marL="0">
              <a:lnSpc>
                <a:spcPct val="130039"/>
              </a:lnSpc>
              <a:buNone/>
            </a:pPr>
            <a:r>
              <a:rPr lang="en-US" sz="17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39"/>
              </a:lnSpc>
              <a:buNone/>
            </a:pPr>
            <a:r>
              <a:rPr lang="en-US" sz="17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Срединно-Атлантический хребет протянулся почти на 15 000 км с севера на юг, разделяя океан на две части и формируя уникальный подводный ландшафт, включая многочисленные вулканы.
</a:t>
            </a:r>
            <a:endParaRPr lang="en-US" sz="1239" dirty="0"/>
          </a:p>
        </p:txBody>
      </p:sp>
      <p:sp>
        <p:nvSpPr>
          <p:cNvPr id="9" name="Text 2"/>
          <p:cNvSpPr txBox="1"/>
          <p:nvPr/>
        </p:nvSpPr>
        <p:spPr>
          <a:xfrm>
            <a:off x="4929025" y="3853131"/>
            <a:ext cx="3863100" cy="62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Геологические процессы и острова
</a:t>
            </a:r>
            <a:pPr algn="l" indent="0" marL="0">
              <a:lnSpc>
                <a:spcPct val="130039"/>
              </a:lnSpc>
              <a:buNone/>
            </a:pPr>
            <a:r>
              <a:rPr lang="en-US" sz="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39"/>
              </a:lnSpc>
              <a:buNone/>
            </a:pPr>
            <a:r>
              <a:rPr lang="en-US" sz="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Подводные извержения и землетрясения хребта создают новые острова, например, Вознесения и Тристан-да-Кунья, расширяя территорию и влияя на морскую биоту.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51850" y="403425"/>
            <a:ext cx="80655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Срединно-Атлантический хребет и подводный рельеф
</a:t>
            </a:r>
            <a:endParaRPr lang="en-US" sz="19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88300" y="442283"/>
            <a:ext cx="4356000" cy="433898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32400" y="289950"/>
            <a:ext cx="4075500" cy="434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крупных рек на океан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Амазонка, Миссисипи и Конго приносят в Атлантику пресную воду и минералы, что влияет на химический состав океанской воды и поддерживает разнообразие жизни в прибрежных районах.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устьях рек формируются дельты с уникальными экосистемами, которые играют критическую роль для мигрирующих видов и обеспечивают богатство флоры и фауны.
</a:t>
            </a:r>
            <a:endParaRPr lang="en-US" sz="2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30800" y="633615"/>
            <a:ext cx="4534800" cy="3567821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330800" y="4356225"/>
            <a:ext cx="4434300" cy="33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Национального океанографического центра, 2023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374475" y="1103750"/>
            <a:ext cx="3763800" cy="325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0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Солёность и температура воды
</a:t>
            </a:r>
            <a:pPr algn="l" indent="0" marL="0">
              <a:lnSpc>
                <a:spcPct val="120000"/>
              </a:lnSpc>
              <a:buNone/>
            </a:pPr>
            <a:r>
              <a:rPr lang="en-US" sz="2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Средняя солёность составляет 35‰, при этом температура воды варьируется от 27°C у экватора до 2°C на севере, отражая климатические зоны и сезонные изменения.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Температурные и солёностные градиенты влияют на биоразнообразие и течение морских процессов в океане.
</a:t>
            </a:r>
            <a:endParaRPr lang="en-US" sz="2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2125" y="1942073"/>
            <a:ext cx="8404500" cy="268715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72125" y="274000"/>
            <a:ext cx="8404500" cy="107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морские течения Атлантики
</a:t>
            </a:r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движения и роль основных течений
</a:t>
            </a:r>
            <a:endParaRPr lang="en-US" sz="2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02" y="0"/>
            <a:ext cx="3946196" cy="5141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948625" y="569675"/>
            <a:ext cx="3854400" cy="91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Гольфстрим и его значение для климата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4948625" y="2100460"/>
            <a:ext cx="3854400" cy="109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Гольфстрим начинается у побережья Флориды, двигаясь на северо-восток и прогревая воды, что способствует мягкому климату Западной Европы и стабилизации погодных условий.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4948625" y="3702506"/>
            <a:ext cx="3854400" cy="109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Длина течения около 10 000 км, скорость достигает 9 км/ч, а объём воды сравним с крупнейшими реками, что делает его ключевым элементом глобальной океанической циркуляции.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85495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81000" y="1245253"/>
            <a:ext cx="5019900" cy="325999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81000" y="232200"/>
            <a:ext cx="8327700" cy="73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представители фауны Атлантического океана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5689800" y="1459725"/>
            <a:ext cx="2700300" cy="128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Морские млекопитающие и рыбы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4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Атлантическом океане обитает около 180 видов морских млекопитающих, включая дельфинов и китов. Среди рыб известны треска, сельдь и различные виды акул, что поддерживает сложные пищевые цепи экосистем.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5689800" y="3050850"/>
            <a:ext cx="2700300" cy="128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Птицы и рептилии океана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4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Морские птицы, такие как чайки и альбатросы, совершают долгие миграции. Морские черепахи, включая логгерхеда и биссу, пересекают большие расстояния, поддерживая разнообразие в экосистеме.
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88300" y="442283"/>
            <a:ext cx="4356000" cy="433898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32400" y="289950"/>
            <a:ext cx="4075500" cy="434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Редкие и охраняемые виды Атлантики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Голубой кит — крупнейшее животное на планете — находится под угрозой из-за браконьерства и утраты среды обитания. Морские манаты и некоторые виды акул также нуждаются в охране для сохранения видов.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Международные усилия, включая Морскую конвенцию ОСН/UNEP и проекты WWF, направлены на защиту редких видов. Особое внимание уделяется сохранению морских черепах и борьбе с загрязнениями среды обитания.
</a:t>
            </a:r>
            <a:endParaRPr lang="en-US" sz="2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3275" y="1422987"/>
            <a:ext cx="4096200" cy="156007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16800" y="1421892"/>
            <a:ext cx="4112100" cy="1562116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1850" y="403425"/>
            <a:ext cx="80655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промысла рыбы в Атлантике
</a:t>
            </a:r>
            <a:endParaRPr lang="en-US" sz="1900" dirty="0"/>
          </a:p>
        </p:txBody>
      </p:sp>
      <p:sp>
        <p:nvSpPr>
          <p:cNvPr id="7" name="Text 1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469169" y="3142786"/>
            <a:ext cx="3863100" cy="12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промысловые зоны океана
</a:t>
            </a:r>
            <a:pPr algn="l" indent="0" marL="0">
              <a:lnSpc>
                <a:spcPct val="130039"/>
              </a:lnSpc>
              <a:buNone/>
            </a:pPr>
            <a:r>
              <a:rPr lang="en-US" sz="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39"/>
              </a:lnSpc>
              <a:buNone/>
            </a:pPr>
            <a:r>
              <a:rPr lang="en-US" sz="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технологические методы развиваются в зонах Ньюфаундленда и Гвинейского залива, где сосредоточен крупный улов. Северное море остаётся важным источником рыбы для Европы и местных сообществ.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929032" y="3142786"/>
            <a:ext cx="3863100" cy="12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Проблемы чрезмерного вылова
</a:t>
            </a:r>
            <a:pPr algn="l" indent="0" marL="0">
              <a:lnSpc>
                <a:spcPct val="130039"/>
              </a:lnSpc>
              <a:buNone/>
            </a:pPr>
            <a:r>
              <a:rPr lang="en-US" sz="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39"/>
              </a:lnSpc>
              <a:buNone/>
            </a:pPr>
            <a:r>
              <a:rPr lang="en-US" sz="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Интенсификация рыболовства приводит к истощению основных запасов рыбы. Вызовы включают необходимость устойчивого управления ресурсами и внедрения квот для защиты будущих поколений.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76000" y="1296844"/>
            <a:ext cx="4068000" cy="387731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72125" y="121600"/>
            <a:ext cx="7531500" cy="107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Морские перевозки и экономическая роль Атлантики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372125" y="1641550"/>
            <a:ext cx="4285500" cy="288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Атлантические порты, такие как Роттердам и Нью-Йорк, являются главными центрами грузоперевозок, объединяя континенты и стимулируя торговлю. Эта сеть способствует развитию мировой экономики и международным связям.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Атлантический океан проходят масштабные перевозки нефти, сельскохозяйственной продукции и техники. Магистрали способствуют стабильности рынков и позволяют обеспечивать устойчивый поток товаров.
</a:t>
            </a:r>
            <a:endParaRPr lang="en-US" sz="13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4616" y="1947871"/>
            <a:ext cx="423000" cy="338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68290" y="1905571"/>
            <a:ext cx="423000" cy="423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55746" y="3545190"/>
            <a:ext cx="423000" cy="376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3888" y="791400"/>
            <a:ext cx="84162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20000"/>
              </a:lnSpc>
              <a:buNone/>
            </a:pPr>
            <a:r>
              <a:rPr lang="en-US" sz="202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Добыча нефти и газа в Атлантике
</a:t>
            </a:r>
            <a:endParaRPr lang="en-US" sz="2020" dirty="0"/>
          </a:p>
        </p:txBody>
      </p:sp>
      <p:sp>
        <p:nvSpPr>
          <p:cNvPr id="7" name="Text 1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555750" y="2426050"/>
            <a:ext cx="4207500" cy="76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4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Разработка месторождений концентрируется у побережья Бразилии, а также в Мексиканском и Гвинейском заливах, обеспечивая значительную часть мирового производства нефти.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1070700" y="1909325"/>
            <a:ext cx="3692700" cy="41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Регионы добычи
</a:t>
            </a:r>
            <a:endParaRPr lang="en-US" sz="1500" dirty="0"/>
          </a:p>
        </p:txBody>
      </p:sp>
      <p:sp>
        <p:nvSpPr>
          <p:cNvPr id="10" name="Text 4"/>
          <p:cNvSpPr txBox="1"/>
          <p:nvPr/>
        </p:nvSpPr>
        <p:spPr>
          <a:xfrm>
            <a:off x="4979450" y="2421731"/>
            <a:ext cx="3884100" cy="76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4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Добыча углеводородов обеспечивает рабочие места и доходы прибрежным странам, содействуя развитию инфраструктуры и промышленности.
</a:t>
            </a:r>
            <a:endParaRPr lang="en-US" sz="1000" dirty="0"/>
          </a:p>
        </p:txBody>
      </p:sp>
      <p:sp>
        <p:nvSpPr>
          <p:cNvPr id="11" name="Text 5"/>
          <p:cNvSpPr txBox="1"/>
          <p:nvPr/>
        </p:nvSpPr>
        <p:spPr>
          <a:xfrm>
            <a:off x="5463150" y="1909325"/>
            <a:ext cx="3573600" cy="41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Экономическое влияние
</a:t>
            </a:r>
            <a:endParaRPr lang="en-US" sz="1500" dirty="0"/>
          </a:p>
        </p:txBody>
      </p:sp>
      <p:sp>
        <p:nvSpPr>
          <p:cNvPr id="12" name="Text 6"/>
          <p:cNvSpPr txBox="1"/>
          <p:nvPr/>
        </p:nvSpPr>
        <p:spPr>
          <a:xfrm>
            <a:off x="544625" y="4081075"/>
            <a:ext cx="4207500" cy="76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4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Разливы нефти и утечки газа приводят к загрязнению морских экосистем, создавая угрозы для флоры и фауны, что требует строгого контроля и мер защиты.
</a:t>
            </a:r>
            <a:endParaRPr lang="en-US" sz="1000" dirty="0"/>
          </a:p>
        </p:txBody>
      </p:sp>
      <p:sp>
        <p:nvSpPr>
          <p:cNvPr id="13" name="Text 7"/>
          <p:cNvSpPr txBox="1"/>
          <p:nvPr/>
        </p:nvSpPr>
        <p:spPr>
          <a:xfrm>
            <a:off x="1070700" y="3525450"/>
            <a:ext cx="3692700" cy="41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Экологические риски
</a:t>
            </a:r>
            <a:endParaRPr lang="en-US" sz="15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7775" y="1422652"/>
            <a:ext cx="2665800" cy="227009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10375" y="1422727"/>
            <a:ext cx="2665800" cy="227009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262975" y="1422727"/>
            <a:ext cx="2665800" cy="2270095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  <p:sp>
        <p:nvSpPr>
          <p:cNvPr id="10" name="Text 1"/>
          <p:cNvSpPr txBox="1"/>
          <p:nvPr/>
        </p:nvSpPr>
        <p:spPr>
          <a:xfrm>
            <a:off x="434725" y="3763124"/>
            <a:ext cx="2510400" cy="64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3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Проблема микропластика
</a:t>
            </a:r>
            <a:pPr algn="l" indent="0" marL="0">
              <a:lnSpc>
                <a:spcPct val="130039"/>
              </a:lnSpc>
              <a:buNone/>
            </a:pPr>
            <a:r>
              <a:rPr lang="en-US" sz="17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39"/>
              </a:lnSpc>
              <a:buNone/>
            </a:pPr>
            <a:r>
              <a:rPr lang="en-US" sz="17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9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Исследования 2023 года показали, что микропластик присутствует в каждом литре воды океана. Это загрязнение негативно влияет на пищевые цепи, заражая обитателей от планктона до крупных рыб.
</a:t>
            </a:r>
            <a:endParaRPr lang="en-US" sz="1236" dirty="0"/>
          </a:p>
        </p:txBody>
      </p:sp>
      <p:sp>
        <p:nvSpPr>
          <p:cNvPr id="11" name="Text 2"/>
          <p:cNvSpPr txBox="1"/>
          <p:nvPr/>
        </p:nvSpPr>
        <p:spPr>
          <a:xfrm>
            <a:off x="3388125" y="3763124"/>
            <a:ext cx="2510400" cy="64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3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Нефтяные загрязнения
</a:t>
            </a:r>
            <a:pPr algn="l" indent="0" marL="0">
              <a:lnSpc>
                <a:spcPct val="130039"/>
              </a:lnSpc>
              <a:buNone/>
            </a:pPr>
            <a:r>
              <a:rPr lang="en-US" sz="17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39"/>
              </a:lnSpc>
              <a:buNone/>
            </a:pPr>
            <a:r>
              <a:rPr lang="en-US" sz="17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9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Частые аварии и сбросы нефти усугубляют экологическую обстановку, ухудшая качество воды и нанося ущерб морским видам. Усилия направлены на улучшение контроля и предотвращение разливов.
</a:t>
            </a:r>
            <a:endParaRPr lang="en-US" sz="1235" dirty="0"/>
          </a:p>
        </p:txBody>
      </p:sp>
      <p:sp>
        <p:nvSpPr>
          <p:cNvPr id="12" name="Text 3"/>
          <p:cNvSpPr txBox="1"/>
          <p:nvPr/>
        </p:nvSpPr>
        <p:spPr>
          <a:xfrm>
            <a:off x="6341177" y="3763124"/>
            <a:ext cx="2510400" cy="64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7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Химическое воздействие
</a:t>
            </a:r>
            <a:pPr algn="l" indent="0" marL="0">
              <a:lnSpc>
                <a:spcPct val="130039"/>
              </a:lnSpc>
              <a:buNone/>
            </a:pPr>
            <a:r>
              <a:rPr lang="en-US" sz="18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39"/>
              </a:lnSpc>
              <a:buNone/>
            </a:pPr>
            <a:r>
              <a:rPr lang="en-US" sz="18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1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Ядовитые вещества с промышленных предприятий и городов попадают в океан, создавая токсичные зоны. Это сказывается на здоровье морских организмов и устойчивости экосистем.
</a:t>
            </a:r>
            <a:endParaRPr lang="en-US" sz="1274" dirty="0"/>
          </a:p>
        </p:txBody>
      </p:sp>
      <p:sp>
        <p:nvSpPr>
          <p:cNvPr id="13" name="Text 4"/>
          <p:cNvSpPr txBox="1"/>
          <p:nvPr/>
        </p:nvSpPr>
        <p:spPr>
          <a:xfrm>
            <a:off x="351850" y="403425"/>
            <a:ext cx="80655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Экологические вызовы Атлантического океана
</a:t>
            </a:r>
            <a:endParaRPr lang="en-US" sz="19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1850" y="403425"/>
            <a:ext cx="76491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Международная охрана Атлантики
</a:t>
            </a:r>
            <a:endParaRPr lang="en-US" sz="1900" dirty="0"/>
          </a:p>
        </p:txBody>
      </p:sp>
      <p:sp>
        <p:nvSpPr>
          <p:cNvPr id="6" name="Text 1"/>
          <p:cNvSpPr txBox="1"/>
          <p:nvPr/>
        </p:nvSpPr>
        <p:spPr>
          <a:xfrm>
            <a:off x="826250" y="3351875"/>
            <a:ext cx="3437100" cy="12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ООН выпускает рекомендации по сохранению океанов, включая меры по ограничению использования пластика в судоходстве, упрощающие управление отходами.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26275" y="1537450"/>
            <a:ext cx="3437100" cy="12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Конвенция MARPOL регулирует сброс отходов с судов, направлена на снижение загрязнения и защиту морской среды. Требования ужесточаются в ответ на экологические вызовы.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5362900" y="1537450"/>
            <a:ext cx="3437100" cy="12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Лондонская конвенция ограничивает сброс отходов в океан, обеспечивая международную координацию и мониторинг для снижения негативного воздействия на природу.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5362900" y="3351875"/>
            <a:ext cx="3437100" cy="12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Создание биорезерватов и охраняемых зон способствует защите редких видов и восстановлению природных процессов, позволяя сохранять биоразнообразие Атлантики.
</a:t>
            </a:r>
            <a:endParaRPr lang="en-US" sz="1200" dirty="0"/>
          </a:p>
        </p:txBody>
      </p:sp>
      <p:sp>
        <p:nvSpPr>
          <p:cNvPr id="10" name="Text 5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88300" y="442283"/>
            <a:ext cx="4356000" cy="433898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32400" y="289950"/>
            <a:ext cx="4075500" cy="434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Последствия изменения климата для Атлантики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Потепление атмосферы вызывает повышение уровня моря примерно на 4,4 мм в год, что угрожает низменным прибрежным территориям Европы и Америки затоплениями.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Учащение мощных ураганов создает риск для населения и экосистем, а смещение миграционных маршрутов морских животных отражает изменения среды обитания.
</a:t>
            </a:r>
            <a:endParaRPr lang="en-US" sz="2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3275" y="1422987"/>
            <a:ext cx="4096200" cy="156007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16800" y="1421892"/>
            <a:ext cx="4112100" cy="1562116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1850" y="403425"/>
            <a:ext cx="80655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Научные исследования и инновации в Атлантике
</a:t>
            </a:r>
            <a:endParaRPr lang="en-US" sz="1900" dirty="0"/>
          </a:p>
        </p:txBody>
      </p:sp>
      <p:sp>
        <p:nvSpPr>
          <p:cNvPr id="7" name="Text 1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469169" y="3142786"/>
            <a:ext cx="3863100" cy="12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Глубоководные исследования
</a:t>
            </a:r>
            <a:pPr algn="l" indent="0" marL="0">
              <a:lnSpc>
                <a:spcPct val="130039"/>
              </a:lnSpc>
              <a:buNone/>
            </a:pPr>
            <a:r>
              <a:rPr lang="en-US" sz="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39"/>
              </a:lnSpc>
              <a:buNone/>
            </a:pPr>
            <a:r>
              <a:rPr lang="en-US" sz="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батискафы позволяют изучать глубоководные области хребта и желобов океана, открывая новые знания о геологии и биологических сообществах, ранее недоступных для наблюдения.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929032" y="3142786"/>
            <a:ext cx="3863100" cy="12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Спутниковый мониторинг и экология
</a:t>
            </a:r>
            <a:pPr algn="l" indent="0" marL="0">
              <a:lnSpc>
                <a:spcPct val="130039"/>
              </a:lnSpc>
              <a:buNone/>
            </a:pPr>
            <a:r>
              <a:rPr lang="en-US" sz="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39"/>
              </a:lnSpc>
              <a:buNone/>
            </a:pPr>
            <a:r>
              <a:rPr lang="en-US" sz="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Спутниковые технологии отслеживают температурные изменения и движение течений, помогая прогнозировать климатические сдвиги и разрабатывать меры по сохранению морской природы.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29050" y="1177921"/>
            <a:ext cx="3709200" cy="293765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93925" y="1707700"/>
            <a:ext cx="3709200" cy="204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Атлантический океан: фундамент планеты и вызов будущему
</a:t>
            </a:r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Океан играет ключевую роль в климате, биоразнообразии и экономике. Для его сохранения необходимо международное сотрудничество и инновационные подходы, обеспечивающие устойчивое развитие и защиту природы.
</a:t>
            </a:r>
            <a:endParaRPr lang="en-US" sz="1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2026-05-11T00:15:02Z</dcterms:created>
  <dcterms:modified xsi:type="dcterms:W3CDTF">2026-05-11T00:15:02Z</dcterms:modified>
</cp:coreProperties>
</file>