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jpeg"/><Relationship Id="rId3" Type="http://schemas.openxmlformats.org/officeDocument/2006/relationships/image" Target="../media/image-5-3.png"/><Relationship Id="rId4" Type="http://schemas.openxmlformats.org/officeDocument/2006/relationships/image" Target="../media/image-5-4.jpeg"/><Relationship Id="rId5" Type="http://schemas.openxmlformats.org/officeDocument/2006/relationships/image" Target="../media/image-5-5.png"/><Relationship Id="rId6" Type="http://schemas.openxmlformats.org/officeDocument/2006/relationships/image" Target="../media/image-5-6.jpeg"/><Relationship Id="rId7" Type="http://schemas.openxmlformats.org/officeDocument/2006/relationships/image" Target="../media/image-5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image" Target="../media/image-9-6.png"/><Relationship Id="rId7" Type="http://schemas.openxmlformats.org/officeDocument/2006/relationships/image" Target="../media/image-9-7.png"/><Relationship Id="rId8" Type="http://schemas.openxmlformats.org/officeDocument/2006/relationships/image" Target="../media/image-9-8.png"/><Relationship Id="rId9" Type="http://schemas.openxmlformats.org/officeDocument/2006/relationships/image" Target="../media/image-9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jpe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image" Target="../media/image-11-6.png"/><Relationship Id="rId7" Type="http://schemas.openxmlformats.org/officeDocument/2006/relationships/image" Target="../media/image-11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jpe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729650" y="457350"/>
            <a:ext cx="6760800" cy="190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45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Составное именное сказуемое
</a:t>
            </a:r>
            <a:pPr algn="l" indent="0" marL="0">
              <a:lnSpc>
                <a:spcPct val="90000"/>
              </a:lnSpc>
              <a:buNone/>
            </a:pPr>
            <a:r>
              <a:rPr lang="en-US" sz="21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7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рассказать не о действии, а о признаке, состоянии и роли подлежащего?
</a:t>
            </a:r>
            <a:endParaRPr lang="en-US" sz="4500" dirty="0"/>
          </a:p>
        </p:txBody>
      </p:sp>
      <p:sp>
        <p:nvSpPr>
          <p:cNvPr id="6" name="Text 1"/>
          <p:cNvSpPr txBox="1"/>
          <p:nvPr/>
        </p:nvSpPr>
        <p:spPr>
          <a:xfrm>
            <a:off x="1108325" y="4290225"/>
            <a:ext cx="4400100" cy="46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3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84701" y="627950"/>
            <a:ext cx="3479599" cy="3999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820975" y="4783200"/>
            <a:ext cx="2208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900" dirty="0"/>
          </a:p>
        </p:txBody>
      </p:sp>
      <p:sp>
        <p:nvSpPr>
          <p:cNvPr id="5" name="Text 1"/>
          <p:cNvSpPr txBox="1"/>
          <p:nvPr/>
        </p:nvSpPr>
        <p:spPr>
          <a:xfrm>
            <a:off x="4649725" y="1391425"/>
            <a:ext cx="4050900" cy="273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встречается составное именное сказуемое
</a:t>
            </a:r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Эта тема помогает точнее понимать описания людей, предметов и явлений. Такие сказуемые часто встречаются в рассказах, учебных текстах и характеристиках, потому что показывают не только событие, но и саму суть предмета.
</a:t>
            </a:r>
            <a:endParaRPr lang="en-US" sz="26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1629025" y="185200"/>
            <a:ext cx="5749800" cy="6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 каких частей оно состоит
</a:t>
            </a:r>
            <a:endParaRPr lang="en-US" sz="2600" dirty="0"/>
          </a:p>
        </p:txBody>
      </p:sp>
      <p:sp>
        <p:nvSpPr>
          <p:cNvPr id="9" name="Text 1"/>
          <p:cNvSpPr txBox="1"/>
          <p:nvPr/>
        </p:nvSpPr>
        <p:spPr>
          <a:xfrm>
            <a:off x="8820975" y="4783200"/>
            <a:ext cx="2208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900" dirty="0"/>
          </a:p>
        </p:txBody>
      </p:sp>
      <p:sp>
        <p:nvSpPr>
          <p:cNvPr id="10" name="Text 2"/>
          <p:cNvSpPr txBox="1"/>
          <p:nvPr/>
        </p:nvSpPr>
        <p:spPr>
          <a:xfrm>
            <a:off x="209875" y="2100100"/>
            <a:ext cx="2131200" cy="221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Составное именное сказуемое включает связку и именную часть. Вместе они сообщают о подлежащем не действие, а признак, состояние, профессию, принадлежность или оценку.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2422463" y="2100100"/>
            <a:ext cx="2131200" cy="221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Связка помогает связать сказуемое с подлежащим и показывает время или оттенок значения. В речи это могут быть слова был, будет, стал, является, кажется, остается.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4635075" y="2100100"/>
            <a:ext cx="2131200" cy="221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Именная часть называет главное значение сказуемого. Она может быть выражена прилагательным, существительным, местоимением, числительным или причастием.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6847675" y="2100100"/>
            <a:ext cx="2131200" cy="221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Например: «День был теплым», «Брат стал учеником». В этих предложениях именно именная часть сообщает, каким был день и кем стал брат.
</a:t>
            </a:r>
            <a:endParaRPr lang="en-US" sz="12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417026" y="1736425"/>
            <a:ext cx="3834998" cy="22728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645600" y="197125"/>
            <a:ext cx="7852800" cy="73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Какими бывают связки
</a:t>
            </a:r>
            <a:endParaRPr lang="en-US" sz="2600" dirty="0"/>
          </a:p>
        </p:txBody>
      </p:sp>
      <p:sp>
        <p:nvSpPr>
          <p:cNvPr id="6" name="Text 1"/>
          <p:cNvSpPr txBox="1"/>
          <p:nvPr/>
        </p:nvSpPr>
        <p:spPr>
          <a:xfrm>
            <a:off x="645600" y="1736425"/>
            <a:ext cx="3077700" cy="106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Связка помогает понять время и оттенок значения сказуемого.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645600" y="2942225"/>
            <a:ext cx="3077700" cy="106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связки уточняют время и смысл: изменение, впечатление, официальность или отсутствие выраженной связки в настоящем времени.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645600" y="4598225"/>
            <a:ext cx="2758800" cy="30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Русский язык, тема «Составное именное сказуемое»
</a:t>
            </a:r>
            <a:endParaRPr lang="en-US" sz="800" dirty="0"/>
          </a:p>
        </p:txBody>
      </p:sp>
      <p:sp>
        <p:nvSpPr>
          <p:cNvPr id="9" name="Text 4"/>
          <p:cNvSpPr txBox="1"/>
          <p:nvPr/>
        </p:nvSpPr>
        <p:spPr>
          <a:xfrm>
            <a:off x="8820975" y="4783200"/>
            <a:ext cx="2208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9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72587" y="1026568"/>
            <a:ext cx="2458500" cy="167581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342787" y="1026568"/>
            <a:ext cx="2458500" cy="1675813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112987" y="1026568"/>
            <a:ext cx="2458500" cy="1675813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572525" y="238425"/>
            <a:ext cx="7998900" cy="6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0A0A0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может быть выражена именная часть
</a:t>
            </a:r>
            <a:endParaRPr lang="en-US" sz="2600" dirty="0"/>
          </a:p>
        </p:txBody>
      </p:sp>
      <p:sp>
        <p:nvSpPr>
          <p:cNvPr id="10" name="Text 1"/>
          <p:cNvSpPr txBox="1"/>
          <p:nvPr/>
        </p:nvSpPr>
        <p:spPr>
          <a:xfrm>
            <a:off x="8820975" y="4783200"/>
            <a:ext cx="2208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900" dirty="0"/>
          </a:p>
        </p:txBody>
      </p:sp>
      <p:sp>
        <p:nvSpPr>
          <p:cNvPr id="11" name="Text 2"/>
          <p:cNvSpPr txBox="1"/>
          <p:nvPr/>
        </p:nvSpPr>
        <p:spPr>
          <a:xfrm>
            <a:off x="742504" y="3541850"/>
            <a:ext cx="21174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51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одном предложении именная часть называет человека или его роль. Например: «Она была ученицей». В иллюстрации можно показать связку и выделить слово, которое сообщает, кем была девочка.
</a:t>
            </a:r>
            <a:endParaRPr lang="en-US" sz="951" dirty="0"/>
          </a:p>
        </p:txBody>
      </p:sp>
      <p:sp>
        <p:nvSpPr>
          <p:cNvPr id="12" name="Text 3"/>
          <p:cNvSpPr txBox="1"/>
          <p:nvPr/>
        </p:nvSpPr>
        <p:spPr>
          <a:xfrm>
            <a:off x="742505" y="3002500"/>
            <a:ext cx="21174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75" b="1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слово называет лицо
</a:t>
            </a:r>
            <a:endParaRPr lang="en-US" sz="1375" dirty="0"/>
          </a:p>
        </p:txBody>
      </p:sp>
      <p:sp>
        <p:nvSpPr>
          <p:cNvPr id="13" name="Text 4"/>
          <p:cNvSpPr txBox="1"/>
          <p:nvPr/>
        </p:nvSpPr>
        <p:spPr>
          <a:xfrm>
            <a:off x="3512704" y="3541850"/>
            <a:ext cx="21174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97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другом случае именная часть описывает качество или состояние. Так в предложении «Задача трудная» главное слово показывает признак, а не действие. Для рисунка подойдут короткие фразы с выделенным признаком.
</a:t>
            </a:r>
            <a:endParaRPr lang="en-US" sz="897" dirty="0"/>
          </a:p>
        </p:txBody>
      </p:sp>
      <p:sp>
        <p:nvSpPr>
          <p:cNvPr id="14" name="Text 5"/>
          <p:cNvSpPr txBox="1"/>
          <p:nvPr/>
        </p:nvSpPr>
        <p:spPr>
          <a:xfrm>
            <a:off x="3512705" y="3002500"/>
            <a:ext cx="21174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75" b="1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важен признак предмета
</a:t>
            </a:r>
            <a:endParaRPr lang="en-US" sz="1375" dirty="0"/>
          </a:p>
        </p:txBody>
      </p:sp>
      <p:sp>
        <p:nvSpPr>
          <p:cNvPr id="15" name="Text 6"/>
          <p:cNvSpPr txBox="1"/>
          <p:nvPr/>
        </p:nvSpPr>
        <p:spPr>
          <a:xfrm>
            <a:off x="6282904" y="3541850"/>
            <a:ext cx="21174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35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Иногда именная часть выражает количество, местоимение или краткое причастие: «Их двое», «Победитель — я», «Окно открыто». Такие примеры удобно показать рядом, чтобы заметить разные формы.
</a:t>
            </a:r>
            <a:endParaRPr lang="en-US" sz="935" dirty="0"/>
          </a:p>
        </p:txBody>
      </p:sp>
      <p:sp>
        <p:nvSpPr>
          <p:cNvPr id="16" name="Text 7"/>
          <p:cNvSpPr txBox="1"/>
          <p:nvPr/>
        </p:nvSpPr>
        <p:spPr>
          <a:xfrm>
            <a:off x="6282905" y="3002500"/>
            <a:ext cx="21174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62" b="1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речь о количестве или принадлежности
</a:t>
            </a:r>
            <a:endParaRPr lang="en-US" sz="1362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59400" y="1688830"/>
            <a:ext cx="8264400" cy="3094389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59450" y="197125"/>
            <a:ext cx="8264400" cy="73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распознать составное именное сказуемое
</a:t>
            </a:r>
            <a:endParaRPr lang="en-US" sz="2600" dirty="0"/>
          </a:p>
        </p:txBody>
      </p:sp>
      <p:sp>
        <p:nvSpPr>
          <p:cNvPr id="6" name="Text 1"/>
          <p:cNvSpPr txBox="1"/>
          <p:nvPr/>
        </p:nvSpPr>
        <p:spPr>
          <a:xfrm>
            <a:off x="359450" y="1107800"/>
            <a:ext cx="8264400" cy="21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показывает, как найти связку и именную часть в предложении.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8820975" y="4783200"/>
            <a:ext cx="2208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9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629025" y="185200"/>
            <a:ext cx="5749800" cy="6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Нулевая связка в настоящем времени
</a:t>
            </a:r>
            <a:endParaRPr lang="en-US" sz="2600" dirty="0"/>
          </a:p>
        </p:txBody>
      </p:sp>
      <p:sp>
        <p:nvSpPr>
          <p:cNvPr id="8" name="Text 1"/>
          <p:cNvSpPr txBox="1"/>
          <p:nvPr/>
        </p:nvSpPr>
        <p:spPr>
          <a:xfrm>
            <a:off x="8820975" y="4783200"/>
            <a:ext cx="2208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900" dirty="0"/>
          </a:p>
        </p:txBody>
      </p:sp>
      <p:sp>
        <p:nvSpPr>
          <p:cNvPr id="9" name="Text 2"/>
          <p:cNvSpPr txBox="1"/>
          <p:nvPr/>
        </p:nvSpPr>
        <p:spPr>
          <a:xfrm>
            <a:off x="516425" y="2100100"/>
            <a:ext cx="2131200" cy="221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настоящем времени связка «быть» обычно не произносится и не пишется. Поэтому в предложении «Книга интересная» грамматическая связь между подлежащим и именной частью есть, хотя отдельного слова нет.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3438400" y="2100100"/>
            <a:ext cx="2131200" cy="221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 же устроено предложение «Москва — столица России». Тире помогает увидеть связь между частями, но сама связка остается нулевой, а значение настоящего времени сохраняется.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6641800" y="2100100"/>
            <a:ext cx="2131200" cy="221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таких предложениях главное слово — именная часть. Именно она сообщает, каким является предмет, кто он или что он собой представляет.
</a:t>
            </a:r>
            <a:endParaRPr lang="en-US" sz="12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490700" y="1230052"/>
            <a:ext cx="4007700" cy="2830647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645600" y="197125"/>
            <a:ext cx="7852800" cy="73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чаще всего выражает составное именное сказуемое
</a:t>
            </a:r>
            <a:endParaRPr lang="en-US" sz="2600" dirty="0"/>
          </a:p>
        </p:txBody>
      </p:sp>
      <p:sp>
        <p:nvSpPr>
          <p:cNvPr id="6" name="Text 1"/>
          <p:cNvSpPr txBox="1"/>
          <p:nvPr/>
        </p:nvSpPr>
        <p:spPr>
          <a:xfrm>
            <a:off x="921300" y="1596275"/>
            <a:ext cx="2758800" cy="91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Такие сказуемые особенно часто встречаются в описаниях внешности, характера и свойств предметов.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921300" y="2848700"/>
            <a:ext cx="2758800" cy="99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Самая большая доля приходится на качество и признак: именно они чаще всего нужны для описания.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4490700" y="4142575"/>
            <a:ext cx="4381800" cy="30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38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Учебная обобщающая схема по теме «Составное именное сказуемое»
</a:t>
            </a:r>
            <a:endParaRPr lang="en-US" sz="1038" dirty="0"/>
          </a:p>
        </p:txBody>
      </p:sp>
      <p:sp>
        <p:nvSpPr>
          <p:cNvPr id="9" name="Text 4"/>
          <p:cNvSpPr txBox="1"/>
          <p:nvPr/>
        </p:nvSpPr>
        <p:spPr>
          <a:xfrm>
            <a:off x="8820975" y="4783200"/>
            <a:ext cx="2208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9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022612" y="1529617"/>
            <a:ext cx="220800" cy="196267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912313" y="1517350"/>
            <a:ext cx="220800" cy="2208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2802000" y="1529617"/>
            <a:ext cx="220800" cy="196267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686100" y="1501579"/>
            <a:ext cx="220800" cy="252343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1629025" y="349825"/>
            <a:ext cx="5749800" cy="6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Простое и составное сказуемое: в чем разница
</a:t>
            </a:r>
            <a:endParaRPr lang="en-US" sz="2600" dirty="0"/>
          </a:p>
        </p:txBody>
      </p:sp>
      <p:sp>
        <p:nvSpPr>
          <p:cNvPr id="12" name="Text 1"/>
          <p:cNvSpPr txBox="1"/>
          <p:nvPr/>
        </p:nvSpPr>
        <p:spPr>
          <a:xfrm>
            <a:off x="8820975" y="4783200"/>
            <a:ext cx="2208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900" dirty="0"/>
          </a:p>
        </p:txBody>
      </p:sp>
      <p:sp>
        <p:nvSpPr>
          <p:cNvPr id="13" name="Text 2"/>
          <p:cNvSpPr txBox="1"/>
          <p:nvPr/>
        </p:nvSpPr>
        <p:spPr>
          <a:xfrm>
            <a:off x="6935550" y="2078175"/>
            <a:ext cx="1632900" cy="39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различие особенно заметно
</a:t>
            </a:r>
            <a:endParaRPr lang="en-US" sz="1200" dirty="0"/>
          </a:p>
        </p:txBody>
      </p:sp>
      <p:sp>
        <p:nvSpPr>
          <p:cNvPr id="14" name="Text 3"/>
          <p:cNvSpPr txBox="1"/>
          <p:nvPr/>
        </p:nvSpPr>
        <p:spPr>
          <a:xfrm>
            <a:off x="6935550" y="2571750"/>
            <a:ext cx="1632900" cy="122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91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описаниях и учебных текстах важно точно назвать признак, роль или состояние. Поэтому составное именное сказуемое помогает передать более точный смысл.
</a:t>
            </a:r>
            <a:endParaRPr lang="en-US" sz="1191" dirty="0"/>
          </a:p>
        </p:txBody>
      </p:sp>
      <p:sp>
        <p:nvSpPr>
          <p:cNvPr id="15" name="Text 4"/>
          <p:cNvSpPr txBox="1"/>
          <p:nvPr/>
        </p:nvSpPr>
        <p:spPr>
          <a:xfrm>
            <a:off x="4825250" y="2078175"/>
            <a:ext cx="1632900" cy="39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сообщается о предмете
</a:t>
            </a:r>
            <a:endParaRPr lang="en-US" sz="1200" dirty="0"/>
          </a:p>
        </p:txBody>
      </p:sp>
      <p:sp>
        <p:nvSpPr>
          <p:cNvPr id="16" name="Text 5"/>
          <p:cNvSpPr txBox="1"/>
          <p:nvPr/>
        </p:nvSpPr>
        <p:spPr>
          <a:xfrm>
            <a:off x="4825250" y="2571750"/>
            <a:ext cx="1632900" cy="122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Простое сказуемое отвечает на вопрос, что делает предмет, а составное именное — какой он, кто он или в каком состоянии находится.
</a:t>
            </a:r>
            <a:endParaRPr lang="en-US" sz="1200" dirty="0"/>
          </a:p>
        </p:txBody>
      </p:sp>
      <p:sp>
        <p:nvSpPr>
          <p:cNvPr id="17" name="Text 6"/>
          <p:cNvSpPr txBox="1"/>
          <p:nvPr/>
        </p:nvSpPr>
        <p:spPr>
          <a:xfrm>
            <a:off x="2714938" y="2078175"/>
            <a:ext cx="1632900" cy="39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Две части вместо одной
</a:t>
            </a:r>
            <a:endParaRPr lang="en-US" sz="1200" dirty="0"/>
          </a:p>
        </p:txBody>
      </p:sp>
      <p:sp>
        <p:nvSpPr>
          <p:cNvPr id="18" name="Text 7"/>
          <p:cNvSpPr txBox="1"/>
          <p:nvPr/>
        </p:nvSpPr>
        <p:spPr>
          <a:xfrm>
            <a:off x="2714938" y="2571750"/>
            <a:ext cx="1632900" cy="122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Составное именное сказуемое строится из связки и именной части: «Ребенок был сонным». Здесь важнее не действие, а характеристика подлежащего.
</a:t>
            </a:r>
            <a:endParaRPr lang="en-US" sz="1200" dirty="0"/>
          </a:p>
        </p:txBody>
      </p:sp>
      <p:sp>
        <p:nvSpPr>
          <p:cNvPr id="19" name="Text 8"/>
          <p:cNvSpPr txBox="1"/>
          <p:nvPr/>
        </p:nvSpPr>
        <p:spPr>
          <a:xfrm>
            <a:off x="599038" y="2078175"/>
            <a:ext cx="1632900" cy="39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Одно слово или несколько
</a:t>
            </a:r>
            <a:endParaRPr lang="en-US" sz="1200" dirty="0"/>
          </a:p>
        </p:txBody>
      </p:sp>
      <p:sp>
        <p:nvSpPr>
          <p:cNvPr id="20" name="Text 9"/>
          <p:cNvSpPr txBox="1"/>
          <p:nvPr/>
        </p:nvSpPr>
        <p:spPr>
          <a:xfrm>
            <a:off x="599038" y="2571750"/>
            <a:ext cx="1632900" cy="122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Простое сказуемое обычно выражено одним словом и называет действие или состояние: «Ребенок спит». Смысл сосредоточен на самом действии.
</a:t>
            </a:r>
            <a:endParaRPr lang="en-US" sz="12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489800" y="1366390"/>
            <a:ext cx="4010100" cy="3273871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629025" y="185200"/>
            <a:ext cx="5749800" cy="6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Сказуемое действия и сказуемое признака
</a:t>
            </a:r>
            <a:endParaRPr lang="en-US" sz="2600" dirty="0"/>
          </a:p>
        </p:txBody>
      </p:sp>
      <p:sp>
        <p:nvSpPr>
          <p:cNvPr id="8" name="Text 1"/>
          <p:cNvSpPr txBox="1"/>
          <p:nvPr/>
        </p:nvSpPr>
        <p:spPr>
          <a:xfrm>
            <a:off x="8820975" y="4783200"/>
            <a:ext cx="2208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900" dirty="0"/>
          </a:p>
        </p:txBody>
      </p:sp>
      <p:sp>
        <p:nvSpPr>
          <p:cNvPr id="9" name="Text 2"/>
          <p:cNvSpPr txBox="1"/>
          <p:nvPr/>
        </p:nvSpPr>
        <p:spPr>
          <a:xfrm>
            <a:off x="719575" y="1836550"/>
            <a:ext cx="1997400" cy="264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Глагольное сказуемое показывает, что делает предмет: «Птицы летят». В центре внимания — действие, которое происходит прямо сейчас или в другой момент.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6499888" y="1836550"/>
            <a:ext cx="1997400" cy="264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Составное именное сказуемое показывает признак, состояние или результат: «Птицы были свободны». Здесь важнее не движение, а характеристика, которая помогает точнее представить предмет.
</a:t>
            </a:r>
            <a:endParaRPr lang="en-US" sz="12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1629025" y="185200"/>
            <a:ext cx="5749800" cy="6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связки меняют значение сказуемого
</a:t>
            </a:r>
            <a:endParaRPr lang="en-US" sz="2600" dirty="0"/>
          </a:p>
        </p:txBody>
      </p:sp>
      <p:sp>
        <p:nvSpPr>
          <p:cNvPr id="10" name="Text 1"/>
          <p:cNvSpPr txBox="1"/>
          <p:nvPr/>
        </p:nvSpPr>
        <p:spPr>
          <a:xfrm>
            <a:off x="8820975" y="4783200"/>
            <a:ext cx="2208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900" dirty="0"/>
          </a:p>
        </p:txBody>
      </p:sp>
      <p:sp>
        <p:nvSpPr>
          <p:cNvPr id="11" name="Text 2"/>
          <p:cNvSpPr txBox="1"/>
          <p:nvPr/>
        </p:nvSpPr>
        <p:spPr>
          <a:xfrm>
            <a:off x="1426625" y="1820863"/>
            <a:ext cx="2551800" cy="880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Связка «стать» и близкие ей формы помогают показать, что признак появился или изменился. В предложении смысл движется от прежнего состояния к новому.
</a:t>
            </a:r>
            <a:endParaRPr lang="en-US" sz="1200" dirty="0"/>
          </a:p>
        </p:txBody>
      </p:sp>
      <p:sp>
        <p:nvSpPr>
          <p:cNvPr id="12" name="Text 3"/>
          <p:cNvSpPr txBox="1"/>
          <p:nvPr/>
        </p:nvSpPr>
        <p:spPr>
          <a:xfrm>
            <a:off x="5029575" y="1827600"/>
            <a:ext cx="2551800" cy="880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«оставаться» и «пребывать» передают сохранение признака. Они показывают, что качество или состояние уже было и не изменилось к моменту речи.
</a:t>
            </a:r>
            <a:endParaRPr lang="en-US" sz="1200" dirty="0"/>
          </a:p>
        </p:txBody>
      </p:sp>
      <p:sp>
        <p:nvSpPr>
          <p:cNvPr id="13" name="Text 4"/>
          <p:cNvSpPr txBox="1"/>
          <p:nvPr/>
        </p:nvSpPr>
        <p:spPr>
          <a:xfrm>
            <a:off x="5029575" y="3800563"/>
            <a:ext cx="2551800" cy="880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Связки «казаться» и «выглядеть» вносят оттенок предположения. Они не утверждают признак прямо, а передают впечатление говорящего о предмете.
</a:t>
            </a:r>
            <a:endParaRPr lang="en-US" sz="1200" dirty="0"/>
          </a:p>
        </p:txBody>
      </p:sp>
      <p:sp>
        <p:nvSpPr>
          <p:cNvPr id="14" name="Text 5"/>
          <p:cNvSpPr txBox="1"/>
          <p:nvPr/>
        </p:nvSpPr>
        <p:spPr>
          <a:xfrm>
            <a:off x="1426375" y="3800563"/>
            <a:ext cx="2551800" cy="880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 помощью разных связок одно и то же именное значение звучит по-разному. Сравнение таких слов помогает точнее понимать, что именно сообщает сказуемое.
</a:t>
            </a:r>
            <a:endParaRPr lang="en-US" sz="12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490700" y="2011103"/>
            <a:ext cx="4007700" cy="1915445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645600" y="251450"/>
            <a:ext cx="7852800" cy="73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Типичные способы выражения именной части
</a:t>
            </a:r>
            <a:endParaRPr lang="en-US" sz="2600" dirty="0"/>
          </a:p>
        </p:txBody>
      </p:sp>
      <p:sp>
        <p:nvSpPr>
          <p:cNvPr id="7" name="Text 1"/>
          <p:cNvSpPr txBox="1"/>
          <p:nvPr/>
        </p:nvSpPr>
        <p:spPr>
          <a:xfrm>
            <a:off x="645600" y="1818375"/>
            <a:ext cx="3077700" cy="106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Именная часть может быть выражена разными частями речи и по-разному называть признак, лицо, количество или состояние.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645600" y="3067875"/>
            <a:ext cx="3077700" cy="96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Чаще всего именная часть обозначает признак или роль предмета, но может передавать и принадлежность, количество, а также результат действия.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645600" y="4201350"/>
            <a:ext cx="2758800" cy="30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из школьного курса русского языка по теме составного именного сказуемого.
</a:t>
            </a:r>
            <a:endParaRPr lang="en-US" sz="800" dirty="0"/>
          </a:p>
        </p:txBody>
      </p:sp>
      <p:sp>
        <p:nvSpPr>
          <p:cNvPr id="10" name="Text 4"/>
          <p:cNvSpPr txBox="1"/>
          <p:nvPr/>
        </p:nvSpPr>
        <p:spPr>
          <a:xfrm>
            <a:off x="8820975" y="4783200"/>
            <a:ext cx="2208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9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59400" y="1688830"/>
            <a:ext cx="8264400" cy="3094389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59450" y="197125"/>
            <a:ext cx="8264400" cy="73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Алгоритм разбора составного именного сказуемого
</a:t>
            </a:r>
            <a:endParaRPr lang="en-US" sz="2600" dirty="0"/>
          </a:p>
        </p:txBody>
      </p:sp>
      <p:sp>
        <p:nvSpPr>
          <p:cNvPr id="6" name="Text 1"/>
          <p:cNvSpPr txBox="1"/>
          <p:nvPr/>
        </p:nvSpPr>
        <p:spPr>
          <a:xfrm>
            <a:off x="359450" y="1107800"/>
            <a:ext cx="8264400" cy="21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разбора на основе учебного примера «Погода была сырой».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8820975" y="4783200"/>
            <a:ext cx="2208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9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820975" y="4783200"/>
            <a:ext cx="2208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900" dirty="0"/>
          </a:p>
        </p:txBody>
      </p:sp>
      <p:sp>
        <p:nvSpPr>
          <p:cNvPr id="5" name="Text 1"/>
          <p:cNvSpPr txBox="1"/>
          <p:nvPr/>
        </p:nvSpPr>
        <p:spPr>
          <a:xfrm>
            <a:off x="8820975" y="4783200"/>
            <a:ext cx="2208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900" dirty="0"/>
          </a:p>
        </p:txBody>
      </p:sp>
      <p:sp>
        <p:nvSpPr>
          <p:cNvPr id="6" name="Text 2"/>
          <p:cNvSpPr txBox="1"/>
          <p:nvPr/>
        </p:nvSpPr>
        <p:spPr>
          <a:xfrm>
            <a:off x="4853600" y="1775725"/>
            <a:ext cx="3226200" cy="159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57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
</a:t>
            </a:r>
            <a:endParaRPr lang="en-US" sz="5700" dirty="0"/>
          </a:p>
        </p:txBody>
      </p:sp>
      <p:sp>
        <p:nvSpPr>
          <p:cNvPr id="7" name="Text 3"/>
          <p:cNvSpPr txBox="1"/>
          <p:nvPr/>
        </p:nvSpPr>
        <p:spPr>
          <a:xfrm>
            <a:off x="541050" y="496125"/>
            <a:ext cx="3365100" cy="111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135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значения тире в таких предложениях — равенство, пояснение и определение.
</a:t>
            </a:r>
            <a:endParaRPr lang="en-US" sz="2135" dirty="0"/>
          </a:p>
        </p:txBody>
      </p:sp>
      <p:sp>
        <p:nvSpPr>
          <p:cNvPr id="8" name="Text 4"/>
          <p:cNvSpPr txBox="1"/>
          <p:nvPr/>
        </p:nvSpPr>
        <p:spPr>
          <a:xfrm>
            <a:off x="541050" y="1893775"/>
            <a:ext cx="3365100" cy="159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Тире помогает быстро увидеть связь между подлежащим и именной частью. В учебных предложениях оно делает структуру яснее и удобнее для разбора.
</a:t>
            </a:r>
            <a:endParaRPr lang="en-US" sz="1200" dirty="0"/>
          </a:p>
        </p:txBody>
      </p:sp>
      <p:sp>
        <p:nvSpPr>
          <p:cNvPr id="9" name="Text 5"/>
          <p:cNvSpPr txBox="1"/>
          <p:nvPr/>
        </p:nvSpPr>
        <p:spPr>
          <a:xfrm>
            <a:off x="541050" y="4644500"/>
            <a:ext cx="3365100" cy="30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48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Школьное правило о постановке тире между подлежащим и именной частью сказуемого.
</a:t>
            </a:r>
            <a:endParaRPr lang="en-US" sz="1048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490700" y="1230052"/>
            <a:ext cx="4007700" cy="2830647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645600" y="197125"/>
            <a:ext cx="7852800" cy="73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модели встречаются чаще всего
</a:t>
            </a:r>
            <a:endParaRPr lang="en-US" sz="2600" dirty="0"/>
          </a:p>
        </p:txBody>
      </p:sp>
      <p:sp>
        <p:nvSpPr>
          <p:cNvPr id="6" name="Text 1"/>
          <p:cNvSpPr txBox="1"/>
          <p:nvPr/>
        </p:nvSpPr>
        <p:spPr>
          <a:xfrm>
            <a:off x="921300" y="1596275"/>
            <a:ext cx="2758800" cy="91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Такие модели легче узнаются в описаниях внешности, состояния и принадлежности, поэтому их удобно брать для первых упражнений.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921300" y="2848700"/>
            <a:ext cx="2758800" cy="99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уроке чаще всего встречаются описательные конструкции с прилагательным и существительным; остальные модели важны, но употребляются реже.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4490700" y="4142575"/>
            <a:ext cx="4381800" cy="30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34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Условное распределение по учебным примерам темы «Составное именное сказуемое».
</a:t>
            </a:r>
            <a:endParaRPr lang="en-US" sz="1034" dirty="0"/>
          </a:p>
        </p:txBody>
      </p:sp>
      <p:sp>
        <p:nvSpPr>
          <p:cNvPr id="9" name="Text 4"/>
          <p:cNvSpPr txBox="1"/>
          <p:nvPr/>
        </p:nvSpPr>
        <p:spPr>
          <a:xfrm>
            <a:off x="8820975" y="4783200"/>
            <a:ext cx="2208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9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489800" y="1366390"/>
            <a:ext cx="4010100" cy="3273871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629025" y="185200"/>
            <a:ext cx="5749800" cy="6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Типичные ошибки при определении сказуемого
</a:t>
            </a:r>
            <a:endParaRPr lang="en-US" sz="2600" dirty="0"/>
          </a:p>
        </p:txBody>
      </p:sp>
      <p:sp>
        <p:nvSpPr>
          <p:cNvPr id="8" name="Text 1"/>
          <p:cNvSpPr txBox="1"/>
          <p:nvPr/>
        </p:nvSpPr>
        <p:spPr>
          <a:xfrm>
            <a:off x="8820975" y="4783200"/>
            <a:ext cx="2208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900" dirty="0"/>
          </a:p>
        </p:txBody>
      </p:sp>
      <p:sp>
        <p:nvSpPr>
          <p:cNvPr id="9" name="Text 2"/>
          <p:cNvSpPr txBox="1"/>
          <p:nvPr/>
        </p:nvSpPr>
        <p:spPr>
          <a:xfrm>
            <a:off x="719575" y="1836550"/>
            <a:ext cx="1997400" cy="264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Первая ошибка — считать именную часть второстепенным членом. В предложении «Дом был высоким» слово «высоким» связано с подлежащим и входит в состав сказуемого.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6499888" y="1836550"/>
            <a:ext cx="1997400" cy="264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Вторая ошибка — не замечать нулевую связку в настоящем времени. В предложении «Снег белый» связка не выражена, но сказуемое всё равно составное именное.
</a:t>
            </a:r>
            <a:endParaRPr lang="en-US" sz="12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629025" y="185200"/>
            <a:ext cx="5749800" cy="6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в речи и учебных текстах
</a:t>
            </a:r>
            <a:endParaRPr lang="en-US" sz="2600" dirty="0"/>
          </a:p>
        </p:txBody>
      </p:sp>
      <p:sp>
        <p:nvSpPr>
          <p:cNvPr id="8" name="Text 1"/>
          <p:cNvSpPr txBox="1"/>
          <p:nvPr/>
        </p:nvSpPr>
        <p:spPr>
          <a:xfrm>
            <a:off x="8820975" y="4783200"/>
            <a:ext cx="2208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900" dirty="0"/>
          </a:p>
        </p:txBody>
      </p:sp>
      <p:sp>
        <p:nvSpPr>
          <p:cNvPr id="9" name="Text 2"/>
          <p:cNvSpPr txBox="1"/>
          <p:nvPr/>
        </p:nvSpPr>
        <p:spPr>
          <a:xfrm>
            <a:off x="1477600" y="1861925"/>
            <a:ext cx="2500800" cy="81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описаниях природы составное именное сказуемое помогает передать картину точнее: «Ночь была тёмная», «Зима оказалась долгой».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5087975" y="1822188"/>
            <a:ext cx="2480700" cy="81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рассказах о героях оно показывает качество или роль человека: «Герой оказался смелым», «Путешественник был опытным».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3000275" y="3800575"/>
            <a:ext cx="2530200" cy="81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учебных текстах такие конструкции удобны для объяснений и выводов: «Задача стала понятной», «Ответ оказался верным».
</a:t>
            </a:r>
            <a:endParaRPr lang="en-US" sz="12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490700" y="1230052"/>
            <a:ext cx="4007700" cy="2830647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645600" y="197125"/>
            <a:ext cx="7852800" cy="73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меняется смысл при разных связках
</a:t>
            </a:r>
            <a:endParaRPr lang="en-US" sz="2600" dirty="0"/>
          </a:p>
        </p:txBody>
      </p:sp>
      <p:sp>
        <p:nvSpPr>
          <p:cNvPr id="6" name="Text 1"/>
          <p:cNvSpPr txBox="1"/>
          <p:nvPr/>
        </p:nvSpPr>
        <p:spPr>
          <a:xfrm>
            <a:off x="921300" y="1596275"/>
            <a:ext cx="2758800" cy="91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 всех трёх предложениях сохраняется одна и та же именная часть, поэтому особенно заметно значение самой связки.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921300" y="2848700"/>
            <a:ext cx="2758800" cy="99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Линия показывает: связка уточняет не только время, но и характер изменения — было, стало или сохранилось.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4490700" y="4142575"/>
            <a:ext cx="4381800" cy="30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Учебные примеры по теме составного именного сказуемого.
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8820975" y="4783200"/>
            <a:ext cx="2208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9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1629025" y="185200"/>
            <a:ext cx="5749800" cy="6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важно запомнить
</a:t>
            </a:r>
            <a:endParaRPr lang="en-US" sz="2600" dirty="0"/>
          </a:p>
        </p:txBody>
      </p:sp>
      <p:sp>
        <p:nvSpPr>
          <p:cNvPr id="9" name="Text 1"/>
          <p:cNvSpPr txBox="1"/>
          <p:nvPr/>
        </p:nvSpPr>
        <p:spPr>
          <a:xfrm>
            <a:off x="8820975" y="4783200"/>
            <a:ext cx="2208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900" dirty="0"/>
          </a:p>
        </p:txBody>
      </p:sp>
      <p:sp>
        <p:nvSpPr>
          <p:cNvPr id="10" name="Text 2"/>
          <p:cNvSpPr txBox="1"/>
          <p:nvPr/>
        </p:nvSpPr>
        <p:spPr>
          <a:xfrm>
            <a:off x="209875" y="2100100"/>
            <a:ext cx="2131200" cy="221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Составное именное сказуемое отвечает на вопросы о признаке, роли, состоянии или изменении предмета. Оно сообщает не действие, а характеристику подлежащего.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2422463" y="2100100"/>
            <a:ext cx="2131200" cy="221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Оно состоит из связки и именной части. Связка помогает связать сказуемое с подлежащим и показывает время или оттенок значения.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4635075" y="2100100"/>
            <a:ext cx="2131200" cy="221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настоящем времени связка «быть» обычно не пишется. Такая форма называется нулевой связкой, но смысл сказуемого сохраняется.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6847675" y="2100100"/>
            <a:ext cx="2131200" cy="221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Именная часть часто выражает признак, профессию, принадлежность или оценку. Именно она несёт главное смысловое значение в предложении.
</a:t>
            </a:r>
            <a:endParaRPr lang="en-US" sz="12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650638" y="2505275"/>
            <a:ext cx="3842700" cy="130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Составное именное сказуемое помогает говорить о признаке, состоянии и роли подлежащего. Если помнить о связке и именной части, разбирать такие предложения становится намного легче.
</a:t>
            </a:r>
            <a:endParaRPr lang="en-US" sz="1200" dirty="0"/>
          </a:p>
        </p:txBody>
      </p:sp>
      <p:sp>
        <p:nvSpPr>
          <p:cNvPr id="5" name="Text 1"/>
          <p:cNvSpPr txBox="1"/>
          <p:nvPr/>
        </p:nvSpPr>
        <p:spPr>
          <a:xfrm>
            <a:off x="2399025" y="1311600"/>
            <a:ext cx="4023600" cy="110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Главное о составном именном сказуемом
</a:t>
            </a:r>
            <a:endParaRPr lang="en-US" sz="25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2026-05-22T10:50:59Z</dcterms:created>
  <dcterms:modified xsi:type="dcterms:W3CDTF">2026-05-22T10:50:59Z</dcterms:modified>
</cp:coreProperties>
</file>