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11875" y="980"/>
            <a:ext cx="7532100" cy="514154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576175"/>
            <a:ext cx="4419300" cy="115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«Сын артиллериста» К. Симонова: война, дружба и верность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273800" y="276600"/>
            <a:ext cx="31320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1888650"/>
            <a:ext cx="3632700" cy="73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 о фронте, дружбе и мужестве подростка.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1350" y="1452995"/>
            <a:ext cx="5079900" cy="27731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49893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Поэма, созданная в суровое военное время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273800" y="1787875"/>
            <a:ext cx="3454800" cy="156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«Сын артиллериста» появился в 1941 году, когда литература особенно остро говорила о войне, долге и героизме. Симонов писал с фронтовым опытом, поэтому его строки звучат точно, сдержанно и убедительно.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214" y="1970414"/>
            <a:ext cx="203100" cy="203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82689" y="1981698"/>
            <a:ext cx="203100" cy="1805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39789" y="1990724"/>
            <a:ext cx="203100" cy="16248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796889" y="1981698"/>
            <a:ext cx="203100" cy="180533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553989" y="1990724"/>
            <a:ext cx="203100" cy="16248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4" name="Text 1"/>
          <p:cNvSpPr txBox="1"/>
          <p:nvPr/>
        </p:nvSpPr>
        <p:spPr>
          <a:xfrm>
            <a:off x="273800" y="276600"/>
            <a:ext cx="61293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Константин Симонов: автор и особенности его военной поэзии
</a:t>
            </a:r>
            <a:endParaRPr lang="en-US" sz="2200" dirty="0"/>
          </a:p>
        </p:txBody>
      </p:sp>
      <p:sp>
        <p:nvSpPr>
          <p:cNvPr id="15" name="Text 2"/>
          <p:cNvSpPr txBox="1"/>
          <p:nvPr/>
        </p:nvSpPr>
        <p:spPr>
          <a:xfrm>
            <a:off x="273800" y="2342650"/>
            <a:ext cx="1568100" cy="13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и поэт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Константин Симонов создавал произведения, в которых военная тема соединяется с живыми человеческими чувствами и понятными школьнику ситуациями.
</a:t>
            </a:r>
            <a:endParaRPr lang="en-US" sz="1122" dirty="0"/>
          </a:p>
        </p:txBody>
      </p:sp>
      <p:sp>
        <p:nvSpPr>
          <p:cNvPr id="16" name="Text 3"/>
          <p:cNvSpPr txBox="1"/>
          <p:nvPr/>
        </p:nvSpPr>
        <p:spPr>
          <a:xfrm>
            <a:off x="1990272" y="2342750"/>
            <a:ext cx="1608600" cy="13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Военный корреспондент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видел фронтовую жизнь не со стороны, а вблизи, поэтому в его текстах много точных деталей, передающих правду военного времени.
</a:t>
            </a:r>
            <a:endParaRPr lang="en-US" sz="1122" dirty="0"/>
          </a:p>
        </p:txBody>
      </p:sp>
      <p:sp>
        <p:nvSpPr>
          <p:cNvPr id="17" name="Text 4"/>
          <p:cNvSpPr txBox="1"/>
          <p:nvPr/>
        </p:nvSpPr>
        <p:spPr>
          <a:xfrm>
            <a:off x="3747365" y="2342750"/>
            <a:ext cx="1608600" cy="13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Товарищество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его поэзии часто стоят верность слову, ответственность перед другом и уважение к тем, кто рядом в трудную минуту.
</a:t>
            </a:r>
            <a:endParaRPr lang="en-US" sz="1122" dirty="0"/>
          </a:p>
        </p:txBody>
      </p:sp>
      <p:sp>
        <p:nvSpPr>
          <p:cNvPr id="18" name="Text 5"/>
          <p:cNvSpPr txBox="1"/>
          <p:nvPr/>
        </p:nvSpPr>
        <p:spPr>
          <a:xfrm>
            <a:off x="5504459" y="2342750"/>
            <a:ext cx="1608600" cy="13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Ясный сюжет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Симонов строит произведения так, чтобы читатель легко следил за событиями, понимал поступки героев и их нравственный выбор.
</a:t>
            </a:r>
            <a:endParaRPr lang="en-US" sz="1122" dirty="0"/>
          </a:p>
        </p:txBody>
      </p:sp>
      <p:sp>
        <p:nvSpPr>
          <p:cNvPr id="19" name="Text 6"/>
          <p:cNvSpPr txBox="1"/>
          <p:nvPr/>
        </p:nvSpPr>
        <p:spPr>
          <a:xfrm>
            <a:off x="7261553" y="2342750"/>
            <a:ext cx="1608600" cy="13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Доступность для школьников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Простая речь, короткие сцены и выразительные образы делают его военные тексты понятными и эмоционально сильными для учеников 7 класса.
</a:t>
            </a:r>
            <a:endParaRPr lang="en-US" sz="11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3501" y="1240569"/>
            <a:ext cx="2388478" cy="19103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7764" y="1240569"/>
            <a:ext cx="2388478" cy="191031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22039" y="1240569"/>
            <a:ext cx="2388478" cy="191031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273800" y="276600"/>
            <a:ext cx="67788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герои поэмы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1014877" y="3317777"/>
            <a:ext cx="2225726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Деев — командир, на которого можно положиться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Деев выглядит человеком строгим и собранным, который привык отвечать не только за бой, но и за людей рядом с собой. Его спокойствие и твёрдость помогают удерживать порядок даже в тревожной фронтовой обстановке.
</a:t>
            </a:r>
            <a:endParaRPr lang="en-US" sz="1072" dirty="0"/>
          </a:p>
        </p:txBody>
      </p:sp>
      <p:sp>
        <p:nvSpPr>
          <p:cNvPr id="10" name="Text 3"/>
          <p:cNvSpPr txBox="1"/>
          <p:nvPr/>
        </p:nvSpPr>
        <p:spPr>
          <a:xfrm>
            <a:off x="3459140" y="3317777"/>
            <a:ext cx="2225726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Петров — отец и фронтовой товарищ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Петрова связан с семейной памятью и доверием к боевому другу. Он уходит на войну, оставляя сына под защитой человека, в честности которого уверен.
</a:t>
            </a:r>
            <a:endParaRPr lang="en-US" sz="1072" dirty="0"/>
          </a:p>
        </p:txBody>
      </p:sp>
      <p:sp>
        <p:nvSpPr>
          <p:cNvPr id="11" name="Text 4"/>
          <p:cNvSpPr txBox="1"/>
          <p:nvPr/>
        </p:nvSpPr>
        <p:spPr>
          <a:xfrm>
            <a:off x="5903415" y="3317777"/>
            <a:ext cx="2225726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Ленька — мальчик, который становится смелым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Ленька воспринимается как подросток, ещё не готовый к тяжёлым испытаниям. Но события поэмы заставляют его действовать решительно, и в поступках проявляются ответственность, стойкость и внутренняя зрелость.
</a:t>
            </a:r>
            <a:endParaRPr lang="en-US" sz="107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032" y="1225025"/>
            <a:ext cx="8594035" cy="2655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6223200" cy="4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Сюжетный путь Леньки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779675"/>
            <a:ext cx="6223200" cy="2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событий показывает, как герой проходит испытания и взрослеет на войне.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350" y="1860050"/>
            <a:ext cx="28026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начале поэмы сразу ощущается фронтовая тревога: вокруг идут военные будни, а дружба Деева и Петрова кажется особенно прочной на фоне опасности.
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3170704" y="1860050"/>
            <a:ext cx="28026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Петров уходит на войну, и рядом с военными людьми остаётся его сын. Для мальчика они становятся защитой, опорой и примером поведения на фронте.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6068057" y="1860050"/>
            <a:ext cx="28026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первых страниц появляются ожидание, ответственность и надежда на возвращение близких. Именно эти чувства подготавливают дальнейшее напряжение сюжета.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7" name="Text 4"/>
          <p:cNvSpPr txBox="1"/>
          <p:nvPr/>
        </p:nvSpPr>
        <p:spPr>
          <a:xfrm>
            <a:off x="273800" y="276600"/>
            <a:ext cx="57942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Экспозиция и завязка событий
</a:t>
            </a:r>
            <a:endParaRPr lang="en-US" sz="2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4" name="Text 1"/>
          <p:cNvSpPr txBox="1"/>
          <p:nvPr/>
        </p:nvSpPr>
        <p:spPr>
          <a:xfrm>
            <a:off x="273800" y="1151550"/>
            <a:ext cx="3142200" cy="141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год важен для понимания поэмы: именно в суровой военной реальности Ленька вынужден раньше времени учиться смелости и ответственности.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952850" y="1662738"/>
            <a:ext cx="3702000" cy="89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152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1941
</a:t>
            </a:r>
            <a:endParaRPr lang="en-US" sz="6152" dirty="0"/>
          </a:p>
        </p:txBody>
      </p:sp>
      <p:sp>
        <p:nvSpPr>
          <p:cNvPr id="6" name="Text 3"/>
          <p:cNvSpPr txBox="1"/>
          <p:nvPr/>
        </p:nvSpPr>
        <p:spPr>
          <a:xfrm>
            <a:off x="2838625" y="4672200"/>
            <a:ext cx="37368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Константин Симонов, «Сын артиллериста», 1941
</a:t>
            </a:r>
            <a:endParaRPr lang="en-US" sz="700" dirty="0"/>
          </a:p>
        </p:txBody>
      </p:sp>
      <p:sp>
        <p:nvSpPr>
          <p:cNvPr id="7" name="Text 4"/>
          <p:cNvSpPr txBox="1"/>
          <p:nvPr/>
        </p:nvSpPr>
        <p:spPr>
          <a:xfrm>
            <a:off x="4952850" y="2666275"/>
            <a:ext cx="3702000" cy="132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0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стал временем, когда в литературе особенно заметно показано быстрое взросление детей на войне.
</a:t>
            </a:r>
            <a:endParaRPr lang="en-US" sz="2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30100" y="1446856"/>
            <a:ext cx="4957800" cy="27742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3800" y="276600"/>
            <a:ext cx="49893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Деев как образ фронтового командира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803150" y="1731300"/>
            <a:ext cx="2929500" cy="88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Деев показан не только как строгий командир, но и как человек, умеющий беречь тех, кто доверен его заботе. Его поступки точны, а речь сдержанна и уверена.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803150" y="2747275"/>
            <a:ext cx="2929500" cy="88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помнит о своём обещании Петрову и относится к Леньке без снисходительности, но с уважением. Через это раскрываются честь, дисциплина и настоящая фронтовая ответственность.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800" y="1250978"/>
            <a:ext cx="3273600" cy="10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Петров воспринимается прежде всего как отец, который уходит на фронт, думая о сыне и его безопасности.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Петров и тема отцовской любви
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273800" y="2505856"/>
            <a:ext cx="3273600" cy="10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образе особенно ясно чувствуется боль разлуки: война отдаляет близких, но не разрушает память и любовь.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4399709" y="1250978"/>
            <a:ext cx="3273600" cy="10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доверяет Леньку боевому товарищу, и это доверие становится важной частью сюжета, связывая семью и дружбу.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4399709" y="2505856"/>
            <a:ext cx="3273600" cy="10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Петрова Симонов показывает, что даже на войне человек остаётся сыном, отцом и хранителем обещаний.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6350" y="1520697"/>
            <a:ext cx="3777000" cy="230525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0184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поэмы и их смысловая значимость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52525" y="4656025"/>
            <a:ext cx="37368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поэмы К. Симонова «Сын артиллериста»
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1168050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военные события в поэме тесно связаны с личными чувствами и человеческими отношениями.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3800" y="2226251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смысл произведения раскрывается через верность, дружбу и внутреннее взросление Леньки на фоне войны.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273800" y="276600"/>
            <a:ext cx="57942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Кульминация: опасное поручение Леньки
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460175" y="1509716"/>
            <a:ext cx="2469600" cy="120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Опасное задание
</a:t>
            </a:r>
            <a:pPr algn="l" indent="0" marL="0">
              <a:lnSpc>
                <a:spcPct val="115000"/>
              </a:lnSpc>
              <a:buNone/>
            </a:pPr>
            <a:r>
              <a:rPr lang="en-US" sz="9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Леньке поручают передать важные сведения артиллеристам. Для подростка это не игра, а настоящее испытание, где любая ошибка может стоить слишком дорого.
</a:t>
            </a:r>
            <a:endParaRPr lang="en-US" sz="1177" dirty="0"/>
          </a:p>
        </p:txBody>
      </p:sp>
      <p:sp>
        <p:nvSpPr>
          <p:cNvPr id="9" name="Text 3"/>
          <p:cNvSpPr txBox="1"/>
          <p:nvPr/>
        </p:nvSpPr>
        <p:spPr>
          <a:xfrm>
            <a:off x="3305776" y="1509716"/>
            <a:ext cx="2469600" cy="120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через риск
</a:t>
            </a:r>
            <a:pPr algn="l" indent="0" marL="0">
              <a:lnSpc>
                <a:spcPct val="115000"/>
              </a:lnSpc>
              <a:buNone/>
            </a:pPr>
            <a:r>
              <a:rPr lang="en-US" sz="9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Мальчик движется в тревожной фронтовой обстановке, стараясь не выдать себя и не растеряться. В этом эпизоде особенно заметны его собранность и смелость.
</a:t>
            </a:r>
            <a:endParaRPr lang="en-US" sz="1177" dirty="0"/>
          </a:p>
        </p:txBody>
      </p:sp>
      <p:sp>
        <p:nvSpPr>
          <p:cNvPr id="10" name="Text 4"/>
          <p:cNvSpPr txBox="1"/>
          <p:nvPr/>
        </p:nvSpPr>
        <p:spPr>
          <a:xfrm>
            <a:off x="6151201" y="1507243"/>
            <a:ext cx="2469600" cy="120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 поступка
</a:t>
            </a:r>
            <a:pPr algn="l" indent="0" marL="0">
              <a:lnSpc>
                <a:spcPct val="115000"/>
              </a:lnSpc>
              <a:buNone/>
            </a:pPr>
            <a:r>
              <a:rPr lang="en-US" sz="9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Ленька успешно выполняет поручение, и артиллеристы получают нужную информацию. Его поступок подтверждает доверие взрослых и показывает, что мужество проявляется в деле.
</a:t>
            </a:r>
            <a:endParaRPr lang="en-US" sz="1177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36225" y="1572556"/>
            <a:ext cx="3499800" cy="19686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8986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Военная обстановка в поэме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273800" y="1318575"/>
            <a:ext cx="3358500" cy="9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Фронтовые детали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Симонов показывает фронт через движение войск, короткие приказы и дорожную суету. Такие детали делают обстановку конкретной и убедительной, а не отвлечённой.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2544272"/>
            <a:ext cx="3358500" cy="9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Атмосфера напряжения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Выстрелы, ожидание боя и постоянная опасность создают напряжённый фон для событий. На этом фоне особенно ярко видны храбрость героев и цена каждого решения.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80650" y="1919039"/>
            <a:ext cx="4389600" cy="112322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1096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Персонажи поэмы и их роль в сюжете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1571450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каждый герой связан с основными событиями и темами произведения.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2605649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Ленька раскрывает тему взросления, Деев — тему воинской надёжности, Петров — тему отцовской любви и доверия.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133275" y="3649575"/>
            <a:ext cx="3736800" cy="2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 К. Симонова «Сын артиллериста»
</a:t>
            </a:r>
            <a:endParaRPr lang="en-US" sz="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800" y="1039350"/>
            <a:ext cx="4491300" cy="73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построен ясно и последовательно: события развиваются быстро, без лишних отступлений. Это помогает сразу понимать, кто действует, почему возникает опасность и чем важен каждый эпизод.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особенности поэмы
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273800" y="1895982"/>
            <a:ext cx="4491300" cy="73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Симонов использует короткие, динамичные сцены и разговорную интонацию. Речь героев звучит естественно, поэтому фронтовая жизнь в поэме кажется живой и достоверной.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73800" y="2752614"/>
            <a:ext cx="4491300" cy="73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 глаголов действия, военных слов и точных деталей. Благодаря этому текст легко представить, а характеры героев раскрываются через поступки, а не через длинные объяснения.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6350" y="1520697"/>
            <a:ext cx="3777000" cy="230525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0184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Средства выразительности в «Сыне артиллериста»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52525" y="4656025"/>
            <a:ext cx="37368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поэмы К. Симонова «Сын артиллериста»
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1168050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языковые средства работают вместе и помогают передать фронтовую правду без лишней патетики.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3800" y="2226251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Преобладание диалогов и действий делает поэму динамичной, а военная лексика и повторы усиливают напряжение и эмоциональную точность.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9529" y="982938"/>
            <a:ext cx="277500" cy="277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86547" y="1929250"/>
            <a:ext cx="277500" cy="277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59766" y="2872138"/>
            <a:ext cx="248850" cy="284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14640" y="3849650"/>
            <a:ext cx="277500" cy="2220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2" name="Text 1"/>
          <p:cNvSpPr txBox="1"/>
          <p:nvPr/>
        </p:nvSpPr>
        <p:spPr>
          <a:xfrm>
            <a:off x="273800" y="276600"/>
            <a:ext cx="67788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мужества в образе подростка
</a:t>
            </a:r>
            <a:endParaRPr lang="en-US" sz="2200" dirty="0"/>
          </a:p>
        </p:txBody>
      </p:sp>
      <p:sp>
        <p:nvSpPr>
          <p:cNvPr id="13" name="Text 2"/>
          <p:cNvSpPr txBox="1"/>
          <p:nvPr/>
        </p:nvSpPr>
        <p:spPr>
          <a:xfrm>
            <a:off x="3780892" y="933650"/>
            <a:ext cx="3014100" cy="7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Детская искренность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8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Ленька остаётся живым и естественным мальчиком, но в трудный момент не прячется за страхом. Его открытость помогает ему доверять взрослым и принимать помощь.
</a:t>
            </a:r>
            <a:endParaRPr lang="en-US" sz="1109" dirty="0"/>
          </a:p>
        </p:txBody>
      </p:sp>
      <p:sp>
        <p:nvSpPr>
          <p:cNvPr id="14" name="Text 3"/>
          <p:cNvSpPr txBox="1"/>
          <p:nvPr/>
        </p:nvSpPr>
        <p:spPr>
          <a:xfrm>
            <a:off x="2968036" y="1879980"/>
            <a:ext cx="3014100" cy="7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Готовность помочь
</a:t>
            </a:r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не ждёт, пока опасность пройдёт сама. Он действует, потому что понимает: от его шага зависит успех взрослых и безопасность товарищей.
</a:t>
            </a:r>
            <a:endParaRPr lang="en-US" sz="1149" dirty="0"/>
          </a:p>
        </p:txBody>
      </p:sp>
      <p:sp>
        <p:nvSpPr>
          <p:cNvPr id="15" name="Text 4"/>
          <p:cNvSpPr txBox="1"/>
          <p:nvPr/>
        </p:nvSpPr>
        <p:spPr>
          <a:xfrm>
            <a:off x="2132213" y="2826297"/>
            <a:ext cx="3014100" cy="7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Быстрое взросление
</a:t>
            </a:r>
            <a:pPr algn="l" indent="0" marL="0">
              <a:lnSpc>
                <a:spcPct val="115000"/>
              </a:lnSpc>
              <a:buNone/>
            </a:pPr>
            <a:r>
              <a:rPr lang="en-US" sz="9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Война заставляет Леньку рано узнать ответственность. Он становится серьёзнее, внимательнее и смелее, чем можно ожидать от обычного подростка.
</a:t>
            </a:r>
            <a:endParaRPr lang="en-US" sz="1145" dirty="0"/>
          </a:p>
        </p:txBody>
      </p:sp>
      <p:sp>
        <p:nvSpPr>
          <p:cNvPr id="16" name="Text 5"/>
          <p:cNvSpPr txBox="1"/>
          <p:nvPr/>
        </p:nvSpPr>
        <p:spPr>
          <a:xfrm>
            <a:off x="1294731" y="3772626"/>
            <a:ext cx="3014100" cy="7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Доверие к людям
</a:t>
            </a:r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Мужество Леньки связано не только с отвагой, но и с доверием к Дееву и Петрову. Именно это доверие помогает ему выполнить поручение до конца.
</a:t>
            </a:r>
            <a:endParaRPr lang="en-US" sz="1149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032" y="1225025"/>
            <a:ext cx="8594035" cy="2655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6223200" cy="4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раскрывается тема верности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779675"/>
            <a:ext cx="6223200" cy="2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показывает, что верность в поэме подтверждается не словами, а поступками героев.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800" y="1164717"/>
            <a:ext cx="45300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персонажей краткая и точная, поэтому она звучит естественно и убедительно. Каждая фраза помогает сразу понять отношение героев друг к другу и к происходящему.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 интонация произведения
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273800" y="2076294"/>
            <a:ext cx="45300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Авторская интонация сдержанная, но не холодная. В ней чувствуется уважение к людям на войне и сочувствие к тем, кто проходит через опасность и разлуку.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73800" y="2987871"/>
            <a:ext cx="45300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слова и понятные выражения делают поэму доступной школьникам 7 класса. При этом текст не упрощает смысл, а передаёт серьёзность военного времени.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273800" y="3899467"/>
            <a:ext cx="45300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Сдержанность речи усиливает впечатление от финала. Когда герои проявляют чувства, это звучит особенно сильно именно потому, что автор избегает громких слов.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273800" y="276600"/>
            <a:ext cx="57942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поэма запоминается читателям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273800" y="1136850"/>
            <a:ext cx="2616000" cy="114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Яркий сюжет
</a:t>
            </a:r>
            <a:pPr algn="l" indent="0" marL="0">
              <a:lnSpc>
                <a:spcPct val="115000"/>
              </a:lnSpc>
              <a:buNone/>
            </a:pPr>
            <a:r>
              <a:rPr lang="en-US" sz="10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построена как цепочка событий с опасностью, ожиданием и решающим поступком. Такой сюжет легко следить и запоминать даже после одного чтения.
</a:t>
            </a:r>
            <a:endParaRPr lang="en-US" sz="1290" dirty="0"/>
          </a:p>
        </p:txBody>
      </p:sp>
      <p:sp>
        <p:nvSpPr>
          <p:cNvPr id="10" name="Text 3"/>
          <p:cNvSpPr txBox="1"/>
          <p:nvPr/>
        </p:nvSpPr>
        <p:spPr>
          <a:xfrm>
            <a:off x="2889800" y="2766675"/>
            <a:ext cx="2616000" cy="114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Живые герои
</a:t>
            </a:r>
            <a:pPr algn="l" indent="0" marL="0">
              <a:lnSpc>
                <a:spcPct val="115000"/>
              </a:lnSpc>
              <a:buNone/>
            </a:pPr>
            <a:r>
              <a:rPr lang="en-US" sz="10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Ленька, Деев и Петров показаны не как абстрактные герои, а как люди с понятными чувствами. Их отношения делают произведение близким читателю.
</a:t>
            </a:r>
            <a:endParaRPr lang="en-US" sz="1290" dirty="0"/>
          </a:p>
        </p:txBody>
      </p:sp>
      <p:sp>
        <p:nvSpPr>
          <p:cNvPr id="11" name="Text 4"/>
          <p:cNvSpPr txBox="1"/>
          <p:nvPr/>
        </p:nvSpPr>
        <p:spPr>
          <a:xfrm>
            <a:off x="5505800" y="1136850"/>
            <a:ext cx="2616000" cy="114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Сильная идея
</a:t>
            </a:r>
            <a:pPr algn="l" indent="0" marL="0">
              <a:lnSpc>
                <a:spcPct val="115000"/>
              </a:lnSpc>
              <a:buNone/>
            </a:pPr>
            <a:r>
              <a:rPr lang="en-US" sz="10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 соединяет войну, дружбу, долг и доверие. Именно это сочетание делает «Сына артиллериста» важным и для школьного чтения, и для общего понимания войны.
</a:t>
            </a:r>
            <a:endParaRPr lang="en-US" sz="129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800" y="276600"/>
            <a:ext cx="5577000" cy="14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6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главная мысль поэмы «Сын артиллериста»
</a:t>
            </a:r>
            <a:endParaRPr lang="en-US" sz="3600" dirty="0"/>
          </a:p>
        </p:txBody>
      </p:sp>
      <p:sp>
        <p:nvSpPr>
          <p:cNvPr id="4" name="Text 1"/>
          <p:cNvSpPr txBox="1"/>
          <p:nvPr/>
        </p:nvSpPr>
        <p:spPr>
          <a:xfrm>
            <a:off x="273800" y="1848675"/>
            <a:ext cx="3632700" cy="12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Симонов показывает, что на войне решают не только приказ и оружие, но и доверие, верность и человеческая поддержка. Именно они помогают героям выдержать испытания.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2026-05-22T14:07:34Z</dcterms:created>
  <dcterms:modified xsi:type="dcterms:W3CDTF">2026-05-22T14:07:34Z</dcterms:modified>
</cp:coreProperties>
</file>