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jpe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jpe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jpe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image" Target="../media/image-11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jpe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jpeg"/><Relationship Id="rId13" Type="http://schemas.openxmlformats.org/officeDocument/2006/relationships/image" Target="../media/image-12-13.png"/><Relationship Id="rId14" Type="http://schemas.openxmlformats.org/officeDocument/2006/relationships/image" Target="../media/image-12-14.png"/><Relationship Id="rId15" Type="http://schemas.openxmlformats.org/officeDocument/2006/relationships/image" Target="../media/image-12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image" Target="../media/image-18-8.jpe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Великобритания: обзор и основные темы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Островное государство с богатой историей, культурой и политической системой.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и становление Великобритании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сформировалась из объединения четырёх королевств и стала мировым центром колониальной мощи и промышленности, задав темп индустриальной революции.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106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6000" y="1250142"/>
            <a:ext cx="2106000" cy="166176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1775" y="1250142"/>
            <a:ext cx="2106000" cy="1661766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77775" y="1252642"/>
            <a:ext cx="2106000" cy="1661766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и регионы Соединённого Королевства
</a:t>
            </a:r>
            <a:endParaRPr lang="en-US" sz="2700" dirty="0"/>
          </a:p>
        </p:txBody>
      </p:sp>
      <p:sp>
        <p:nvSpPr>
          <p:cNvPr id="1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9" name="Text 2"/>
          <p:cNvSpPr txBox="1"/>
          <p:nvPr/>
        </p:nvSpPr>
        <p:spPr>
          <a:xfrm>
            <a:off x="476250" y="2961600"/>
            <a:ext cx="1895400" cy="54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— центр и крупнейшая часть
</a:t>
            </a:r>
            <a:endParaRPr lang="en-US" sz="900" dirty="0"/>
          </a:p>
        </p:txBody>
      </p:sp>
      <p:sp>
        <p:nvSpPr>
          <p:cNvPr id="20" name="Text 3"/>
          <p:cNvSpPr txBox="1"/>
          <p:nvPr/>
        </p:nvSpPr>
        <p:spPr>
          <a:xfrm>
            <a:off x="465300" y="3667275"/>
            <a:ext cx="1895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с населением около 56 миллионов является крупнейшей страной. Здесь расположена столица и сосредоточена большая часть экономики и культурной жизни.
</a:t>
            </a:r>
            <a:endParaRPr lang="en-US" sz="800" dirty="0"/>
          </a:p>
        </p:txBody>
      </p:sp>
      <p:sp>
        <p:nvSpPr>
          <p:cNvPr id="21" name="Text 4"/>
          <p:cNvSpPr txBox="1"/>
          <p:nvPr/>
        </p:nvSpPr>
        <p:spPr>
          <a:xfrm>
            <a:off x="2582250" y="2961600"/>
            <a:ext cx="1895400" cy="54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Шотландия — горы и традиции
</a:t>
            </a:r>
            <a:endParaRPr lang="en-US" sz="900" dirty="0"/>
          </a:p>
        </p:txBody>
      </p:sp>
      <p:sp>
        <p:nvSpPr>
          <p:cNvPr id="22" name="Text 5"/>
          <p:cNvSpPr txBox="1"/>
          <p:nvPr/>
        </p:nvSpPr>
        <p:spPr>
          <a:xfrm>
            <a:off x="2571300" y="3667275"/>
            <a:ext cx="1895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Шотландия славится живописными горами, озёрами и уникальной культурой, включая традиционную музыку и национальную одежду — килты.
</a:t>
            </a:r>
            <a:endParaRPr lang="en-US" sz="800" dirty="0"/>
          </a:p>
        </p:txBody>
      </p:sp>
      <p:sp>
        <p:nvSpPr>
          <p:cNvPr id="23" name="Text 6"/>
          <p:cNvSpPr txBox="1"/>
          <p:nvPr/>
        </p:nvSpPr>
        <p:spPr>
          <a:xfrm>
            <a:off x="4688025" y="2961600"/>
            <a:ext cx="1895400" cy="54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Уэльс — язык и история
</a:t>
            </a:r>
            <a:endParaRPr lang="en-US" sz="900" dirty="0"/>
          </a:p>
        </p:txBody>
      </p:sp>
      <p:sp>
        <p:nvSpPr>
          <p:cNvPr id="24" name="Text 7"/>
          <p:cNvSpPr txBox="1"/>
          <p:nvPr/>
        </p:nvSpPr>
        <p:spPr>
          <a:xfrm>
            <a:off x="4677075" y="3667275"/>
            <a:ext cx="1895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Уэльс известен своим валлийским языком, древними замками и богатыми культурными традициями, включая развитие бардовской поэзии и хоровое пение.
</a:t>
            </a:r>
            <a:endParaRPr lang="en-US" sz="800" dirty="0"/>
          </a:p>
        </p:txBody>
      </p:sp>
      <p:sp>
        <p:nvSpPr>
          <p:cNvPr id="25" name="Text 8"/>
          <p:cNvSpPr txBox="1"/>
          <p:nvPr/>
        </p:nvSpPr>
        <p:spPr>
          <a:xfrm>
            <a:off x="6794025" y="2961600"/>
            <a:ext cx="1895400" cy="54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Ирландия — переплетение культур
</a:t>
            </a:r>
            <a:endParaRPr lang="en-US" sz="900" dirty="0"/>
          </a:p>
        </p:txBody>
      </p:sp>
      <p:sp>
        <p:nvSpPr>
          <p:cNvPr id="26" name="Text 9"/>
          <p:cNvSpPr txBox="1"/>
          <p:nvPr/>
        </p:nvSpPr>
        <p:spPr>
          <a:xfrm>
            <a:off x="6783075" y="3667275"/>
            <a:ext cx="1895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регион сочетает ирландские и британские традиции, славится живописными берегами и многочисленными фестивалями, отражающими культурное разнообразие.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102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925" y="1246155"/>
            <a:ext cx="1896000" cy="17663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925" y="3018330"/>
            <a:ext cx="1896000" cy="176639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1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природные особенности Великобритании
</a:t>
            </a:r>
            <a:endParaRPr lang="en-US" sz="241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соседству находятся Ирландия на западе, а также Франция и Бельгия через пролив Ла-Манш и Северное море — важные торговые пути.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государства и моря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418150" y="1874750"/>
            <a:ext cx="20499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состоит из двух крупных островов и множества мелких. Главными являются остров Великобритания и северо-восточная часть острова Ирландия.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2418301" y="1341025"/>
            <a:ext cx="20499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острова страны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холмы и низкогорья, особенно в Англии. В Шотландии и Уэльсе расположены горные массивы, где высится Бен-Невис — самая высокая вершина страны (1345 м).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 высочайшая точка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Великобритании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и западе осадков больше, чем на юго-востоке, где теплее и суше. Ветер и туманы — характерные атмосферные явления страны.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климат обеспечивает умеренное лето с температурами 16–22°C и мягкие зимы от 2 до 7°C. Погода переменчива и часто облачная.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символы Великобритании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гимн "God Save the King", валюта — фунт стерлингов. Английский язык преобладает, но признаны валлийский, гэльский и ирландский.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Юнион Джек объединяет символы четырёх стран. Герб украшен львом и единорогом, отражая историческое единство королевств.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устройство Великобритании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8075" y="23429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государства — король Чарльз III, чей статус формальный, основанный на традициях и законах. Монарх выполняет в основном церемониальные функции.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08075" y="18334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Конституционная монархия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075" y="38441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Законодательная власть сосредоточена в двух палатах парламента — палате общин и палате лордов. Правительство возглавляет премьер-министр, избираемый парламентом.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8075" y="33346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Парламентская демократия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581297"/>
            <a:ext cx="4212000" cy="22006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Принц Уильям и Кейт, князь и княгиня Уэльские, активно представляют королевскую семью, поддерживая традиции и международные связи.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королевская семья
</a:t>
            </a:r>
            <a:endParaRPr lang="en-US" sz="2500" dirty="0"/>
          </a:p>
        </p:txBody>
      </p:sp>
      <p:sp>
        <p:nvSpPr>
          <p:cNvPr id="11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Монарх Чарльз III и королева-консорт Камилла выступают символами нации, принимая участие в государственных мероприятиях и благотворительности.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 Великобритании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гиганты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Шекспира до Джоан Роулинг — британская литература оказала огромное влияние на мировую культуру, создавая классические и современные шедевры.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Музыкальное разнообразие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подарила миру легендарные группы и исполнителей: The Beatles, Queen, Adele. Их творчество остаётся популярным и сегодня.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 телевидение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 театр отличается богатой традицией, а BBC считается мировым эталоном в области телевещания и развития культурных программ.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9346" y="1410325"/>
            <a:ext cx="2805308" cy="337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Великобритании в мировые виды спорта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Англия — родина футбола; правила игры были официально установлены в 1863 году. Премьер-лига известна своей конкурентоспособностью и глобальной популярностью.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Изобретение тенниса, крикета и регби подчёркивает спортивное наследие страны. Великобритания активно участвует и достигает успехов в Олимпийских играх.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925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7102" y="1246155"/>
            <a:ext cx="1896000" cy="17663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925" y="3018330"/>
            <a:ext cx="1896000" cy="176639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77102" y="3018332"/>
            <a:ext cx="1896000" cy="1766391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открытия британских учёных
</a:t>
            </a:r>
            <a:endParaRPr lang="en-US" sz="27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2418150" y="1874750"/>
            <a:ext cx="20499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Исаак Ньютон сформулировал три закона движения, которые объяснили, как движутся объекты. Его работа стала основой классической механики и повлияло на развитие физики и математики.
</a:t>
            </a:r>
            <a:endParaRPr lang="en-US" sz="800" dirty="0"/>
          </a:p>
        </p:txBody>
      </p:sp>
      <p:sp>
        <p:nvSpPr>
          <p:cNvPr id="15" name="Text 3"/>
          <p:cNvSpPr txBox="1"/>
          <p:nvPr/>
        </p:nvSpPr>
        <p:spPr>
          <a:xfrm>
            <a:off x="2418301" y="1341025"/>
            <a:ext cx="20499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Исаак Ньютон и законы движения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Дарвин предложил теорию естественного отбора, объясняющую изменения видов во времени. Его книга "Происхождение видов" стала фундаментом современной биологии.
</a:t>
            </a:r>
            <a:endParaRPr lang="en-US" sz="800" dirty="0"/>
          </a:p>
        </p:txBody>
      </p:sp>
      <p:sp>
        <p:nvSpPr>
          <p:cNvPr id="17" name="Text 5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Дарвин и теория эволюции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Фарадей открыл процессы электромагнитной индукции и электролиза. Его открытия легли в основу создания электрогенераторов и моторов, что изменило промышленность и быт.
</a:t>
            </a:r>
            <a:endParaRPr lang="en-US" sz="800" dirty="0"/>
          </a:p>
        </p:txBody>
      </p:sp>
      <p:sp>
        <p:nvSpPr>
          <p:cNvPr id="19" name="Text 7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Майкл Фарадей и электричество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6631073" y="3646925"/>
            <a:ext cx="2049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Флеминг обнаружил антибиотик пенициллин, первый эффективный лекарственный препарат против бактериальных инфекций. Это открытие спасло миллионы жизней во всём мире.
</a:t>
            </a:r>
            <a:endParaRPr lang="en-US" sz="800" dirty="0"/>
          </a:p>
        </p:txBody>
      </p:sp>
      <p:sp>
        <p:nvSpPr>
          <p:cNvPr id="21" name="Text 9"/>
          <p:cNvSpPr txBox="1"/>
          <p:nvPr/>
        </p:nvSpPr>
        <p:spPr>
          <a:xfrm>
            <a:off x="6631224" y="3113200"/>
            <a:ext cx="2049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Флеминг и пенициллин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106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6000" y="1250142"/>
            <a:ext cx="2106000" cy="166176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1775" y="1250142"/>
            <a:ext cx="2106000" cy="1661766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77775" y="1252642"/>
            <a:ext cx="2106000" cy="1661766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крупные города Великобритании
</a:t>
            </a:r>
            <a:endParaRPr lang="en-US" sz="2700" dirty="0"/>
          </a:p>
        </p:txBody>
      </p:sp>
      <p:sp>
        <p:nvSpPr>
          <p:cNvPr id="1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9" name="Text 2"/>
          <p:cNvSpPr txBox="1"/>
          <p:nvPr/>
        </p:nvSpPr>
        <p:spPr>
          <a:xfrm>
            <a:off x="476250" y="2961600"/>
            <a:ext cx="1895400" cy="54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— столица и мировой центр
</a:t>
            </a:r>
            <a:endParaRPr lang="en-US" sz="900" dirty="0"/>
          </a:p>
        </p:txBody>
      </p:sp>
      <p:sp>
        <p:nvSpPr>
          <p:cNvPr id="20" name="Text 3"/>
          <p:cNvSpPr txBox="1"/>
          <p:nvPr/>
        </p:nvSpPr>
        <p:spPr>
          <a:xfrm>
            <a:off x="465300" y="3667275"/>
            <a:ext cx="1895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— крупнейший город с населением около 9 миллионов человек. Это финансовый центр с известными достопримечательностями, театрами и музеями, привлекающий туристов со всего мира.
</a:t>
            </a:r>
            <a:endParaRPr lang="en-US" sz="800" dirty="0"/>
          </a:p>
        </p:txBody>
      </p:sp>
      <p:sp>
        <p:nvSpPr>
          <p:cNvPr id="21" name="Text 4"/>
          <p:cNvSpPr txBox="1"/>
          <p:nvPr/>
        </p:nvSpPr>
        <p:spPr>
          <a:xfrm>
            <a:off x="2582250" y="2961600"/>
            <a:ext cx="1895400" cy="54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Бирмингем — индустриальный и культурный город
</a:t>
            </a:r>
            <a:endParaRPr lang="en-US" sz="900" dirty="0"/>
          </a:p>
        </p:txBody>
      </p:sp>
      <p:sp>
        <p:nvSpPr>
          <p:cNvPr id="22" name="Text 5"/>
          <p:cNvSpPr txBox="1"/>
          <p:nvPr/>
        </p:nvSpPr>
        <p:spPr>
          <a:xfrm>
            <a:off x="2571300" y="3667275"/>
            <a:ext cx="1895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по размеру город страны, Бирмингем играет важную роль в промышленности и искусстве. Здесь много архитектурных памятников и музыкальных фестивалей.
</a:t>
            </a:r>
            <a:endParaRPr lang="en-US" sz="800" dirty="0"/>
          </a:p>
        </p:txBody>
      </p:sp>
      <p:sp>
        <p:nvSpPr>
          <p:cNvPr id="23" name="Text 6"/>
          <p:cNvSpPr txBox="1"/>
          <p:nvPr/>
        </p:nvSpPr>
        <p:spPr>
          <a:xfrm>
            <a:off x="4688025" y="2961600"/>
            <a:ext cx="1895400" cy="54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Манчестер — город футбола и музыки
</a:t>
            </a:r>
            <a:endParaRPr lang="en-US" sz="900" dirty="0"/>
          </a:p>
        </p:txBody>
      </p:sp>
      <p:sp>
        <p:nvSpPr>
          <p:cNvPr id="24" name="Text 7"/>
          <p:cNvSpPr txBox="1"/>
          <p:nvPr/>
        </p:nvSpPr>
        <p:spPr>
          <a:xfrm>
            <a:off x="4677075" y="3667275"/>
            <a:ext cx="1895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Манчестер славится сильными футбольными клубами и музыкальной сценой. Город известен своими университетами и инновационными технологиями.
</a:t>
            </a:r>
            <a:endParaRPr lang="en-US" sz="800" dirty="0"/>
          </a:p>
        </p:txBody>
      </p:sp>
      <p:sp>
        <p:nvSpPr>
          <p:cNvPr id="25" name="Text 8"/>
          <p:cNvSpPr txBox="1"/>
          <p:nvPr/>
        </p:nvSpPr>
        <p:spPr>
          <a:xfrm>
            <a:off x="6794025" y="2961600"/>
            <a:ext cx="1895400" cy="54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Ливерпуль — родина The Beatles
</a:t>
            </a:r>
            <a:endParaRPr lang="en-US" sz="900" dirty="0"/>
          </a:p>
        </p:txBody>
      </p:sp>
      <p:sp>
        <p:nvSpPr>
          <p:cNvPr id="26" name="Text 9"/>
          <p:cNvSpPr txBox="1"/>
          <p:nvPr/>
        </p:nvSpPr>
        <p:spPr>
          <a:xfrm>
            <a:off x="6783075" y="3667275"/>
            <a:ext cx="1895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Ливерпуль знаменателен как культурный и портовый город. Знаменит благодаря легендарной группе The Beatles, многочисленным музеям и морской истории.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этническое разнообразие Великобритании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площадь страны составляет около 243 тысяч квадратных километров, что делает её одной из компактных в Европе.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превышает 67 миллионов человек по состоянию на 2023 год, с плотностью около 277 человек на квадратный километр.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этнические группы — англичане, шотландцы, валлийцы и североирландцы, составляющие основу национального состава.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также богата диаспорами из Индии, Пакистана, стран Африки и Восточной Европы, обогащающими культурное разнообразие.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87226"/>
            <a:ext cx="493200" cy="394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1810075"/>
            <a:ext cx="493200" cy="3945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37906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54114" y="1760755"/>
            <a:ext cx="431550" cy="493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отрасли экономики Великобритании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технологии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Растущий сектор, включающий разработку программного обеспечения и цифровых сервисов, важный для инновационного развития.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 сфера производства транспортных средств и промышленного оборудования, значимая для экспорта и внутреннего рынка.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Финансы и туризм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— глобальный финансовый центр, а туризм остается важной статьёй дохода благодаря культурным и историческим объектам страны.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и фармацевтическая промышленность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сектор, ориентированный на производство лекарств и химических веществ с мировым признанием качества продукции.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политика и международная роль Великобритании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 страна активно участвует в работе ООН, НАТО, G7 и сохраняет важные связи с Европой, США и странами Содружества, развивая независимую политику.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Великобритания имела крупнейшую колониальную империю, охватывающую четверть земного шара, что формировало её глобальное влияние.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праздники получают официальное признание, а в Лондоне особенно заметно многообразие вероисповеданий.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Религиозное разнообразие Великобритании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Англиканская церковь является государственной религией и имеет особый статус при королевской семье и обществе.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широко представлены католицизм, ислам, индуизм, сикхизм и иудаизм, отражая многокультурный состав населения.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и традиции британской кухни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Чаепитие с добавлением молока — важный элемент культуры, дополняемый разнообразной выпечкой и десертами, отражающими многообразие кухни.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блюда включают классическую рыбу с жареным картофелем, овсянку и традиционные шотландские и английские блюда, которые популярны по всей стране.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102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925" y="1246155"/>
            <a:ext cx="1896000" cy="17663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925" y="3018330"/>
            <a:ext cx="1896000" cy="176639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5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туристические места Великобритании
</a:t>
            </a:r>
            <a:endParaRPr lang="en-US" sz="255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 самых загадочных и известных памятников, расположенный в Англии, привлекает исследователей и туристов, интересующихся историей и археологией.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Стоунхендж — древний мегалитический памятник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418150" y="1874750"/>
            <a:ext cx="20499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в Лондоне предлагает уникальные коллекции артефактов из разных эпох и регионов мира, привлекает миллионы посетителей ежегодно.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2418301" y="1341025"/>
            <a:ext cx="20499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 музей — сокровищница истории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Шотландские замки и озера создают живописные пейзажи, а парки предлагают возможности для отдыха и активного туризма среди природы.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Замки и природные парки Шотландии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праздники и традиции Великобритании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января — Новый год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нового календарного года отмечается праздничными мероприятиями и традициями во всех регионах страны.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2583613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декабря — Рождество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2583675" y="3360444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христианский праздник с семейными собраниями, праздничными ужинами и обменом подарков.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апреля — Пасха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воскресения Христова сопровождается богослужениями и традиционными пасхальными символами.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ноября — День Гая Фокса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с фейерверками и кострами, отмечающий провал заговора в 1605 году, когда заговорщики пытались взорвать парламент.
</a:t>
            </a:r>
            <a:endParaRPr lang="en-US" sz="900" dirty="0"/>
          </a:p>
        </p:txBody>
      </p:sp>
      <p:sp>
        <p:nvSpPr>
          <p:cNvPr id="20" name="Text 10"/>
          <p:cNvSpPr txBox="1"/>
          <p:nvPr/>
        </p:nvSpPr>
        <p:spPr>
          <a:xfrm>
            <a:off x="6795375" y="500233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Июнь — Trooping the Colour
</a:t>
            </a:r>
            <a:endParaRPr lang="en-US" sz="1100" dirty="0"/>
          </a:p>
        </p:txBody>
      </p:sp>
      <p:sp>
        <p:nvSpPr>
          <p:cNvPr id="21" name="Text 11"/>
          <p:cNvSpPr txBox="1"/>
          <p:nvPr/>
        </p:nvSpPr>
        <p:spPr>
          <a:xfrm>
            <a:off x="6795425" y="1151194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Парад в честь официального дня рождения монарха, знаменующий национальное единство и традиции.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сегодня: наследие и современность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сочетает богатую историю с инновациями, оказывая заметное влияние на мировую экономику, культуру и науку в современном мире.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2026-05-11T05:22:43Z</dcterms:created>
  <dcterms:modified xsi:type="dcterms:W3CDTF">2026-05-11T05:22:43Z</dcterms:modified>
</cp:coreProperties>
</file>