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jpeg"/><Relationship Id="rId5" Type="http://schemas.openxmlformats.org/officeDocument/2006/relationships/image" Target="../media/image-14-5.png"/><Relationship Id="rId6" Type="http://schemas.openxmlformats.org/officeDocument/2006/relationships/image" Target="../media/image-14-6.jpeg"/><Relationship Id="rId7" Type="http://schemas.openxmlformats.org/officeDocument/2006/relationships/image" Target="../media/image-14-7.png"/><Relationship Id="rId8" Type="http://schemas.openxmlformats.org/officeDocument/2006/relationships/image" Target="../media/image-14-8.jpeg"/><Relationship Id="rId9" Type="http://schemas.openxmlformats.org/officeDocument/2006/relationships/image" Target="../media/image-14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31200" y="3187"/>
            <a:ext cx="7265700" cy="513707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102250" y="2077350"/>
            <a:ext cx="29394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Герундий в английском языке: формы на -ing после глаголов
</a:t>
            </a:r>
            <a:endParaRPr lang="en-US" sz="1412" dirty="0"/>
          </a:p>
        </p:txBody>
      </p:sp>
      <p:sp>
        <p:nvSpPr>
          <p:cNvPr id="6" name="Text 1"/>
          <p:cNvSpPr txBox="1"/>
          <p:nvPr/>
        </p:nvSpPr>
        <p:spPr>
          <a:xfrm>
            <a:off x="3333662" y="1744325"/>
            <a:ext cx="24768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7" name="Text 2"/>
          <p:cNvSpPr txBox="1"/>
          <p:nvPr/>
        </p:nvSpPr>
        <p:spPr>
          <a:xfrm>
            <a:off x="3261525" y="2719400"/>
            <a:ext cx="26208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Разберём, когда английский глагол превращается в -ing-форму.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94594" y="440187"/>
            <a:ext cx="4083937" cy="4261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440700"/>
            <a:ext cx="40089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эта тема важна в 9 классе
</a:t>
            </a:r>
            <a:endParaRPr lang="en-US" sz="1812" dirty="0"/>
          </a:p>
        </p:txBody>
      </p:sp>
      <p:sp>
        <p:nvSpPr>
          <p:cNvPr id="8" name="Text 1"/>
          <p:cNvSpPr txBox="1"/>
          <p:nvPr/>
        </p:nvSpPr>
        <p:spPr>
          <a:xfrm>
            <a:off x="360000" y="3860975"/>
            <a:ext cx="3628200" cy="8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Герундий часто встречается в тестах и письменных работах. Знание глаголов с -ing помогает выбирать правильную форму быстрее, точнее строить фразы и избегать типичных ошибок под влиянием русского языка.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8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489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83973" y="418575"/>
            <a:ext cx="4447655" cy="4345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440700"/>
            <a:ext cx="44514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герундий
</a:t>
            </a:r>
            <a:endParaRPr lang="en-US" sz="1812" dirty="0"/>
          </a:p>
        </p:txBody>
      </p:sp>
      <p:sp>
        <p:nvSpPr>
          <p:cNvPr id="8" name="Text 1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8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489" dirty="0"/>
          </a:p>
        </p:txBody>
      </p:sp>
      <p:sp>
        <p:nvSpPr>
          <p:cNvPr id="9" name="Text 2"/>
          <p:cNvSpPr txBox="1"/>
          <p:nvPr/>
        </p:nvSpPr>
        <p:spPr>
          <a:xfrm>
            <a:off x="360000" y="1544695"/>
            <a:ext cx="3521100" cy="5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Герундий образуется от глагола с окончанием -ing и сохраняет значение действия, но в предложении может работать как существительное.
</a:t>
            </a:r>
            <a:endParaRPr lang="en-US" sz="1040" dirty="0"/>
          </a:p>
        </p:txBody>
      </p:sp>
      <p:sp>
        <p:nvSpPr>
          <p:cNvPr id="10" name="Text 3"/>
          <p:cNvSpPr txBox="1"/>
          <p:nvPr/>
        </p:nvSpPr>
        <p:spPr>
          <a:xfrm>
            <a:off x="360000" y="1287100"/>
            <a:ext cx="3521100" cy="18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на -ing
</a:t>
            </a:r>
            <a:endParaRPr lang="en-US" sz="1132" dirty="0"/>
          </a:p>
        </p:txBody>
      </p:sp>
      <p:sp>
        <p:nvSpPr>
          <p:cNvPr id="11" name="Text 4"/>
          <p:cNvSpPr txBox="1"/>
          <p:nvPr/>
        </p:nvSpPr>
        <p:spPr>
          <a:xfrm>
            <a:off x="360000" y="2416684"/>
            <a:ext cx="3521100" cy="5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 часто обозначает не отдельный факт, а процесс, привычку или деятельность: Swimming is healthy, Reading helps me relax.
</a:t>
            </a:r>
            <a:endParaRPr lang="en-US" sz="1040" dirty="0"/>
          </a:p>
        </p:txBody>
      </p:sp>
      <p:sp>
        <p:nvSpPr>
          <p:cNvPr id="12" name="Text 5"/>
          <p:cNvSpPr txBox="1"/>
          <p:nvPr/>
        </p:nvSpPr>
        <p:spPr>
          <a:xfrm>
            <a:off x="360000" y="2159088"/>
            <a:ext cx="3521100" cy="18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Действие как процесс
</a:t>
            </a:r>
            <a:endParaRPr lang="en-US" sz="1132" dirty="0"/>
          </a:p>
        </p:txBody>
      </p:sp>
      <p:sp>
        <p:nvSpPr>
          <p:cNvPr id="13" name="Text 6"/>
          <p:cNvSpPr txBox="1"/>
          <p:nvPr/>
        </p:nvSpPr>
        <p:spPr>
          <a:xfrm>
            <a:off x="360000" y="3288660"/>
            <a:ext cx="3521100" cy="5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школьной грамматике герундий особенно важен после ряда глаголов без to: enjoy reading, start dancing, finish homework.
</a:t>
            </a:r>
            <a:endParaRPr lang="en-US" sz="1040" dirty="0"/>
          </a:p>
        </p:txBody>
      </p:sp>
      <p:sp>
        <p:nvSpPr>
          <p:cNvPr id="14" name="Text 7"/>
          <p:cNvSpPr txBox="1"/>
          <p:nvPr/>
        </p:nvSpPr>
        <p:spPr>
          <a:xfrm>
            <a:off x="360000" y="3031065"/>
            <a:ext cx="3521100" cy="18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многих глаголов
</a:t>
            </a:r>
            <a:endParaRPr lang="en-US" sz="1132" dirty="0"/>
          </a:p>
        </p:txBody>
      </p:sp>
      <p:sp>
        <p:nvSpPr>
          <p:cNvPr id="15" name="Text 8"/>
          <p:cNvSpPr txBox="1"/>
          <p:nvPr/>
        </p:nvSpPr>
        <p:spPr>
          <a:xfrm>
            <a:off x="360000" y="4160637"/>
            <a:ext cx="3521100" cy="5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Герундий может быть подлежащим, дополнением или частью устойчивого выражения, поэтому его нужно узнавать не только по окончанию.
</a:t>
            </a:r>
            <a:endParaRPr lang="en-US" sz="1040" dirty="0"/>
          </a:p>
        </p:txBody>
      </p:sp>
      <p:sp>
        <p:nvSpPr>
          <p:cNvPr id="16" name="Text 9"/>
          <p:cNvSpPr txBox="1"/>
          <p:nvPr/>
        </p:nvSpPr>
        <p:spPr>
          <a:xfrm>
            <a:off x="360000" y="3903042"/>
            <a:ext cx="3521100" cy="18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Похож на существительное
</a:t>
            </a:r>
            <a:endParaRPr lang="en-US" sz="113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92050" y="2290607"/>
            <a:ext cx="4491900" cy="122206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440700"/>
            <a:ext cx="58431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Группы глаголов, после которых часто стоит герундий
</a:t>
            </a:r>
            <a:endParaRPr lang="en-US" sz="1812" dirty="0"/>
          </a:p>
        </p:txBody>
      </p:sp>
      <p:sp>
        <p:nvSpPr>
          <p:cNvPr id="8" name="Text 1"/>
          <p:cNvSpPr txBox="1"/>
          <p:nvPr/>
        </p:nvSpPr>
        <p:spPr>
          <a:xfrm>
            <a:off x="360000" y="1762938"/>
            <a:ext cx="36819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группы помогают запомнить, где обычно нужна форма на -ing.
</a:t>
            </a:r>
            <a:endParaRPr lang="en-US" sz="1302" dirty="0"/>
          </a:p>
        </p:txBody>
      </p:sp>
      <p:sp>
        <p:nvSpPr>
          <p:cNvPr id="9" name="Text 2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8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489" dirty="0"/>
          </a:p>
        </p:txBody>
      </p:sp>
      <p:sp>
        <p:nvSpPr>
          <p:cNvPr id="10" name="Text 3"/>
          <p:cNvSpPr txBox="1"/>
          <p:nvPr/>
        </p:nvSpPr>
        <p:spPr>
          <a:xfrm>
            <a:off x="360000" y="2974513"/>
            <a:ext cx="36819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таких глаголов чаще всего используется -ing, а не to + verb; смысл группы помогает выбрать форму.
</a:t>
            </a:r>
            <a:endParaRPr lang="en-US" sz="1302" dirty="0"/>
          </a:p>
        </p:txBody>
      </p:sp>
      <p:sp>
        <p:nvSpPr>
          <p:cNvPr id="11" name="Text 4"/>
          <p:cNvSpPr txBox="1"/>
          <p:nvPr/>
        </p:nvSpPr>
        <p:spPr>
          <a:xfrm>
            <a:off x="360000" y="4143450"/>
            <a:ext cx="3681900" cy="1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школьных правил английской грамматики
</a:t>
            </a:r>
            <a:endParaRPr lang="en-US" sz="80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3045205"/>
            <a:ext cx="8424000" cy="165353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000" y="440700"/>
            <a:ext cx="74019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герундий работает в предложении
</a:t>
            </a:r>
            <a:endParaRPr lang="en-US" sz="1812" dirty="0"/>
          </a:p>
        </p:txBody>
      </p:sp>
      <p:sp>
        <p:nvSpPr>
          <p:cNvPr id="10" name="Text 1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8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489" dirty="0"/>
          </a:p>
        </p:txBody>
      </p:sp>
      <p:sp>
        <p:nvSpPr>
          <p:cNvPr id="11" name="Text 2"/>
          <p:cNvSpPr txBox="1"/>
          <p:nvPr/>
        </p:nvSpPr>
        <p:spPr>
          <a:xfrm>
            <a:off x="360000" y="1311375"/>
            <a:ext cx="2723400" cy="12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Подлежащее
</a:t>
            </a:r>
            <a:pPr algn="l" indent="0" marL="0">
              <a:lnSpc>
                <a:spcPct val="115000"/>
              </a:lnSpc>
              <a:buNone/>
            </a:pPr>
            <a:r>
              <a:rPr lang="en-US" sz="2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Герундий может быть главным словом в начале предложения и обозначать действие как явление: Swimming is good for health.
</a:t>
            </a:r>
            <a:endParaRPr lang="en-US" sz="1102" dirty="0"/>
          </a:p>
        </p:txBody>
      </p:sp>
      <p:sp>
        <p:nvSpPr>
          <p:cNvPr id="12" name="Text 3"/>
          <p:cNvSpPr txBox="1"/>
          <p:nvPr/>
        </p:nvSpPr>
        <p:spPr>
          <a:xfrm>
            <a:off x="3210344" y="1311375"/>
            <a:ext cx="2723400" cy="12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Дополнение
</a:t>
            </a:r>
            <a:pPr algn="l" indent="0" marL="0">
              <a:lnSpc>
                <a:spcPct val="115000"/>
              </a:lnSpc>
              <a:buNone/>
            </a:pPr>
            <a:r>
              <a:rPr lang="en-US" sz="2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 часто стоит после глагола и отвечает на вопрос что? I like reading books. Здесь -ing-форма передаёт само занятие.
</a:t>
            </a:r>
            <a:endParaRPr lang="en-US" sz="1102" dirty="0"/>
          </a:p>
        </p:txBody>
      </p:sp>
      <p:sp>
        <p:nvSpPr>
          <p:cNvPr id="13" name="Text 4"/>
          <p:cNvSpPr txBox="1"/>
          <p:nvPr/>
        </p:nvSpPr>
        <p:spPr>
          <a:xfrm>
            <a:off x="6060689" y="1311375"/>
            <a:ext cx="2723400" cy="12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сочетания
</a:t>
            </a:r>
            <a:pPr algn="l" indent="0" marL="0">
              <a:lnSpc>
                <a:spcPct val="115000"/>
              </a:lnSpc>
              <a:buNone/>
            </a:pPr>
            <a:r>
              <a:rPr lang="en-US" sz="2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Герундий встречается в устойчивых выражениях после предлогов и прилагательных: He is good at drawing, She is interested in coding.
</a:t>
            </a:r>
            <a:endParaRPr lang="en-US" sz="110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1502405"/>
            <a:ext cx="4491900" cy="281041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440700"/>
            <a:ext cx="63282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частые глаголы с -ing в учебных примерах
</a:t>
            </a:r>
            <a:endParaRPr lang="en-US" sz="1812" dirty="0"/>
          </a:p>
        </p:txBody>
      </p:sp>
      <p:sp>
        <p:nvSpPr>
          <p:cNvPr id="8" name="Text 1"/>
          <p:cNvSpPr txBox="1"/>
          <p:nvPr/>
        </p:nvSpPr>
        <p:spPr>
          <a:xfrm>
            <a:off x="5102100" y="1768875"/>
            <a:ext cx="36819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какие глаголы чаще всего встречаются в типовых упражнениях и коротких образцах предложений.
</a:t>
            </a:r>
            <a:endParaRPr lang="en-US" sz="1302" dirty="0"/>
          </a:p>
        </p:txBody>
      </p:sp>
      <p:sp>
        <p:nvSpPr>
          <p:cNvPr id="9" name="Text 2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8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489" dirty="0"/>
          </a:p>
        </p:txBody>
      </p:sp>
      <p:sp>
        <p:nvSpPr>
          <p:cNvPr id="10" name="Text 3"/>
          <p:cNvSpPr txBox="1"/>
          <p:nvPr/>
        </p:nvSpPr>
        <p:spPr>
          <a:xfrm>
            <a:off x="5102100" y="2980450"/>
            <a:ext cx="36819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Ядро темы составляют глаголы чувств и начала действия; именно их стоит запомнить в первую очередь.
</a:t>
            </a:r>
            <a:endParaRPr lang="en-US" sz="1302" dirty="0"/>
          </a:p>
        </p:txBody>
      </p:sp>
      <p:sp>
        <p:nvSpPr>
          <p:cNvPr id="11" name="Text 4"/>
          <p:cNvSpPr txBox="1"/>
          <p:nvPr/>
        </p:nvSpPr>
        <p:spPr>
          <a:xfrm>
            <a:off x="5102100" y="4141425"/>
            <a:ext cx="3681900" cy="14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Иллюстративная частотность по примерам из школьной темы
</a:t>
            </a:r>
            <a:endParaRPr lang="en-US" sz="80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440700"/>
            <a:ext cx="58431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 чувств и предпочтений
</a:t>
            </a:r>
            <a:endParaRPr lang="en-US" sz="1812" dirty="0"/>
          </a:p>
        </p:txBody>
      </p:sp>
      <p:sp>
        <p:nvSpPr>
          <p:cNvPr id="7" name="Text 1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8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489" dirty="0"/>
          </a:p>
        </p:txBody>
      </p:sp>
      <p:sp>
        <p:nvSpPr>
          <p:cNvPr id="8" name="Text 2"/>
          <p:cNvSpPr txBox="1"/>
          <p:nvPr/>
        </p:nvSpPr>
        <p:spPr>
          <a:xfrm>
            <a:off x="360000" y="1454561"/>
            <a:ext cx="3889800" cy="5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enjoy и love обычно ставится герундий, потому что эти глаголы выражают удовольствие от процесса: I love playing chess.
</a:t>
            </a:r>
            <a:endParaRPr lang="en-US" sz="1131" dirty="0"/>
          </a:p>
        </p:txBody>
      </p:sp>
      <p:sp>
        <p:nvSpPr>
          <p:cNvPr id="9" name="Text 3"/>
          <p:cNvSpPr txBox="1"/>
          <p:nvPr/>
        </p:nvSpPr>
        <p:spPr>
          <a:xfrm>
            <a:off x="360000" y="1189625"/>
            <a:ext cx="38898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31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Enjoy и love
</a:t>
            </a:r>
            <a:endParaRPr lang="en-US" sz="1231" dirty="0"/>
          </a:p>
        </p:txBody>
      </p:sp>
      <p:sp>
        <p:nvSpPr>
          <p:cNvPr id="10" name="Text 4"/>
          <p:cNvSpPr txBox="1"/>
          <p:nvPr/>
        </p:nvSpPr>
        <p:spPr>
          <a:xfrm>
            <a:off x="360000" y="2351399"/>
            <a:ext cx="3889800" cy="5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 like и prefer показывают симпатию или выбор. В таких случаях -ing подчёркивает, что нравится именно занятие: They prefer travelling by train.
</a:t>
            </a:r>
            <a:endParaRPr lang="en-US" sz="1131" dirty="0"/>
          </a:p>
        </p:txBody>
      </p:sp>
      <p:sp>
        <p:nvSpPr>
          <p:cNvPr id="11" name="Text 5"/>
          <p:cNvSpPr txBox="1"/>
          <p:nvPr/>
        </p:nvSpPr>
        <p:spPr>
          <a:xfrm>
            <a:off x="360000" y="2086463"/>
            <a:ext cx="38898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31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Like и prefer
</a:t>
            </a:r>
            <a:endParaRPr lang="en-US" sz="1231" dirty="0"/>
          </a:p>
        </p:txBody>
      </p:sp>
      <p:sp>
        <p:nvSpPr>
          <p:cNvPr id="12" name="Text 6"/>
          <p:cNvSpPr txBox="1"/>
          <p:nvPr/>
        </p:nvSpPr>
        <p:spPr>
          <a:xfrm>
            <a:off x="360000" y="3248225"/>
            <a:ext cx="3889800" cy="5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глаголы передают неприятие действия, а не только факта. Поэтому естественно звучат формы вроде She hates waiting or They dislike arguing.
</a:t>
            </a:r>
            <a:endParaRPr lang="en-US" sz="1131" dirty="0"/>
          </a:p>
        </p:txBody>
      </p:sp>
      <p:sp>
        <p:nvSpPr>
          <p:cNvPr id="13" name="Text 7"/>
          <p:cNvSpPr txBox="1"/>
          <p:nvPr/>
        </p:nvSpPr>
        <p:spPr>
          <a:xfrm>
            <a:off x="360000" y="2983289"/>
            <a:ext cx="38898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31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Hate и dislike
</a:t>
            </a:r>
            <a:endParaRPr lang="en-US" sz="1231" dirty="0"/>
          </a:p>
        </p:txBody>
      </p:sp>
      <p:sp>
        <p:nvSpPr>
          <p:cNvPr id="14" name="Text 8"/>
          <p:cNvSpPr txBox="1"/>
          <p:nvPr/>
        </p:nvSpPr>
        <p:spPr>
          <a:xfrm>
            <a:off x="360000" y="4145051"/>
            <a:ext cx="3889800" cy="5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всех этих примерах важен не результат, а отношение говорящего к процессу. Герундий делает это значение более точным и привычным для английской речи.
</a:t>
            </a:r>
            <a:endParaRPr lang="en-US" sz="1131" dirty="0"/>
          </a:p>
        </p:txBody>
      </p:sp>
      <p:sp>
        <p:nvSpPr>
          <p:cNvPr id="15" name="Text 9"/>
          <p:cNvSpPr txBox="1"/>
          <p:nvPr/>
        </p:nvSpPr>
        <p:spPr>
          <a:xfrm>
            <a:off x="360000" y="3880115"/>
            <a:ext cx="38898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31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Отношение к действию
</a:t>
            </a:r>
            <a:endParaRPr lang="en-US" sz="1231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440700"/>
            <a:ext cx="84189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 начала и продолжения действия
</a:t>
            </a:r>
            <a:endParaRPr lang="en-US" sz="1812" dirty="0"/>
          </a:p>
        </p:txBody>
      </p:sp>
      <p:sp>
        <p:nvSpPr>
          <p:cNvPr id="9" name="Text 1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8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489" dirty="0"/>
          </a:p>
        </p:txBody>
      </p:sp>
      <p:sp>
        <p:nvSpPr>
          <p:cNvPr id="10" name="Text 2"/>
          <p:cNvSpPr txBox="1"/>
          <p:nvPr/>
        </p:nvSpPr>
        <p:spPr>
          <a:xfrm>
            <a:off x="722850" y="1311375"/>
            <a:ext cx="44481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3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Start
</a:t>
            </a:r>
            <a:pPr algn="l" indent="0" marL="0">
              <a:lnSpc>
                <a:spcPct val="115000"/>
              </a:lnSpc>
              <a:buNone/>
            </a:pPr>
            <a:r>
              <a:rPr lang="en-US" sz="146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1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start часто используется -ing, когда речь идёт о начале процесса: He started practicing. Такая форма подчёркивает сам ход действия, а не один момент.
</a:t>
            </a:r>
            <a:endParaRPr lang="en-US" sz="1243" dirty="0"/>
          </a:p>
        </p:txBody>
      </p:sp>
      <p:sp>
        <p:nvSpPr>
          <p:cNvPr id="11" name="Text 3"/>
          <p:cNvSpPr txBox="1"/>
          <p:nvPr/>
        </p:nvSpPr>
        <p:spPr>
          <a:xfrm>
            <a:off x="722850" y="2183138"/>
            <a:ext cx="44481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3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Begin
</a:t>
            </a:r>
            <a:pPr algn="l" indent="0" marL="0">
              <a:lnSpc>
                <a:spcPct val="115000"/>
              </a:lnSpc>
              <a:buNone/>
            </a:pPr>
            <a:r>
              <a:rPr lang="en-US" sz="146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1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 begin ведёт себя похоже: They began working on the project. В учебных примерах он тоже часто требует герундия, особенно в описании процесса.
</a:t>
            </a:r>
            <a:endParaRPr lang="en-US" sz="1243" dirty="0"/>
          </a:p>
        </p:txBody>
      </p:sp>
      <p:sp>
        <p:nvSpPr>
          <p:cNvPr id="12" name="Text 4"/>
          <p:cNvSpPr txBox="1"/>
          <p:nvPr/>
        </p:nvSpPr>
        <p:spPr>
          <a:xfrm>
            <a:off x="722850" y="3054903"/>
            <a:ext cx="44481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3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Continue
</a:t>
            </a:r>
            <a:pPr algn="l" indent="0" marL="0">
              <a:lnSpc>
                <a:spcPct val="115000"/>
              </a:lnSpc>
              <a:buNone/>
            </a:pPr>
            <a:r>
              <a:rPr lang="en-US" sz="146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1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Continue показывает, что действие не прерывается: They continued studying after dinner. Здесь -ing помогает увидеть длительность и последовательность.
</a:t>
            </a:r>
            <a:endParaRPr lang="en-US" sz="1243" dirty="0"/>
          </a:p>
        </p:txBody>
      </p:sp>
      <p:sp>
        <p:nvSpPr>
          <p:cNvPr id="13" name="Text 5"/>
          <p:cNvSpPr txBox="1"/>
          <p:nvPr/>
        </p:nvSpPr>
        <p:spPr>
          <a:xfrm>
            <a:off x="722850" y="3926674"/>
            <a:ext cx="44481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3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Keep
</a:t>
            </a:r>
            <a:pPr algn="l" indent="0" marL="0">
              <a:lnSpc>
                <a:spcPct val="115000"/>
              </a:lnSpc>
              <a:buNone/>
            </a:pPr>
            <a:r>
              <a:rPr lang="en-US" sz="146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1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Keep часто употребляется со значением «продолжать снова и снова»: Keep studying every day. Такая модель особенно полезна в советах и напоминаниях.
</a:t>
            </a:r>
            <a:endParaRPr lang="en-US" sz="1243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000" y="440700"/>
            <a:ext cx="74019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 завершения, остановки и избегания
</a:t>
            </a:r>
            <a:endParaRPr lang="en-US" sz="1812" dirty="0"/>
          </a:p>
        </p:txBody>
      </p:sp>
      <p:sp>
        <p:nvSpPr>
          <p:cNvPr id="10" name="Text 1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8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489" dirty="0"/>
          </a:p>
        </p:txBody>
      </p:sp>
      <p:sp>
        <p:nvSpPr>
          <p:cNvPr id="11" name="Text 2"/>
          <p:cNvSpPr txBox="1"/>
          <p:nvPr/>
        </p:nvSpPr>
        <p:spPr>
          <a:xfrm>
            <a:off x="359950" y="2063250"/>
            <a:ext cx="20349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Finish и stop
</a:t>
            </a:r>
            <a:pPr algn="l" indent="0" marL="0">
              <a:lnSpc>
                <a:spcPct val="115000"/>
              </a:lnSpc>
              <a:buNone/>
            </a:pPr>
            <a:r>
              <a:rPr lang="en-US" sz="3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finish и stop обычно стоит герундий: She finished writing, We stopped talking. Эти глаголы показывают конец действия или его прекращение.
</a:t>
            </a:r>
            <a:endParaRPr lang="en-US" sz="1202" dirty="0"/>
          </a:p>
        </p:txBody>
      </p:sp>
      <p:sp>
        <p:nvSpPr>
          <p:cNvPr id="12" name="Text 3"/>
          <p:cNvSpPr txBox="1"/>
          <p:nvPr/>
        </p:nvSpPr>
        <p:spPr>
          <a:xfrm>
            <a:off x="2489674" y="2063250"/>
            <a:ext cx="20349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Avoid
</a:t>
            </a:r>
            <a:pPr algn="l" indent="0" marL="0">
              <a:lnSpc>
                <a:spcPct val="115000"/>
              </a:lnSpc>
              <a:buNone/>
            </a:pPr>
            <a:r>
              <a:rPr lang="en-US" sz="3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Avoid употребляется, когда нужно сказать, что кто-то старается не делать чего-то: He avoids making mistakes. Здесь -ing передаёт нежелательное действие.
</a:t>
            </a:r>
            <a:endParaRPr lang="en-US" sz="1202" dirty="0"/>
          </a:p>
        </p:txBody>
      </p:sp>
      <p:sp>
        <p:nvSpPr>
          <p:cNvPr id="13" name="Text 4"/>
          <p:cNvSpPr txBox="1"/>
          <p:nvPr/>
        </p:nvSpPr>
        <p:spPr>
          <a:xfrm>
            <a:off x="4619399" y="2063250"/>
            <a:ext cx="20349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Postpone
</a:t>
            </a:r>
            <a:pPr algn="l" indent="0" marL="0">
              <a:lnSpc>
                <a:spcPct val="115000"/>
              </a:lnSpc>
              <a:buNone/>
            </a:pPr>
            <a:r>
              <a:rPr lang="en-US" sz="3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postpone тоже часто используется -ing, если речь идёт о переносе действия на позже: They postponed meeting until Monday.
</a:t>
            </a:r>
            <a:endParaRPr lang="en-US" sz="1202" dirty="0"/>
          </a:p>
        </p:txBody>
      </p:sp>
      <p:sp>
        <p:nvSpPr>
          <p:cNvPr id="14" name="Text 5"/>
          <p:cNvSpPr txBox="1"/>
          <p:nvPr/>
        </p:nvSpPr>
        <p:spPr>
          <a:xfrm>
            <a:off x="6749117" y="2063250"/>
            <a:ext cx="20349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Suggest и mind
</a:t>
            </a:r>
            <a:pPr algn="l" indent="0" marL="0">
              <a:lnSpc>
                <a:spcPct val="115000"/>
              </a:lnSpc>
              <a:buNone/>
            </a:pPr>
            <a:r>
              <a:rPr lang="en-US" sz="3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Suggest и mind помогают говорить о советах, предложениях и реакции на действие: She suggested going home, Do you mind opening the window?
</a:t>
            </a:r>
            <a:endParaRPr lang="en-US" sz="120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4028" y="1311376"/>
            <a:ext cx="8415944" cy="3189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440700"/>
            <a:ext cx="6328200" cy="37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выбрать между -ing и to + infinitive
</a:t>
            </a:r>
            <a:endParaRPr lang="en-US" sz="1812" dirty="0"/>
          </a:p>
        </p:txBody>
      </p:sp>
      <p:sp>
        <p:nvSpPr>
          <p:cNvPr id="8" name="Text 1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8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489" dirty="0"/>
          </a:p>
        </p:txBody>
      </p:sp>
      <p:sp>
        <p:nvSpPr>
          <p:cNvPr id="9" name="Text 2"/>
          <p:cNvSpPr txBox="1"/>
          <p:nvPr/>
        </p:nvSpPr>
        <p:spPr>
          <a:xfrm>
            <a:off x="360000" y="868485"/>
            <a:ext cx="6328200" cy="2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помогает быстро определить нужную форму по слову перед глаголом.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440700"/>
            <a:ext cx="84189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 с двумя вариантами и разным смыслом
</a:t>
            </a:r>
            <a:endParaRPr lang="en-US" sz="1812" dirty="0"/>
          </a:p>
        </p:txBody>
      </p:sp>
      <p:sp>
        <p:nvSpPr>
          <p:cNvPr id="9" name="Text 1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8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489" dirty="0"/>
          </a:p>
        </p:txBody>
      </p:sp>
      <p:sp>
        <p:nvSpPr>
          <p:cNvPr id="10" name="Text 2"/>
          <p:cNvSpPr txBox="1"/>
          <p:nvPr/>
        </p:nvSpPr>
        <p:spPr>
          <a:xfrm>
            <a:off x="360000" y="2352550"/>
            <a:ext cx="2026500" cy="147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0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Remember: память или напоминание
</a:t>
            </a:r>
            <a:pPr algn="l" indent="0" marL="0">
              <a:lnSpc>
                <a:spcPct val="115000"/>
              </a:lnSpc>
              <a:buNone/>
            </a:pPr>
            <a:r>
              <a:rPr lang="en-US" sz="133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7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remember выбор формы меняет время действия. Remember doing говорит о том, что вы помните уже случившееся событие, а remember to do — о том, что нужно не забыть выполнить позже.
</a:t>
            </a:r>
            <a:endParaRPr lang="en-US" sz="1130" dirty="0"/>
          </a:p>
        </p:txBody>
      </p:sp>
      <p:sp>
        <p:nvSpPr>
          <p:cNvPr id="11" name="Text 3"/>
          <p:cNvSpPr txBox="1"/>
          <p:nvPr/>
        </p:nvSpPr>
        <p:spPr>
          <a:xfrm>
            <a:off x="2490849" y="2352563"/>
            <a:ext cx="2026500" cy="147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7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Stop: прекратить или сделать паузу
</a:t>
            </a:r>
            <a:pPr algn="l" indent="0" marL="0">
              <a:lnSpc>
                <a:spcPct val="115000"/>
              </a:lnSpc>
              <a:buNone/>
            </a:pPr>
            <a:r>
              <a:rPr lang="en-US" sz="141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7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 stop тоже работает по-разному. Stop doing означает прекратить действие совсем, например курить или спорить, а stop to do — остановиться на минуту, чтобы выполнить другое действие.
</a:t>
            </a:r>
            <a:endParaRPr lang="en-US" sz="1197" dirty="0"/>
          </a:p>
        </p:txBody>
      </p:sp>
      <p:sp>
        <p:nvSpPr>
          <p:cNvPr id="12" name="Text 4"/>
          <p:cNvSpPr txBox="1"/>
          <p:nvPr/>
        </p:nvSpPr>
        <p:spPr>
          <a:xfrm>
            <a:off x="4621699" y="2352575"/>
            <a:ext cx="2026500" cy="147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11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важнее формы
</a:t>
            </a:r>
            <a:pPr algn="l" indent="0" marL="0">
              <a:lnSpc>
                <a:spcPct val="115000"/>
              </a:lnSpc>
              <a:buNone/>
            </a:pPr>
            <a:r>
              <a:rPr lang="en-US" sz="14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пары особенно полезно сравнивать по контексту. Один и тот же глагол может требовать либо герундий, либо инфинитив, и правильный выбор зависит не только от правила, но и от смысла предложения.
</a:t>
            </a:r>
            <a:endParaRPr lang="en-US" sz="1211" dirty="0"/>
          </a:p>
        </p:txBody>
      </p:sp>
      <p:sp>
        <p:nvSpPr>
          <p:cNvPr id="13" name="Text 5"/>
          <p:cNvSpPr txBox="1"/>
          <p:nvPr/>
        </p:nvSpPr>
        <p:spPr>
          <a:xfrm>
            <a:off x="6752548" y="2352550"/>
            <a:ext cx="2026500" cy="147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7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замечать различие
</a:t>
            </a:r>
            <a:pPr algn="l" indent="0" marL="0">
              <a:lnSpc>
                <a:spcPct val="115000"/>
              </a:lnSpc>
              <a:buNone/>
            </a:pPr>
            <a:r>
              <a:rPr lang="en-US" sz="141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7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не путаться, полезно задавать себе вопрос: речь идёт о прошлом действии, о будущем намерении или о паузе ради новой цели? Этот приём быстро помогает выбрать нужную форму.
</a:t>
            </a:r>
            <a:endParaRPr lang="en-US" sz="1197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25455" y="1311375"/>
            <a:ext cx="6293091" cy="2137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440700"/>
            <a:ext cx="75912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герундия и инфинитива
</a:t>
            </a:r>
            <a:endParaRPr lang="en-US" sz="1812" dirty="0"/>
          </a:p>
        </p:txBody>
      </p:sp>
      <p:sp>
        <p:nvSpPr>
          <p:cNvPr id="8" name="Text 1"/>
          <p:cNvSpPr txBox="1"/>
          <p:nvPr/>
        </p:nvSpPr>
        <p:spPr>
          <a:xfrm>
            <a:off x="4702075" y="3609800"/>
            <a:ext cx="4081800" cy="9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многих глаголов обе формы возможны, но смысл меняется. Поэтому важно проверять не только правило, но и контекст предложения.
</a:t>
            </a:r>
            <a:endParaRPr lang="en-US" sz="1202" dirty="0"/>
          </a:p>
        </p:txBody>
      </p:sp>
      <p:sp>
        <p:nvSpPr>
          <p:cNvPr id="9" name="Text 2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8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489" dirty="0"/>
          </a:p>
        </p:txBody>
      </p:sp>
      <p:sp>
        <p:nvSpPr>
          <p:cNvPr id="10" name="Text 3"/>
          <p:cNvSpPr txBox="1"/>
          <p:nvPr/>
        </p:nvSpPr>
        <p:spPr>
          <a:xfrm>
            <a:off x="360000" y="3609800"/>
            <a:ext cx="4081800" cy="9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 форму после глагола и значение: иногда выбор полностью меняет смысл предложения.
</a:t>
            </a:r>
            <a:endParaRPr lang="en-US" sz="1202" dirty="0"/>
          </a:p>
        </p:txBody>
      </p:sp>
      <p:sp>
        <p:nvSpPr>
          <p:cNvPr id="11" name="Text 4"/>
          <p:cNvSpPr txBox="1"/>
          <p:nvPr/>
        </p:nvSpPr>
        <p:spPr>
          <a:xfrm>
            <a:off x="360000" y="1091575"/>
            <a:ext cx="3681900" cy="14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презентации по теме герундия и инфинитива
</a:t>
            </a:r>
            <a:endParaRPr lang="en-US" sz="80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440700"/>
            <a:ext cx="58431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ошибки учеников
</a:t>
            </a:r>
            <a:endParaRPr lang="en-US" sz="1812" dirty="0"/>
          </a:p>
        </p:txBody>
      </p:sp>
      <p:sp>
        <p:nvSpPr>
          <p:cNvPr id="7" name="Text 1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8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489" dirty="0"/>
          </a:p>
        </p:txBody>
      </p:sp>
      <p:sp>
        <p:nvSpPr>
          <p:cNvPr id="8" name="Text 2"/>
          <p:cNvSpPr txBox="1"/>
          <p:nvPr/>
        </p:nvSpPr>
        <p:spPr>
          <a:xfrm>
            <a:off x="360000" y="1454561"/>
            <a:ext cx="3889800" cy="5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из самых частых ошибок — добавлять to после глаголов, которые его не требуют: I enjoy to swim. Правильно: I enjoy swimming, потому что enjoy обычно сочетается с формой на -ing.
</a:t>
            </a:r>
            <a:endParaRPr lang="en-US" sz="1010" dirty="0"/>
          </a:p>
        </p:txBody>
      </p:sp>
      <p:sp>
        <p:nvSpPr>
          <p:cNvPr id="9" name="Text 3"/>
          <p:cNvSpPr txBox="1"/>
          <p:nvPr/>
        </p:nvSpPr>
        <p:spPr>
          <a:xfrm>
            <a:off x="360000" y="1189625"/>
            <a:ext cx="38898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31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Лишнее to
</a:t>
            </a:r>
            <a:endParaRPr lang="en-US" sz="1231" dirty="0"/>
          </a:p>
        </p:txBody>
      </p:sp>
      <p:sp>
        <p:nvSpPr>
          <p:cNvPr id="10" name="Text 4"/>
          <p:cNvSpPr txBox="1"/>
          <p:nvPr/>
        </p:nvSpPr>
        <p:spPr>
          <a:xfrm>
            <a:off x="360000" y="2351399"/>
            <a:ext cx="3889800" cy="5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6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ошибка связана не только с герундием, но и с согласованием: She keep to read. Правильно: She keeps reading. Важно одновременно помнить форму глагола и окончание -ing.
</a:t>
            </a:r>
            <a:endParaRPr lang="en-US" sz="1016" dirty="0"/>
          </a:p>
        </p:txBody>
      </p:sp>
      <p:sp>
        <p:nvSpPr>
          <p:cNvPr id="11" name="Text 5"/>
          <p:cNvSpPr txBox="1"/>
          <p:nvPr/>
        </p:nvSpPr>
        <p:spPr>
          <a:xfrm>
            <a:off x="360000" y="2086463"/>
            <a:ext cx="38898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31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Забывают -s в Present Simple
</a:t>
            </a:r>
            <a:endParaRPr lang="en-US" sz="1231" dirty="0"/>
          </a:p>
        </p:txBody>
      </p:sp>
      <p:sp>
        <p:nvSpPr>
          <p:cNvPr id="12" name="Text 6"/>
          <p:cNvSpPr txBox="1"/>
          <p:nvPr/>
        </p:nvSpPr>
        <p:spPr>
          <a:xfrm>
            <a:off x="360000" y="3248225"/>
            <a:ext cx="3889800" cy="5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Ученики часто путают start, finish, like и другие похожие глаголы. Например, He finished to do homework звучит неверно; нужно сказать He finished doing homework, потому что finish требует герундий.
</a:t>
            </a:r>
            <a:endParaRPr lang="en-US" sz="961" dirty="0"/>
          </a:p>
        </p:txBody>
      </p:sp>
      <p:sp>
        <p:nvSpPr>
          <p:cNvPr id="13" name="Text 7"/>
          <p:cNvSpPr txBox="1"/>
          <p:nvPr/>
        </p:nvSpPr>
        <p:spPr>
          <a:xfrm>
            <a:off x="360000" y="2983289"/>
            <a:ext cx="38898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31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Смешение двух правил
</a:t>
            </a:r>
            <a:endParaRPr lang="en-US" sz="1231" dirty="0"/>
          </a:p>
        </p:txBody>
      </p:sp>
      <p:sp>
        <p:nvSpPr>
          <p:cNvPr id="14" name="Text 8"/>
          <p:cNvSpPr txBox="1"/>
          <p:nvPr/>
        </p:nvSpPr>
        <p:spPr>
          <a:xfrm>
            <a:off x="360000" y="4145051"/>
            <a:ext cx="3889800" cy="5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появляются, когда фразу переводят слово в слово с русского языка. Лучше запоминать готовые модели: like playing football, avoid making mistakes, keep reading. Так форма закрепляется быстрее.
</a:t>
            </a:r>
            <a:endParaRPr lang="en-US" sz="961" dirty="0"/>
          </a:p>
        </p:txBody>
      </p:sp>
      <p:sp>
        <p:nvSpPr>
          <p:cNvPr id="15" name="Text 9"/>
          <p:cNvSpPr txBox="1"/>
          <p:nvPr/>
        </p:nvSpPr>
        <p:spPr>
          <a:xfrm>
            <a:off x="360000" y="3880115"/>
            <a:ext cx="38898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31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Дословный перевод
</a:t>
            </a:r>
            <a:endParaRPr lang="en-US" sz="1231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45450" y="1255289"/>
            <a:ext cx="4238400" cy="98095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39800" y="2453026"/>
            <a:ext cx="4238400" cy="980958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545450" y="3650659"/>
            <a:ext cx="4238400" cy="980958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60000" y="440700"/>
            <a:ext cx="58431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Герундий в реальной школьной речи
</a:t>
            </a:r>
            <a:endParaRPr lang="en-US" sz="1812" dirty="0"/>
          </a:p>
        </p:txBody>
      </p:sp>
      <p:sp>
        <p:nvSpPr>
          <p:cNvPr id="12" name="Text 1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8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489" dirty="0"/>
          </a:p>
        </p:txBody>
      </p:sp>
      <p:sp>
        <p:nvSpPr>
          <p:cNvPr id="13" name="Text 2"/>
          <p:cNvSpPr txBox="1"/>
          <p:nvPr/>
        </p:nvSpPr>
        <p:spPr>
          <a:xfrm>
            <a:off x="360000" y="1254668"/>
            <a:ext cx="39321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5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Сообщение в чате
</a:t>
            </a:r>
            <a:pPr algn="l" indent="0" marL="0">
              <a:lnSpc>
                <a:spcPct val="115000"/>
              </a:lnSpc>
              <a:buNone/>
            </a:pPr>
            <a:r>
              <a:rPr lang="en-US" sz="8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45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школьном чате герундий встречается почти незаметно: Thanks for helping, I’m busy preparing for the test. Такие фразы помогают быстро и вежливо сказать о деле, которым человек занят сейчас или регулярно.
</a:t>
            </a:r>
            <a:endParaRPr lang="en-US" sz="1145" dirty="0"/>
          </a:p>
        </p:txBody>
      </p:sp>
      <p:sp>
        <p:nvSpPr>
          <p:cNvPr id="14" name="Text 3"/>
          <p:cNvSpPr txBox="1"/>
          <p:nvPr/>
        </p:nvSpPr>
        <p:spPr>
          <a:xfrm>
            <a:off x="360000" y="2452355"/>
            <a:ext cx="39321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5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Запись в дневнике
</a:t>
            </a:r>
            <a:pPr algn="l" indent="0" marL="0">
              <a:lnSpc>
                <a:spcPct val="115000"/>
              </a:lnSpc>
              <a:buNone/>
            </a:pPr>
            <a:r>
              <a:rPr lang="en-US" sz="8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45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дневнике можно увидеть короткие заметки вроде He is good at skating или I’m interested in coding. Здесь форма на -ing делает предложение естественным и показывает не одно действие, а увлечение или умение.
</a:t>
            </a:r>
            <a:endParaRPr lang="en-US" sz="1145" dirty="0"/>
          </a:p>
        </p:txBody>
      </p:sp>
      <p:sp>
        <p:nvSpPr>
          <p:cNvPr id="15" name="Text 4"/>
          <p:cNvSpPr txBox="1"/>
          <p:nvPr/>
        </p:nvSpPr>
        <p:spPr>
          <a:xfrm>
            <a:off x="360000" y="3650038"/>
            <a:ext cx="39321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5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Список дел на день
</a:t>
            </a:r>
            <a:pPr algn="l" indent="0" marL="0">
              <a:lnSpc>
                <a:spcPct val="115000"/>
              </a:lnSpc>
              <a:buNone/>
            </a:pPr>
            <a:r>
              <a:rPr lang="en-US" sz="8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45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списке дел ученики часто пишут: finishing homework, cleaning the desk, revising words, checking the timetable. Такие записи удобны, потому что герундий делает пункт списка кратким, понятным и похожим на реальный план.
</a:t>
            </a:r>
            <a:endParaRPr lang="en-US" sz="1145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1502405"/>
            <a:ext cx="4491900" cy="281041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440700"/>
            <a:ext cx="63282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значения передаёт герундий
</a:t>
            </a:r>
            <a:endParaRPr lang="en-US" sz="1812" dirty="0"/>
          </a:p>
        </p:txBody>
      </p:sp>
      <p:sp>
        <p:nvSpPr>
          <p:cNvPr id="8" name="Text 1"/>
          <p:cNvSpPr txBox="1"/>
          <p:nvPr/>
        </p:nvSpPr>
        <p:spPr>
          <a:xfrm>
            <a:off x="5102100" y="1768875"/>
            <a:ext cx="36819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уроках герундий встречается в разных ролях: как действие, интерес, дополнение и форма после предлога.
</a:t>
            </a:r>
            <a:endParaRPr lang="en-US" sz="1302" dirty="0"/>
          </a:p>
        </p:txBody>
      </p:sp>
      <p:sp>
        <p:nvSpPr>
          <p:cNvPr id="9" name="Text 2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8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489" dirty="0"/>
          </a:p>
        </p:txBody>
      </p:sp>
      <p:sp>
        <p:nvSpPr>
          <p:cNvPr id="10" name="Text 3"/>
          <p:cNvSpPr txBox="1"/>
          <p:nvPr/>
        </p:nvSpPr>
        <p:spPr>
          <a:xfrm>
            <a:off x="5102100" y="2980450"/>
            <a:ext cx="36819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Герундий универсален: он показывает и действие, и отношение к нему. Поэтому важно узнавать его не только по окончанию, но и по функции в предложении.
</a:t>
            </a:r>
            <a:endParaRPr lang="en-US" sz="1302" dirty="0"/>
          </a:p>
        </p:txBody>
      </p:sp>
      <p:sp>
        <p:nvSpPr>
          <p:cNvPr id="11" name="Text 4"/>
          <p:cNvSpPr txBox="1"/>
          <p:nvPr/>
        </p:nvSpPr>
        <p:spPr>
          <a:xfrm>
            <a:off x="5102100" y="4141425"/>
            <a:ext cx="3681900" cy="14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 теме герундия, составлено для презентации
</a:t>
            </a:r>
            <a:endParaRPr lang="en-US" sz="80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8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489" dirty="0"/>
          </a:p>
        </p:txBody>
      </p:sp>
      <p:sp>
        <p:nvSpPr>
          <p:cNvPr id="6" name="Text 1"/>
          <p:cNvSpPr txBox="1"/>
          <p:nvPr/>
        </p:nvSpPr>
        <p:spPr>
          <a:xfrm>
            <a:off x="639475" y="1537350"/>
            <a:ext cx="3109200" cy="137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41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Почти всегда
</a:t>
            </a:r>
            <a:endParaRPr lang="en-US" sz="5410" dirty="0"/>
          </a:p>
        </p:txBody>
      </p:sp>
      <p:sp>
        <p:nvSpPr>
          <p:cNvPr id="7" name="Text 2"/>
          <p:cNvSpPr txBox="1"/>
          <p:nvPr/>
        </p:nvSpPr>
        <p:spPr>
          <a:xfrm>
            <a:off x="4068150" y="1537350"/>
            <a:ext cx="4415400" cy="137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предлога используется форма на -ing.
</a:t>
            </a:r>
            <a:endParaRPr lang="en-US" sz="3000" dirty="0"/>
          </a:p>
        </p:txBody>
      </p:sp>
      <p:sp>
        <p:nvSpPr>
          <p:cNvPr id="8" name="Text 3"/>
          <p:cNvSpPr txBox="1"/>
          <p:nvPr/>
        </p:nvSpPr>
        <p:spPr>
          <a:xfrm>
            <a:off x="360000" y="3790250"/>
            <a:ext cx="4212000" cy="91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одно из самых надёжных правил: предлог помогает сразу выбрать правильную форму и избежать типичной ошибки в упражнении.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4781100" y="4103925"/>
            <a:ext cx="4002900" cy="28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школьной грамматики английского языка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4028" y="1311376"/>
            <a:ext cx="8415944" cy="3189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440700"/>
            <a:ext cx="6328200" cy="37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проверка предложения с -ing
</a:t>
            </a:r>
            <a:endParaRPr lang="en-US" sz="1812" dirty="0"/>
          </a:p>
        </p:txBody>
      </p:sp>
      <p:sp>
        <p:nvSpPr>
          <p:cNvPr id="8" name="Text 1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8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489" dirty="0"/>
          </a:p>
        </p:txBody>
      </p:sp>
      <p:sp>
        <p:nvSpPr>
          <p:cNvPr id="9" name="Text 2"/>
          <p:cNvSpPr txBox="1"/>
          <p:nvPr/>
        </p:nvSpPr>
        <p:spPr>
          <a:xfrm>
            <a:off x="360000" y="868485"/>
            <a:ext cx="6328200" cy="2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помогает быстро выбрать правильную форму в упражнениях и письменной речи.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000" y="440700"/>
            <a:ext cx="84189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Мини-набор примеров для запоминания
</a:t>
            </a:r>
            <a:endParaRPr lang="en-US" sz="1812" dirty="0"/>
          </a:p>
        </p:txBody>
      </p:sp>
      <p:sp>
        <p:nvSpPr>
          <p:cNvPr id="10" name="Text 1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8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489" dirty="0"/>
          </a:p>
        </p:txBody>
      </p:sp>
      <p:sp>
        <p:nvSpPr>
          <p:cNvPr id="11" name="Text 2"/>
          <p:cNvSpPr txBox="1"/>
          <p:nvPr/>
        </p:nvSpPr>
        <p:spPr>
          <a:xfrm>
            <a:off x="722850" y="1311375"/>
            <a:ext cx="4448100" cy="62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0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Enjoy reading
</a:t>
            </a:r>
            <a:pPr algn="l" indent="0" marL="0">
              <a:lnSpc>
                <a:spcPct val="115000"/>
              </a:lnSpc>
              <a:buNone/>
            </a:pPr>
            <a:r>
              <a:rPr lang="en-US" sz="100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8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 enjoy reading books. Здесь видно, что после enjoy нужна форма на -ing. Предложение звучит естественно и показывает, что человеку нравится сам процесс чтения.
</a:t>
            </a:r>
            <a:endParaRPr lang="en-US" sz="1130" dirty="0"/>
          </a:p>
        </p:txBody>
      </p:sp>
      <p:sp>
        <p:nvSpPr>
          <p:cNvPr id="12" name="Text 3"/>
          <p:cNvSpPr txBox="1"/>
          <p:nvPr/>
        </p:nvSpPr>
        <p:spPr>
          <a:xfrm>
            <a:off x="722850" y="2005060"/>
            <a:ext cx="4448100" cy="62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0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Start learning
</a:t>
            </a:r>
            <a:pPr algn="l" indent="0" marL="0">
              <a:lnSpc>
                <a:spcPct val="115000"/>
              </a:lnSpc>
              <a:buNone/>
            </a:pPr>
            <a:r>
              <a:rPr lang="en-US" sz="100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8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 started learning English. Глагол start описывает начало действия, поэтому после него часто ставят герундий. Такой пример удобно запомнить как модель для похожих предложений.
</a:t>
            </a:r>
            <a:endParaRPr lang="en-US" sz="1130" dirty="0"/>
          </a:p>
        </p:txBody>
      </p:sp>
      <p:sp>
        <p:nvSpPr>
          <p:cNvPr id="13" name="Text 4"/>
          <p:cNvSpPr txBox="1"/>
          <p:nvPr/>
        </p:nvSpPr>
        <p:spPr>
          <a:xfrm>
            <a:off x="722850" y="2698747"/>
            <a:ext cx="4448100" cy="62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0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Finish cleaning
</a:t>
            </a:r>
            <a:pPr algn="l" indent="0" marL="0">
              <a:lnSpc>
                <a:spcPct val="115000"/>
              </a:lnSpc>
              <a:buNone/>
            </a:pPr>
            <a:r>
              <a:rPr lang="en-US" sz="100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8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They finished cleaning the room. После finish форма на -ing подчёркивает завершённое действие. Это полезный шаблон для школьных заданий и коротких сообщений.
</a:t>
            </a:r>
            <a:endParaRPr lang="en-US" sz="1130" dirty="0"/>
          </a:p>
        </p:txBody>
      </p:sp>
      <p:sp>
        <p:nvSpPr>
          <p:cNvPr id="14" name="Text 5"/>
          <p:cNvSpPr txBox="1"/>
          <p:nvPr/>
        </p:nvSpPr>
        <p:spPr>
          <a:xfrm>
            <a:off x="722850" y="3392438"/>
            <a:ext cx="4448100" cy="62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3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Avoid talking
</a:t>
            </a:r>
            <a:pPr algn="l" indent="0" marL="0">
              <a:lnSpc>
                <a:spcPct val="115000"/>
              </a:lnSpc>
              <a:buNone/>
            </a:pPr>
            <a:r>
              <a:rPr lang="en-US" sz="100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 avoids talking late at night. Глагол avoid часто требует герундий, потому что речь идёт о действии, которого человек старается не делать.
</a:t>
            </a:r>
            <a:endParaRPr lang="en-US" sz="1143" dirty="0"/>
          </a:p>
        </p:txBody>
      </p:sp>
      <p:sp>
        <p:nvSpPr>
          <p:cNvPr id="15" name="Text 6"/>
          <p:cNvSpPr txBox="1"/>
          <p:nvPr/>
        </p:nvSpPr>
        <p:spPr>
          <a:xfrm>
            <a:off x="722850" y="4086135"/>
            <a:ext cx="4448100" cy="62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0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Keep trying
</a:t>
            </a:r>
            <a:pPr algn="l" indent="0" marL="0">
              <a:lnSpc>
                <a:spcPct val="115000"/>
              </a:lnSpc>
              <a:buNone/>
            </a:pPr>
            <a:r>
              <a:rPr lang="en-US" sz="100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8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 keep trying. Эта фраза короткая, но очень выразительная: keep показывает продолжение действия, а -ing помогает передать настойчивость и регулярность.
</a:t>
            </a:r>
            <a:endParaRPr lang="en-US" sz="113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3045205"/>
            <a:ext cx="8424000" cy="165353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60000" y="440700"/>
            <a:ext cx="74019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тренировать тему на практике
</a:t>
            </a:r>
            <a:endParaRPr lang="en-US" sz="1812" dirty="0"/>
          </a:p>
        </p:txBody>
      </p:sp>
      <p:sp>
        <p:nvSpPr>
          <p:cNvPr id="11" name="Text 1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8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489" dirty="0"/>
          </a:p>
        </p:txBody>
      </p:sp>
      <p:sp>
        <p:nvSpPr>
          <p:cNvPr id="12" name="Text 2"/>
          <p:cNvSpPr txBox="1"/>
          <p:nvPr/>
        </p:nvSpPr>
        <p:spPr>
          <a:xfrm>
            <a:off x="359975" y="1312075"/>
            <a:ext cx="2034900" cy="12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Заполнять пропуски
</a:t>
            </a:r>
            <a:pPr algn="l" indent="0" marL="0">
              <a:lnSpc>
                <a:spcPct val="115000"/>
              </a:lnSpc>
              <a:buNone/>
            </a:pPr>
            <a:r>
              <a:rPr lang="en-US" sz="2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вставлять -ing в предложения с пропусками. Такой формат быстро проверяет, узнаёте ли вы глаголы и предлоги, после которых нужна нужная форма.
</a:t>
            </a:r>
            <a:endParaRPr lang="en-US" sz="1102" dirty="0"/>
          </a:p>
        </p:txBody>
      </p:sp>
      <p:sp>
        <p:nvSpPr>
          <p:cNvPr id="13" name="Text 3"/>
          <p:cNvSpPr txBox="1"/>
          <p:nvPr/>
        </p:nvSpPr>
        <p:spPr>
          <a:xfrm>
            <a:off x="2489695" y="1312075"/>
            <a:ext cx="2034900" cy="12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Выбирать между двумя вариантами
</a:t>
            </a:r>
            <a:pPr algn="l" indent="0" marL="0">
              <a:lnSpc>
                <a:spcPct val="115000"/>
              </a:lnSpc>
              <a:buNone/>
            </a:pPr>
            <a:r>
              <a:rPr lang="en-US" sz="2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Хорошее упражнение — сравнивать -ing и to + verb. Оно учит замечать, как форма влияет на смысл, и помогает не действовать по памяти без понимания.
</a:t>
            </a:r>
            <a:endParaRPr lang="en-US" sz="1102" dirty="0"/>
          </a:p>
        </p:txBody>
      </p:sp>
      <p:sp>
        <p:nvSpPr>
          <p:cNvPr id="14" name="Text 4"/>
          <p:cNvSpPr txBox="1"/>
          <p:nvPr/>
        </p:nvSpPr>
        <p:spPr>
          <a:xfrm>
            <a:off x="4619415" y="1312075"/>
            <a:ext cx="2034900" cy="12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Исправлять ошибки
</a:t>
            </a:r>
            <a:pPr algn="l" indent="0" marL="0">
              <a:lnSpc>
                <a:spcPct val="115000"/>
              </a:lnSpc>
              <a:buNone/>
            </a:pPr>
            <a:r>
              <a:rPr lang="en-US" sz="2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с ошибочными предложениями развивает внимательность. Когда ученик исправляет I enjoy to swim на I enjoy swimming, он лучше запоминает правильную модель.
</a:t>
            </a:r>
            <a:endParaRPr lang="en-US" sz="1102" dirty="0"/>
          </a:p>
        </p:txBody>
      </p:sp>
      <p:sp>
        <p:nvSpPr>
          <p:cNvPr id="15" name="Text 5"/>
          <p:cNvSpPr txBox="1"/>
          <p:nvPr/>
        </p:nvSpPr>
        <p:spPr>
          <a:xfrm>
            <a:off x="6749129" y="1312075"/>
            <a:ext cx="2034900" cy="12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Сопоставлять пары
</a:t>
            </a:r>
            <a:pPr algn="l" indent="0" marL="0">
              <a:lnSpc>
                <a:spcPct val="115000"/>
              </a:lnSpc>
              <a:buNone/>
            </a:pPr>
            <a:r>
              <a:rPr lang="en-US" sz="2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Карточки с парами вроде like / to like, finish / finish to или start / starting помогают увидеть правильный образец и быстрее закрепить тему зрительно.
</a:t>
            </a:r>
            <a:endParaRPr lang="en-US" sz="110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05952" y="2012050"/>
            <a:ext cx="57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 о герундии
</a:t>
            </a:r>
            <a:endParaRPr lang="en-US" sz="2012" dirty="0"/>
          </a:p>
        </p:txBody>
      </p:sp>
      <p:sp>
        <p:nvSpPr>
          <p:cNvPr id="5" name="Text 1"/>
          <p:cNvSpPr txBox="1"/>
          <p:nvPr/>
        </p:nvSpPr>
        <p:spPr>
          <a:xfrm>
            <a:off x="2290118" y="2714743"/>
            <a:ext cx="45093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Герундий делает английскую речь точнее: он показывает действие как процесс, привычку или часть смысла. Зная глаголы и предлоги, которые требуют -ing, легче говорить и писать без ошибок.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2026-05-31T14:00:23Z</dcterms:created>
  <dcterms:modified xsi:type="dcterms:W3CDTF">2026-05-31T14:00:23Z</dcterms:modified>
</cp:coreProperties>
</file>