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jpeg"/><Relationship Id="rId3" Type="http://schemas.openxmlformats.org/officeDocument/2006/relationships/image" Target="../media/image-8-3.jpe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jpeg"/><Relationship Id="rId4" Type="http://schemas.openxmlformats.org/officeDocument/2006/relationships/image" Target="../media/image-11-4.png"/><Relationship Id="rId5" Type="http://schemas.openxmlformats.org/officeDocument/2006/relationships/image" Target="../media/image-11-5.jpeg"/><Relationship Id="rId6" Type="http://schemas.openxmlformats.org/officeDocument/2006/relationships/image" Target="../media/image-11-6.png"/><Relationship Id="rId7" Type="http://schemas.openxmlformats.org/officeDocument/2006/relationships/image" Target="../media/image-11-7.jpe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image" Target="../media/image-12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jpeg"/><Relationship Id="rId3" Type="http://schemas.openxmlformats.org/officeDocument/2006/relationships/image" Target="../media/image-15-3.jpe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image" Target="../media/image-19-9.png"/><Relationship Id="rId10" Type="http://schemas.openxmlformats.org/officeDocument/2006/relationships/image" Target="../media/image-19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85695" y="0"/>
            <a:ext cx="505811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29275" y="206227"/>
            <a:ext cx="4158600" cy="119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вокруг нас: как мы слушаем, поём и играем
</a:t>
            </a:r>
            <a:endParaRPr lang="en-US" sz="3134" dirty="0"/>
          </a:p>
        </p:txBody>
      </p:sp>
      <p:sp>
        <p:nvSpPr>
          <p:cNvPr id="6" name="Text 1"/>
          <p:cNvSpPr txBox="1"/>
          <p:nvPr/>
        </p:nvSpPr>
        <p:spPr>
          <a:xfrm>
            <a:off x="229275" y="1796850"/>
            <a:ext cx="4579500" cy="155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живёт в каждом звуке и помогает нам слышать мир ярче.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E9E9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74300" y="1257078"/>
            <a:ext cx="4567800" cy="369349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45250" y="1256725"/>
            <a:ext cx="3924300" cy="331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— это язык звуков, который учит слышать мелодию, ритм и настроение. Она помогает радоваться, успокаиваться, удивляться и работать вместе: в классе, хоре и на сцене.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музыка и зачем она нужна детям
</a:t>
            </a:r>
            <a:endParaRPr lang="en-US" sz="2600" dirty="0"/>
          </a:p>
        </p:txBody>
      </p:sp>
      <p:sp>
        <p:nvSpPr>
          <p:cNvPr id="6" name="Text 2"/>
          <p:cNvSpPr txBox="1"/>
          <p:nvPr/>
        </p:nvSpPr>
        <p:spPr>
          <a:xfrm>
            <a:off x="85800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чего состоит музыкальный звук
</a:t>
            </a:r>
            <a:endParaRPr lang="en-US" sz="2600" dirty="0"/>
          </a:p>
        </p:txBody>
      </p:sp>
      <p:sp>
        <p:nvSpPr>
          <p:cNvPr id="7" name="Text 1"/>
          <p:cNvSpPr txBox="1"/>
          <p:nvPr/>
        </p:nvSpPr>
        <p:spPr>
          <a:xfrm>
            <a:off x="174300" y="1363475"/>
            <a:ext cx="7132500" cy="63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Высота показывает, какой звук слышится выше или ниже. Высокие звуки кажутся тонкими и светлыми, а низкие — более глубокими и густыми, словно большой барабан или густой бас.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174300" y="2531100"/>
            <a:ext cx="7132500" cy="63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Длительность отвечает за то, как долго звук звучит. Одни звуки тянутся плавно, другие быстро заканчиваются, и именно поэтому музыка может быть медленной, чёткой или очень подвижной.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174300" y="3657750"/>
            <a:ext cx="7132500" cy="63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Тембр помогает различать голоса и инструменты. Даже одну и ту же ноту скрипка, флейта и человек поют по-разному, поэтому музыка становится узнаваемой и живой.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74300" y="1040196"/>
            <a:ext cx="8795400" cy="199270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Мелодия — музыка, которую легко запомнить
</a:t>
            </a:r>
            <a:endParaRPr lang="en-US" sz="2600" dirty="0"/>
          </a:p>
        </p:txBody>
      </p:sp>
      <p:sp>
        <p:nvSpPr>
          <p:cNvPr id="5" name="Text 1"/>
          <p:cNvSpPr txBox="1"/>
          <p:nvPr/>
        </p:nvSpPr>
        <p:spPr>
          <a:xfrm>
            <a:off x="174300" y="3236450"/>
            <a:ext cx="4222500" cy="140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Мелодия запоминается с первого раза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Мелодия — это цепочка звуков, которую мы узнаём на слух. Она словно ведёт нас за собой и помогает сразу понять, что перед нами знакомая песня или мотив.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4692775" y="3236450"/>
            <a:ext cx="4222500" cy="140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Какая мелодия бывает в детских песнях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детских песнях мелодия чаще всего простая, плавная и с повторениями. Её удобно петь вместе, а образ волны или ленточки хорошо показывает, как звуки идут один за другим.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1519" y="1433100"/>
            <a:ext cx="8505262" cy="3400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302325"/>
            <a:ext cx="8508300" cy="45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рождается песня на уроке музыки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270000" y="819650"/>
            <a:ext cx="8508300" cy="3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показывает, как школьники вместе создают и исполняют песню.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Ритм в музыке и в движении
</a:t>
            </a:r>
            <a:endParaRPr lang="en-US" sz="2600" dirty="0"/>
          </a:p>
        </p:txBody>
      </p:sp>
      <p:sp>
        <p:nvSpPr>
          <p:cNvPr id="5" name="Text 1"/>
          <p:cNvSpPr txBox="1"/>
          <p:nvPr/>
        </p:nvSpPr>
        <p:spPr>
          <a:xfrm>
            <a:off x="170025" y="2175250"/>
            <a:ext cx="2784000" cy="225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Ритм — это порядок долгих и коротких звуков, пауз и ударов. Он помогает музыке не стоять на месте, а двигаться вперёд, как ровная и уверенная дорожка.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180775" y="2175250"/>
            <a:ext cx="2784000" cy="225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Дети легко чувствуют ритм через хлопки, шаги и притопы. Когда звук, пауза и удар повторяются, становится понятно, как устроена музыкальная фраза и где начинается новый такт.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6212200" y="2175250"/>
            <a:ext cx="2784000" cy="225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Ритм особенно слышен в марше, барабане и весёлой игре. Он помогает дружно двигаться в одном темпе, будто вся группа идёт в ногу под одну музыку.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D3DFD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1419" y="1275937"/>
            <a:ext cx="234413" cy="267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15156" y="1275937"/>
            <a:ext cx="234413" cy="267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81419" y="3203566"/>
            <a:ext cx="234413" cy="2679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Темп: когда музыка идёт медленно, а когда быстро
</a:t>
            </a:r>
            <a:endParaRPr lang="en-US" sz="2600" dirty="0"/>
          </a:p>
        </p:txBody>
      </p:sp>
      <p:sp>
        <p:nvSpPr>
          <p:cNvPr id="11" name="Text 1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12" name="Text 2"/>
          <p:cNvSpPr txBox="1"/>
          <p:nvPr/>
        </p:nvSpPr>
        <p:spPr>
          <a:xfrm>
            <a:off x="251675" y="1779186"/>
            <a:ext cx="4042200" cy="72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Медленная музыка звучит спокойно и мягко. Она подходит для колыбельной, задумчивой мелодии или тихого начала, когда хочется слушать внимательно и не торопиться.
</a:t>
            </a:r>
            <a:endParaRPr lang="en-US" sz="1100" dirty="0"/>
          </a:p>
        </p:txBody>
      </p:sp>
      <p:sp>
        <p:nvSpPr>
          <p:cNvPr id="13" name="Text 3"/>
          <p:cNvSpPr txBox="1"/>
          <p:nvPr/>
        </p:nvSpPr>
        <p:spPr>
          <a:xfrm>
            <a:off x="781700" y="1227487"/>
            <a:ext cx="3512100" cy="36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Медленный темп
</a:t>
            </a:r>
            <a:endParaRPr lang="en-US" sz="1200" dirty="0"/>
          </a:p>
        </p:txBody>
      </p:sp>
      <p:sp>
        <p:nvSpPr>
          <p:cNvPr id="14" name="Text 4"/>
          <p:cNvSpPr txBox="1"/>
          <p:nvPr/>
        </p:nvSpPr>
        <p:spPr>
          <a:xfrm>
            <a:off x="4649962" y="1779111"/>
            <a:ext cx="4042200" cy="72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Быстрая музыка напоминает игру, танец или весёлый бег. Она делает настроение бодрым, а ноги сами просят двигаться, хотя на уроке это лучше делать аккуратно.
</a:t>
            </a:r>
            <a:endParaRPr lang="en-US" sz="1100" dirty="0"/>
          </a:p>
        </p:txBody>
      </p:sp>
      <p:sp>
        <p:nvSpPr>
          <p:cNvPr id="15" name="Text 5"/>
          <p:cNvSpPr txBox="1"/>
          <p:nvPr/>
        </p:nvSpPr>
        <p:spPr>
          <a:xfrm>
            <a:off x="5215437" y="1227487"/>
            <a:ext cx="3321900" cy="36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Быстрый темп
</a:t>
            </a:r>
            <a:endParaRPr lang="en-US" sz="1200" dirty="0"/>
          </a:p>
        </p:txBody>
      </p:sp>
      <p:sp>
        <p:nvSpPr>
          <p:cNvPr id="16" name="Text 6"/>
          <p:cNvSpPr txBox="1"/>
          <p:nvPr/>
        </p:nvSpPr>
        <p:spPr>
          <a:xfrm>
            <a:off x="251675" y="3709511"/>
            <a:ext cx="8540700" cy="65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и тот же мотив может звучать совсем по-разному, если изменить темп. Медленно он кажется серьёзным, а быстро — лёгким и озорным, почти как музыкальная шутка.
</a:t>
            </a:r>
            <a:endParaRPr lang="en-US" sz="1100" dirty="0"/>
          </a:p>
        </p:txBody>
      </p:sp>
      <p:sp>
        <p:nvSpPr>
          <p:cNvPr id="17" name="Text 7"/>
          <p:cNvSpPr txBox="1"/>
          <p:nvPr/>
        </p:nvSpPr>
        <p:spPr>
          <a:xfrm>
            <a:off x="781700" y="3157875"/>
            <a:ext cx="8010600" cy="36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мотив — разные впечатления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57225" y="1148263"/>
            <a:ext cx="2835600" cy="230392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37075" y="1147368"/>
            <a:ext cx="2835600" cy="230946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16900" y="1147368"/>
            <a:ext cx="2835600" cy="230946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74354" y="3538102"/>
            <a:ext cx="2820000" cy="11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9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Радость, которая слышится сразу
</a:t>
            </a:r>
            <a:pPr algn="l" indent="0" marL="0">
              <a:lnSpc>
                <a:spcPct val="115000"/>
              </a:lnSpc>
              <a:buNone/>
            </a:pPr>
            <a:r>
              <a:rPr lang="en-US" sz="12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Весёлая плясовая песня обычно звучит легко и звонко. В ней хочется улыбнуться, потому что мелодия будто подпрыгивает, а ритм зовёт в круг или в танец. Такая музыка словно говорит: «Пора играть!»
</a:t>
            </a:r>
            <a:endParaRPr lang="en-US" sz="1179" dirty="0"/>
          </a:p>
        </p:txBody>
      </p:sp>
      <p:sp>
        <p:nvSpPr>
          <p:cNvPr id="8" name="Text 1"/>
          <p:cNvSpPr txBox="1"/>
          <p:nvPr/>
        </p:nvSpPr>
        <p:spPr>
          <a:xfrm>
            <a:off x="3169364" y="3537445"/>
            <a:ext cx="2820000" cy="11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9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Тихая сказка и колыбельная
</a:t>
            </a:r>
            <a:pPr algn="l" indent="0" marL="0">
              <a:lnSpc>
                <a:spcPct val="115000"/>
              </a:lnSpc>
              <a:buNone/>
            </a:pPr>
            <a:r>
              <a:rPr lang="en-US" sz="12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Колыбельная часто звучит очень мягко и спокойно. Она словно укрывает ребёнка тёплым одеялом звуков, а медленный темп помогает почувствовать покой и доверие. Здесь музыка умеет убаюкивать без слов.
</a:t>
            </a:r>
            <a:endParaRPr lang="en-US" sz="1179" dirty="0"/>
          </a:p>
        </p:txBody>
      </p:sp>
      <p:sp>
        <p:nvSpPr>
          <p:cNvPr id="9" name="Text 2"/>
          <p:cNvSpPr txBox="1"/>
          <p:nvPr/>
        </p:nvSpPr>
        <p:spPr>
          <a:xfrm>
            <a:off x="6132641" y="3537445"/>
            <a:ext cx="2820000" cy="11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4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Марш, который собирает всех вместе
</a:t>
            </a:r>
            <a:pPr algn="l" indent="0" marL="0">
              <a:lnSpc>
                <a:spcPct val="115000"/>
              </a:lnSpc>
              <a:buNone/>
            </a:pPr>
            <a:r>
              <a:rPr lang="en-US" sz="123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Бодрый марш звучит ровно и уверенно. Он помогает шагать дружно, держать строй и чувствовать себя смелее. Даже если никто не марширует, музыка всё равно выпрямляет спину и настраивает на порядок.
</a:t>
            </a:r>
            <a:endParaRPr lang="en-US" sz="1140" dirty="0"/>
          </a:p>
        </p:txBody>
      </p:sp>
      <p:sp>
        <p:nvSpPr>
          <p:cNvPr id="10" name="Text 3"/>
          <p:cNvSpPr txBox="1"/>
          <p:nvPr/>
        </p:nvSpPr>
        <p:spPr>
          <a:xfrm>
            <a:off x="174300" y="302325"/>
            <a:ext cx="87954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Настроение в музыке
</a:t>
            </a:r>
            <a:endParaRPr lang="en-US" sz="2600" dirty="0"/>
          </a:p>
        </p:txBody>
      </p:sp>
      <p:sp>
        <p:nvSpPr>
          <p:cNvPr id="11" name="Text 4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9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Народная музыка и песни, которые передаются из поколения в поколение
</a:t>
            </a:r>
            <a:endParaRPr lang="en-US" sz="1993" dirty="0"/>
          </a:p>
        </p:txBody>
      </p:sp>
      <p:sp>
        <p:nvSpPr>
          <p:cNvPr id="5" name="Text 1"/>
          <p:cNvSpPr txBox="1"/>
          <p:nvPr/>
        </p:nvSpPr>
        <p:spPr>
          <a:xfrm>
            <a:off x="338150" y="1694700"/>
            <a:ext cx="40146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Народные песни живут долго, потому что их бережно передают друг другу голосом, без нотных тетрадей. Их пели дома, на праздниках, в играх и во время работы.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74875" y="3376500"/>
            <a:ext cx="8357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песни рассказывают о близких детям вещах: о маме, доме, солнце, поле и реке. Они похожи на добрые истории, которые поют уже очень-очень давно.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4703950" y="1693225"/>
            <a:ext cx="39300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2 классе часто встречаются колыбельные, хороводные и игровые песни. В них много повторов, простых слов и знакомых образов, поэтому их легко запомнить и приятно петь вместе.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бывают музыкальные инструменты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174300" y="1139550"/>
            <a:ext cx="6442200" cy="6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Струнные инструменты звучат благодаря струнам, которые колеблются. К ним относятся скрипка и гитара. Их звук может быть нежным, певучим или очень выразительным.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174300" y="2020347"/>
            <a:ext cx="6442200" cy="6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Духовые инструменты начинают звучать, когда в них вдувают воздух. Труба и флейта отличаются друг от друга тембром, поэтому одна может звучать ярко, а другая — светло и легко.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174300" y="2916518"/>
            <a:ext cx="6442200" cy="6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Ударные инструменты дают звук от удара или встряхивания. Барабан и бубен помогают держать ритм, а их чёткое звучание особенно хорошо слышно в ансамбле.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174300" y="3838277"/>
            <a:ext cx="6442200" cy="6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Клавишные инструменты управляются клавишами. Пианино может звучать тихо и громко, мягко и торжественно, поэтому оно часто помогает и в песне, и в музыке для слушания.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2000" y="1244852"/>
            <a:ext cx="2692800" cy="213004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09200" y="1244852"/>
            <a:ext cx="2692800" cy="213004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225600" y="1244852"/>
            <a:ext cx="2692800" cy="2130047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74300" y="302325"/>
            <a:ext cx="8795400" cy="59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Детские музыкальные инструменты в классе
</a:t>
            </a:r>
            <a:endParaRPr lang="en-US" sz="2600" dirty="0"/>
          </a:p>
        </p:txBody>
      </p:sp>
      <p:sp>
        <p:nvSpPr>
          <p:cNvPr id="10" name="Text 1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342000" y="3417449"/>
            <a:ext cx="2692800" cy="32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Бубен и ложки задают шаг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342000" y="3780050"/>
            <a:ext cx="2692800" cy="94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уроке бубен и деревянные ложки быстро собирают внимание класса. Их короткий, отчётливый звук помогает отбивать пульс песни и не сбиваться в общем исполнении. Такие инструменты удобно держать в руках, а значит, маленький ансамбль звучит дружно и ясно.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6109200" y="3417449"/>
            <a:ext cx="2692800" cy="32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Металлофон звучит как цветная лесенка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6109200" y="3780050"/>
            <a:ext cx="2692800" cy="94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Металлофон легко узнать по чистому, прозрачному тембру. Когда по нему играют по одной ноте, звук будто поднимается и опускается ступеньками. Для детей это наглядный инструмент: на нём удобно слышать высоту звука и сопровождать простую мелодию.
</a:t>
            </a:r>
            <a:endParaRPr lang="en-US" sz="1000" dirty="0"/>
          </a:p>
        </p:txBody>
      </p:sp>
      <p:sp>
        <p:nvSpPr>
          <p:cNvPr id="15" name="Text 6"/>
          <p:cNvSpPr txBox="1"/>
          <p:nvPr/>
        </p:nvSpPr>
        <p:spPr>
          <a:xfrm>
            <a:off x="3225600" y="3417449"/>
            <a:ext cx="2692800" cy="32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Треугольник и маракасы добавляют блеск
</a:t>
            </a:r>
            <a:endParaRPr lang="en-US" sz="1200" dirty="0"/>
          </a:p>
        </p:txBody>
      </p:sp>
      <p:sp>
        <p:nvSpPr>
          <p:cNvPr id="16" name="Text 7"/>
          <p:cNvSpPr txBox="1"/>
          <p:nvPr/>
        </p:nvSpPr>
        <p:spPr>
          <a:xfrm>
            <a:off x="3225600" y="3780050"/>
            <a:ext cx="2692800" cy="94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Треугольник звенит как маленькая звёздочка, а маракасы шуршат и подсказывают ритм движением. Эти инструменты не заглушают песню, а украшают её. В школьном ансамбле они создают яркие звуковые акценты и делают музыку более живой.
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0700" y="1493250"/>
            <a:ext cx="267900" cy="267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15819" y="1493250"/>
            <a:ext cx="234413" cy="267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00931" y="3292425"/>
            <a:ext cx="167438" cy="2679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174300" y="302325"/>
            <a:ext cx="8795400" cy="66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музыкальные характеры
</a:t>
            </a:r>
            <a:endParaRPr lang="en-US" sz="2600" dirty="0"/>
          </a:p>
        </p:txBody>
      </p:sp>
      <p:sp>
        <p:nvSpPr>
          <p:cNvPr id="11" name="Text 1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12" name="Text 2"/>
          <p:cNvSpPr txBox="1"/>
          <p:nvPr/>
        </p:nvSpPr>
        <p:spPr>
          <a:xfrm>
            <a:off x="168700" y="1944125"/>
            <a:ext cx="4320300" cy="8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Песня звучит напевно и плавно, будто сама ведёт слушателя за собой. В ней важны мелодия, дыхание и выразительные слова, поэтому её легко подпевать и запоминать.
</a:t>
            </a:r>
            <a:endParaRPr lang="en-US" sz="1100" dirty="0"/>
          </a:p>
        </p:txBody>
      </p:sp>
      <p:sp>
        <p:nvSpPr>
          <p:cNvPr id="13" name="Text 3"/>
          <p:cNvSpPr txBox="1"/>
          <p:nvPr/>
        </p:nvSpPr>
        <p:spPr>
          <a:xfrm>
            <a:off x="667725" y="1444700"/>
            <a:ext cx="3828300" cy="36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Песня
</a:t>
            </a:r>
            <a:endParaRPr lang="en-US" sz="1200" dirty="0"/>
          </a:p>
        </p:txBody>
      </p:sp>
      <p:sp>
        <p:nvSpPr>
          <p:cNvPr id="14" name="Text 4"/>
          <p:cNvSpPr txBox="1"/>
          <p:nvPr/>
        </p:nvSpPr>
        <p:spPr>
          <a:xfrm>
            <a:off x="4716950" y="1944192"/>
            <a:ext cx="4259400" cy="8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Танец сразу хочется двигать ногами: музыка становится лёгкой, подвижной, иногда быстрой. В ней слышны покачивания, прыжки или кружение, а ритм помогает телу не стоять на месте.
</a:t>
            </a:r>
            <a:endParaRPr lang="en-US" sz="1100" dirty="0"/>
          </a:p>
        </p:txBody>
      </p:sp>
      <p:sp>
        <p:nvSpPr>
          <p:cNvPr id="15" name="Text 5"/>
          <p:cNvSpPr txBox="1"/>
          <p:nvPr/>
        </p:nvSpPr>
        <p:spPr>
          <a:xfrm>
            <a:off x="5216100" y="1444800"/>
            <a:ext cx="3753600" cy="36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Танец
</a:t>
            </a:r>
            <a:endParaRPr lang="en-US" sz="1200" dirty="0"/>
          </a:p>
        </p:txBody>
      </p:sp>
      <p:sp>
        <p:nvSpPr>
          <p:cNvPr id="16" name="Text 6"/>
          <p:cNvSpPr txBox="1"/>
          <p:nvPr/>
        </p:nvSpPr>
        <p:spPr>
          <a:xfrm>
            <a:off x="168575" y="3743374"/>
            <a:ext cx="8800500" cy="66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Марш звучит уверенно и собранно, как ровный шаг. Его легко представить в строю, на празднике или в движении группы, где всем важно держать общий темп.
</a:t>
            </a:r>
            <a:endParaRPr lang="en-US" sz="1100" dirty="0"/>
          </a:p>
        </p:txBody>
      </p:sp>
      <p:sp>
        <p:nvSpPr>
          <p:cNvPr id="17" name="Text 7"/>
          <p:cNvSpPr txBox="1"/>
          <p:nvPr/>
        </p:nvSpPr>
        <p:spPr>
          <a:xfrm>
            <a:off x="667725" y="3243875"/>
            <a:ext cx="8301900" cy="36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Марш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1519" y="1433100"/>
            <a:ext cx="8505262" cy="3400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302325"/>
            <a:ext cx="8508300" cy="45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слушать музыкальное произведение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270000" y="819650"/>
            <a:ext cx="8508300" cy="3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помогает школьнику замечать главные признаки звучания и не терять впечатление от музыки.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Громко и тихо: как музыка меняет силу звучания
</a:t>
            </a:r>
            <a:endParaRPr lang="en-US" sz="2600" dirty="0"/>
          </a:p>
        </p:txBody>
      </p:sp>
      <p:sp>
        <p:nvSpPr>
          <p:cNvPr id="7" name="Text 1"/>
          <p:cNvSpPr txBox="1"/>
          <p:nvPr/>
        </p:nvSpPr>
        <p:spPr>
          <a:xfrm>
            <a:off x="174300" y="1363475"/>
            <a:ext cx="7132500" cy="63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Тихое звучание подходит колыбельной, сказочному эпизоду и спокойному началу. Оно создаёт ощущение уюта, словно музыка говорит шёпотом и не хочет никого разбудить.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174300" y="2531100"/>
            <a:ext cx="7132500" cy="63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Громкая музыка нужна там, где есть праздник, марш или сильное чувство. Она звучит смелее и увереннее, поэтому сразу привлекает внимание всего класса.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174300" y="3657750"/>
            <a:ext cx="7132500" cy="63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в произведении громкость меняется, музыка становится особенно выразительной. Контраст тихого и сильного звучания помогает услышать, где она успокаивает, а где поднимает настроение.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57225" y="1148263"/>
            <a:ext cx="2835600" cy="230392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37075" y="1147368"/>
            <a:ext cx="2835600" cy="230946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16900" y="1147368"/>
            <a:ext cx="2835600" cy="230946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74354" y="3538102"/>
            <a:ext cx="2820000" cy="11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4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поёт весь класс
</a:t>
            </a:r>
            <a:pPr algn="l" indent="0" marL="0">
              <a:lnSpc>
                <a:spcPct val="115000"/>
              </a:lnSpc>
              <a:buNone/>
            </a:pPr>
            <a:r>
              <a:rPr lang="en-US" sz="11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 начинается с общего настроя: все смотрят на учителя, дышат вместе и вступают почти одновременно. Тогда песня звучит собранно, а не как несколько отдельных голосов, которые случайно встретились у доски.
</a:t>
            </a:r>
            <a:endParaRPr lang="en-US" sz="1104" dirty="0"/>
          </a:p>
        </p:txBody>
      </p:sp>
      <p:sp>
        <p:nvSpPr>
          <p:cNvPr id="8" name="Text 1"/>
          <p:cNvSpPr txBox="1"/>
          <p:nvPr/>
        </p:nvSpPr>
        <p:spPr>
          <a:xfrm>
            <a:off x="3169364" y="3537445"/>
            <a:ext cx="2820000" cy="11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9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голоса помогают друг другу
</a:t>
            </a:r>
            <a:pPr algn="l" indent="0" marL="0">
              <a:lnSpc>
                <a:spcPct val="115000"/>
              </a:lnSpc>
              <a:buNone/>
            </a:pPr>
            <a:r>
              <a:rPr lang="en-US" sz="12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совместном пении важно слушать соседей и не спешить громче всех. Если один голос немного запаздывает, весь хор теряет ровный ход. Поэтому дети следят за словами, ритмом и началом каждой фразы.
</a:t>
            </a:r>
            <a:endParaRPr lang="en-US" sz="1179" dirty="0"/>
          </a:p>
        </p:txBody>
      </p:sp>
      <p:sp>
        <p:nvSpPr>
          <p:cNvPr id="9" name="Text 2"/>
          <p:cNvSpPr txBox="1"/>
          <p:nvPr/>
        </p:nvSpPr>
        <p:spPr>
          <a:xfrm>
            <a:off x="6132641" y="3537445"/>
            <a:ext cx="2820000" cy="11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17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Пение, которое радует слушателей
</a:t>
            </a:r>
            <a:pPr algn="l" indent="0" marL="0">
              <a:lnSpc>
                <a:spcPct val="115000"/>
              </a:lnSpc>
              <a:buNone/>
            </a:pPr>
            <a:r>
              <a:rPr lang="en-US" sz="121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2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класс поёт дружно, звучание становится чистым и уверенным. Даже простая песенка в таком исполнении кажется настоящим маленьким концертом, где каждый ученик — важная часть общего звучания.
</a:t>
            </a:r>
            <a:endParaRPr lang="en-US" sz="1117" dirty="0"/>
          </a:p>
        </p:txBody>
      </p:sp>
      <p:sp>
        <p:nvSpPr>
          <p:cNvPr id="10" name="Text 3"/>
          <p:cNvSpPr txBox="1"/>
          <p:nvPr/>
        </p:nvSpPr>
        <p:spPr>
          <a:xfrm>
            <a:off x="174300" y="302325"/>
            <a:ext cx="87954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 и совместное пение
</a:t>
            </a:r>
            <a:endParaRPr lang="en-US" sz="2600" dirty="0"/>
          </a:p>
        </p:txBody>
      </p:sp>
      <p:sp>
        <p:nvSpPr>
          <p:cNvPr id="11" name="Text 4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в сказках, мультфильмах и праздниках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175725" y="1762375"/>
            <a:ext cx="4320300" cy="8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сказке музыка помогает понять, кто перед нами: добрый герой, хитрый персонаж или волшебный помощник. Несколько звуков уже создают загадку, и сюжет становится ярче.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646700" y="1762375"/>
            <a:ext cx="4320300" cy="8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мультфильмах музыка часто подсказывает, что сейчас будет смешно, весело или немного тревожно. Она словно рисует настроение карандашом, только вместо линий использует звуки.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175725" y="3349875"/>
            <a:ext cx="4320300" cy="8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празднике музыка объединяет игру, танец и общее пение. Под неё легче выходить к сцене, хлопать в ладоши и радоваться вместе, а не поодиночке.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4646700" y="3349875"/>
            <a:ext cx="4320300" cy="8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Детям легко запомнить: музыка умеет раскрашивать историю. Она делает героев заметнее, события — интереснее, а обычный день — похожим на маленькое приключение.
</a:t>
            </a:r>
            <a:endParaRPr lang="en-US" sz="1200" dirty="0"/>
          </a:p>
        </p:txBody>
      </p:sp>
      <p:sp>
        <p:nvSpPr>
          <p:cNvPr id="10" name="Text 5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Композитор, исполнитель и слушатель
</a:t>
            </a:r>
            <a:endParaRPr lang="en-US" sz="2600" dirty="0"/>
          </a:p>
        </p:txBody>
      </p:sp>
      <p:sp>
        <p:nvSpPr>
          <p:cNvPr id="5" name="Text 1"/>
          <p:cNvSpPr txBox="1"/>
          <p:nvPr/>
        </p:nvSpPr>
        <p:spPr>
          <a:xfrm>
            <a:off x="170025" y="2175250"/>
            <a:ext cx="2784000" cy="225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Композитор придумывает музыку, как мастер, который собирает звуки в красивый узор. Иногда это большая песня, а иногда совсем короткий мотив, который легко напевается.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180775" y="2175250"/>
            <a:ext cx="2784000" cy="225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Исполнитель оживляет сочинённую музыку: поёт, играет на инструменте и передаёт её характер. Один и тот же текст можно спеть по-разному, и от этого меняется впечатление.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6212200" y="2175250"/>
            <a:ext cx="2784000" cy="225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Слушатель тоже очень важен: он замечает настроение, темп, громкость и тембр. На уроке один ребёнок может сначала слушать, потом петь, а потом попробовать сочинить свой маленький музыкальный ответ.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74300" y="1447610"/>
            <a:ext cx="3598200" cy="293407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74300" y="302325"/>
            <a:ext cx="88080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Музыкальные правила для школьного класса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4055625" y="1870425"/>
            <a:ext cx="4371600" cy="86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началом музыки в классе нужна тишина: так легче услышать вступление, слова и ритм. Важно смотреть на учителя, не перебивать звучание и начинать вместе, как одна дружная команда.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4055625" y="3327925"/>
            <a:ext cx="4371600" cy="86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Инструменты нужно держать аккуратно и передавать бережно, без лишнего шума. Если кто-то поёт или играет, остальные слушают внимательно и не мешают выступлению — тогда музыка звучит красиво и уверенно.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D3DFD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4675" y="1225603"/>
            <a:ext cx="267900" cy="267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773212" y="1232233"/>
            <a:ext cx="318300" cy="25464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39475" y="3210196"/>
            <a:ext cx="318300" cy="25464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4773212" y="3210196"/>
            <a:ext cx="318300" cy="25464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умеет второклассник после уроков музыки
</a:t>
            </a:r>
            <a:endParaRPr lang="en-US" sz="2600" dirty="0"/>
          </a:p>
        </p:txBody>
      </p:sp>
      <p:sp>
        <p:nvSpPr>
          <p:cNvPr id="13" name="Text 1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14" name="Text 2"/>
          <p:cNvSpPr txBox="1"/>
          <p:nvPr/>
        </p:nvSpPr>
        <p:spPr>
          <a:xfrm>
            <a:off x="251675" y="1728861"/>
            <a:ext cx="4042200" cy="72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Школьник слышит песню и может вспомнить её по мелодии. Даже если слова забылись, знакомый мотив помогает быстро узнать произведение и подпеть вместе с классом.
</a:t>
            </a:r>
            <a:endParaRPr lang="en-US" sz="1100" dirty="0"/>
          </a:p>
        </p:txBody>
      </p:sp>
      <p:sp>
        <p:nvSpPr>
          <p:cNvPr id="15" name="Text 3"/>
          <p:cNvSpPr txBox="1"/>
          <p:nvPr/>
        </p:nvSpPr>
        <p:spPr>
          <a:xfrm>
            <a:off x="781700" y="1177153"/>
            <a:ext cx="3512100" cy="36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Узнаёт знакомую мелодию
</a:t>
            </a:r>
            <a:endParaRPr lang="en-US" sz="1200" dirty="0"/>
          </a:p>
        </p:txBody>
      </p:sp>
      <p:sp>
        <p:nvSpPr>
          <p:cNvPr id="16" name="Text 4"/>
          <p:cNvSpPr txBox="1"/>
          <p:nvPr/>
        </p:nvSpPr>
        <p:spPr>
          <a:xfrm>
            <a:off x="4649962" y="1728775"/>
            <a:ext cx="4042200" cy="72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Ребёнок замечает, где музыка поёт, где будто танцует, а где шагает ровно и бодро. Это помогает слушать внимательнее и увереннее отвечать на уроке.
</a:t>
            </a:r>
            <a:endParaRPr lang="en-US" sz="1100" dirty="0"/>
          </a:p>
        </p:txBody>
      </p:sp>
      <p:sp>
        <p:nvSpPr>
          <p:cNvPr id="17" name="Text 5"/>
          <p:cNvSpPr txBox="1"/>
          <p:nvPr/>
        </p:nvSpPr>
        <p:spPr>
          <a:xfrm>
            <a:off x="5215437" y="1177153"/>
            <a:ext cx="3321900" cy="36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Различает песню, танец и марш
</a:t>
            </a:r>
            <a:endParaRPr lang="en-US" sz="1200" dirty="0"/>
          </a:p>
        </p:txBody>
      </p:sp>
      <p:sp>
        <p:nvSpPr>
          <p:cNvPr id="18" name="Text 6"/>
          <p:cNvSpPr txBox="1"/>
          <p:nvPr/>
        </p:nvSpPr>
        <p:spPr>
          <a:xfrm>
            <a:off x="251725" y="3709511"/>
            <a:ext cx="4042200" cy="72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Второклассник различает тонкие и глубокие звуки, а также замечает, как меняется их высота. Такое сравнение похоже на игру: звук будто поднимается по лесенке и спускается вниз.
</a:t>
            </a:r>
            <a:endParaRPr lang="en-US" sz="1100" dirty="0"/>
          </a:p>
        </p:txBody>
      </p:sp>
      <p:sp>
        <p:nvSpPr>
          <p:cNvPr id="19" name="Text 7"/>
          <p:cNvSpPr txBox="1"/>
          <p:nvPr/>
        </p:nvSpPr>
        <p:spPr>
          <a:xfrm>
            <a:off x="781700" y="3157875"/>
            <a:ext cx="3512100" cy="36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Слышит высокий и низкий звук
</a:t>
            </a:r>
            <a:endParaRPr lang="en-US" sz="1200" dirty="0"/>
          </a:p>
        </p:txBody>
      </p:sp>
      <p:sp>
        <p:nvSpPr>
          <p:cNvPr id="20" name="Text 8"/>
          <p:cNvSpPr txBox="1"/>
          <p:nvPr/>
        </p:nvSpPr>
        <p:spPr>
          <a:xfrm>
            <a:off x="4649962" y="3709500"/>
            <a:ext cx="4042200" cy="72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Ученик может повторить простой ритм хлопками, а затем петь в группе, не теряя общий темп. Это учит слушать других и чувствовать себя частью маленького ансамбля.
</a:t>
            </a:r>
            <a:endParaRPr lang="en-US" sz="1100" dirty="0"/>
          </a:p>
        </p:txBody>
      </p:sp>
      <p:sp>
        <p:nvSpPr>
          <p:cNvPr id="21" name="Text 9"/>
          <p:cNvSpPr txBox="1"/>
          <p:nvPr/>
        </p:nvSpPr>
        <p:spPr>
          <a:xfrm>
            <a:off x="5215437" y="3157875"/>
            <a:ext cx="3476700" cy="36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Поёт и отбивает ритм вместе с другими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D3DFD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1550" y="2433750"/>
            <a:ext cx="4095900" cy="161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помогает ребёнку слушать, двигаться, запоминать и чувствовать. Когда второклассник замечает мелодию, ритм и настроение, мир вокруг становится понятнее, а каждый звук — немного интереснее.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411550" y="464275"/>
            <a:ext cx="8240100" cy="7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учит слышать мир внимательнее
</a:t>
            </a:r>
            <a:endParaRPr lang="en-US" sz="2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2026-05-24T18:58:15Z</dcterms:created>
  <dcterms:modified xsi:type="dcterms:W3CDTF">2026-05-24T18:58:15Z</dcterms:modified>
</cp:coreProperties>
</file>