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jpe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jpe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jpeg"/><Relationship Id="rId3" Type="http://schemas.openxmlformats.org/officeDocument/2006/relationships/image" Target="../media/image-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image" Target="../media/image-9-6.png"/><Relationship Id="rId7" Type="http://schemas.openxmlformats.org/officeDocument/2006/relationships/image" Target="../media/image-9-7.png"/><Relationship Id="rId8" Type="http://schemas.openxmlformats.org/officeDocument/2006/relationships/image" Target="../media/image-9-8.png"/><Relationship Id="rId9" Type="http://schemas.openxmlformats.org/officeDocument/2006/relationships/image" Target="../media/image-9-9.png"/><Relationship Id="rId10" Type="http://schemas.openxmlformats.org/officeDocument/2006/relationships/image" Target="../media/image-9-10.png"/><Relationship Id="rId11" Type="http://schemas.openxmlformats.org/officeDocument/2006/relationships/image" Target="../media/image-9-11.png"/><Relationship Id="rId12" Type="http://schemas.openxmlformats.org/officeDocument/2006/relationships/slideLayout" Target="../slideLayouts/slideLayout1.xml"/><Relationship Id="rId13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jpeg"/><Relationship Id="rId4" Type="http://schemas.openxmlformats.org/officeDocument/2006/relationships/image" Target="../media/image-11-4.jpeg"/><Relationship Id="rId5" Type="http://schemas.openxmlformats.org/officeDocument/2006/relationships/image" Target="../media/image-11-5.jpeg"/><Relationship Id="rId6" Type="http://schemas.openxmlformats.org/officeDocument/2006/relationships/image" Target="../media/image-11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image" Target="../media/image-12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jpe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11693" y="-1"/>
            <a:ext cx="4148955" cy="514349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646880" y="1572897"/>
            <a:ext cx="4077519" cy="177990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E900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Вокативные предложения: обращение к человеку в русском языке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3130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язык помогает быстро позвать, обратиться и выразить чувство?
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646880" y="3477723"/>
            <a:ext cx="4077520" cy="2552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EFBFB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1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8672" y="-1"/>
            <a:ext cx="4159001" cy="514349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435745" y="1321170"/>
            <a:ext cx="4077519" cy="250116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E900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Где можно услышать такие предложения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3130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Они звучат в разговоре, в книгах, в письмах и в школьных диалогах. Короткое «Мама!» или «Ребята!» сразу привлекает внимание и показывает отношение к собеседнику.
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306395" y="4726813"/>
            <a:ext cx="2159526" cy="19162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b="1" dirty="0">
                <a:solidFill>
                  <a:srgbClr val="3130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8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306395" y="4726813"/>
            <a:ext cx="2159526" cy="19162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b="1" dirty="0">
                <a:solidFill>
                  <a:srgbClr val="3130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800" dirty="0"/>
          </a:p>
        </p:txBody>
      </p:sp>
      <p:sp>
        <p:nvSpPr>
          <p:cNvPr id="4" name="Text 1"/>
          <p:cNvSpPr txBox="1"/>
          <p:nvPr/>
        </p:nvSpPr>
        <p:spPr>
          <a:xfrm>
            <a:off x="306395" y="382997"/>
            <a:ext cx="7930579" cy="98914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такое вокативное предложение
</a:t>
            </a:r>
            <a:endParaRPr lang="en-US" sz="2400" dirty="0"/>
          </a:p>
        </p:txBody>
      </p:sp>
      <p:sp>
        <p:nvSpPr>
          <p:cNvPr id="5" name="Text 2"/>
          <p:cNvSpPr txBox="1"/>
          <p:nvPr/>
        </p:nvSpPr>
        <p:spPr>
          <a:xfrm>
            <a:off x="1059195" y="1836173"/>
            <a:ext cx="2905975" cy="54402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3130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 предложение строится вокруг обращения к человеку или группе людей. Оно называет того, к кому обращаются, и часто не содержит сообщения о действии или событии.
</a:t>
            </a:r>
            <a:endParaRPr lang="en-US" sz="1000" dirty="0"/>
          </a:p>
        </p:txBody>
      </p:sp>
      <p:sp>
        <p:nvSpPr>
          <p:cNvPr id="6" name="Text 3"/>
          <p:cNvSpPr txBox="1"/>
          <p:nvPr/>
        </p:nvSpPr>
        <p:spPr>
          <a:xfrm>
            <a:off x="3507427" y="2757948"/>
            <a:ext cx="2905975" cy="54402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3130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Вокатив может быть совсем коротким: «Мама!», «Друзья!», «Петя!». Такие формы помогают позвать собеседника, начать разговор или передать сильное чувство одним словом.
</a:t>
            </a:r>
            <a:endParaRPr lang="en-US" sz="1000" dirty="0"/>
          </a:p>
        </p:txBody>
      </p:sp>
      <p:sp>
        <p:nvSpPr>
          <p:cNvPr id="7" name="Text 4"/>
          <p:cNvSpPr txBox="1"/>
          <p:nvPr/>
        </p:nvSpPr>
        <p:spPr>
          <a:xfrm>
            <a:off x="5867168" y="3723968"/>
            <a:ext cx="2905975" cy="54402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62" dirty="0">
                <a:solidFill>
                  <a:srgbClr val="3130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Интонация делает смысл особенно выразительным: в речи слышны радость, тревога, удивление или просьба. Поэтому одно и то же обращение в разных ситуациях звучит по-разному.
</a:t>
            </a:r>
            <a:endParaRPr lang="en-US" sz="962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50788" y="1835776"/>
            <a:ext cx="4771781" cy="2280631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06395" y="4726813"/>
            <a:ext cx="2159526" cy="19162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800" dirty="0"/>
          </a:p>
        </p:txBody>
      </p:sp>
      <p:sp>
        <p:nvSpPr>
          <p:cNvPr id="6" name="Text 1"/>
          <p:cNvSpPr txBox="1"/>
          <p:nvPr/>
        </p:nvSpPr>
        <p:spPr>
          <a:xfrm>
            <a:off x="306395" y="382997"/>
            <a:ext cx="7930579" cy="98914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признаки вокативных предложений
</a:t>
            </a:r>
            <a:endParaRPr lang="en-US" sz="2400" dirty="0"/>
          </a:p>
        </p:txBody>
      </p:sp>
      <p:sp>
        <p:nvSpPr>
          <p:cNvPr id="7" name="Text 2"/>
          <p:cNvSpPr txBox="1"/>
          <p:nvPr/>
        </p:nvSpPr>
        <p:spPr>
          <a:xfrm>
            <a:off x="306395" y="2026727"/>
            <a:ext cx="1883795" cy="189872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E900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 этим признакам легко узнать вокативное предложение в тексте и речи.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E900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Главное в таких предложениях — не действие, а обращение к человеку; это видно по краткости, интонации и пунктуации.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Наблюдения за примерами из устной и письменной речи
</a:t>
            </a:r>
            <a:endParaRPr lang="en-US" sz="10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31504" y="1810642"/>
            <a:ext cx="5123021" cy="333196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06395" y="382997"/>
            <a:ext cx="7930579" cy="98914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Интонация и знаки препинания
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1090070" y="1949881"/>
            <a:ext cx="2481653" cy="98550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E900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ставится восклицательный знак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3130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3130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обращение звучит как зов, радость или тревога, оно произносится особенно ярко. В конце такого предложения обычно ставится восклицательный знак: «Мама!».
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306395" y="4726813"/>
            <a:ext cx="2159526" cy="19162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b="1" dirty="0">
                <a:solidFill>
                  <a:srgbClr val="3130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800" dirty="0"/>
          </a:p>
        </p:txBody>
      </p:sp>
      <p:sp>
        <p:nvSpPr>
          <p:cNvPr id="8" name="Text 3"/>
          <p:cNvSpPr txBox="1"/>
          <p:nvPr/>
        </p:nvSpPr>
        <p:spPr>
          <a:xfrm>
            <a:off x="1090070" y="3579578"/>
            <a:ext cx="2481653" cy="98550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E900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нужна запятая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3130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3130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обращение входит в обычное предложение, оно отделяется запятой: «Мама, помоги мне». В этом случае есть действие, а обращение только называет адресата.
</a:t>
            </a:r>
            <a:endParaRPr lang="en-US" sz="11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2146" y="1688549"/>
            <a:ext cx="8399709" cy="2799903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06395" y="4726813"/>
            <a:ext cx="2159526" cy="19162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b="1" dirty="0">
                <a:solidFill>
                  <a:srgbClr val="110F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800" dirty="0"/>
          </a:p>
        </p:txBody>
      </p:sp>
      <p:sp>
        <p:nvSpPr>
          <p:cNvPr id="5" name="Text 1"/>
          <p:cNvSpPr txBox="1"/>
          <p:nvPr/>
        </p:nvSpPr>
        <p:spPr>
          <a:xfrm>
            <a:off x="306395" y="382997"/>
            <a:ext cx="7930579" cy="98914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E900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распознать вокативное предложение
</a:t>
            </a:r>
            <a:pPr algn="l" indent="0" marL="0">
              <a:lnSpc>
                <a:spcPct val="100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помогает проверить, есть ли в фразе только обращение или ещё и сообщение.
</a:t>
            </a:r>
            <a:endParaRPr lang="en-US" sz="24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306395" y="4726813"/>
            <a:ext cx="2159526" cy="19162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b="1" dirty="0">
                <a:solidFill>
                  <a:srgbClr val="3130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800" dirty="0"/>
          </a:p>
        </p:txBody>
      </p:sp>
      <p:sp>
        <p:nvSpPr>
          <p:cNvPr id="4" name="Text 1"/>
          <p:cNvSpPr txBox="1"/>
          <p:nvPr/>
        </p:nvSpPr>
        <p:spPr>
          <a:xfrm>
            <a:off x="306395" y="2382963"/>
            <a:ext cx="1775740" cy="130892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3130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Обычное предложение сообщает, спрашивает или побуждает к действию. Вокативное предложение прежде всего обращено к человеку и не описывает событие, а только называет адресата.
</a:t>
            </a:r>
            <a:endParaRPr lang="en-US" sz="1100" dirty="0"/>
          </a:p>
        </p:txBody>
      </p:sp>
      <p:sp>
        <p:nvSpPr>
          <p:cNvPr id="5" name="Text 2"/>
          <p:cNvSpPr txBox="1"/>
          <p:nvPr/>
        </p:nvSpPr>
        <p:spPr>
          <a:xfrm>
            <a:off x="306395" y="382997"/>
            <a:ext cx="7930579" cy="98914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вокативное предложение отличается от обычного
</a:t>
            </a:r>
            <a:endParaRPr lang="en-US" sz="2400" dirty="0"/>
          </a:p>
        </p:txBody>
      </p:sp>
      <p:sp>
        <p:nvSpPr>
          <p:cNvPr id="6" name="Text 3"/>
          <p:cNvSpPr txBox="1"/>
          <p:nvPr/>
        </p:nvSpPr>
        <p:spPr>
          <a:xfrm>
            <a:off x="2632256" y="2382963"/>
            <a:ext cx="1775740" cy="130892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3130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помогает увидеть разницу: «Саша, открой тетрадь» — это предложение с обращением и действием. Здесь есть просьба, поэтому смысл шире, чем простое обращение.
</a:t>
            </a:r>
            <a:endParaRPr lang="en-US" sz="1100" dirty="0"/>
          </a:p>
        </p:txBody>
      </p:sp>
      <p:sp>
        <p:nvSpPr>
          <p:cNvPr id="7" name="Text 4"/>
          <p:cNvSpPr txBox="1"/>
          <p:nvPr/>
        </p:nvSpPr>
        <p:spPr>
          <a:xfrm>
            <a:off x="4856750" y="2382963"/>
            <a:ext cx="1775740" cy="130892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3130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 вот «Саша!» — это уже вокативное предложение. В нём нет сообщения о действии, зато есть зов, внимание к собеседнику и эмоциональная окраска.
</a:t>
            </a:r>
            <a:endParaRPr lang="en-US" sz="1100" dirty="0"/>
          </a:p>
        </p:txBody>
      </p:sp>
      <p:sp>
        <p:nvSpPr>
          <p:cNvPr id="8" name="Text 5"/>
          <p:cNvSpPr txBox="1"/>
          <p:nvPr/>
        </p:nvSpPr>
        <p:spPr>
          <a:xfrm>
            <a:off x="7065026" y="2382963"/>
            <a:ext cx="1775740" cy="130892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3130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Чтобы не ошибиться, нужно проверить, есть ли в фразе вопрос, просьба или сообщение о событии. Если этого нет, а смысл направлен на адресата, перед нами вокатив.
</a:t>
            </a:r>
            <a:endParaRPr lang="en-US" sz="11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606393" y="1837352"/>
            <a:ext cx="6060571" cy="2277479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06395" y="4726813"/>
            <a:ext cx="2159526" cy="19162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800" dirty="0"/>
          </a:p>
        </p:txBody>
      </p:sp>
      <p:sp>
        <p:nvSpPr>
          <p:cNvPr id="6" name="Text 1"/>
          <p:cNvSpPr txBox="1"/>
          <p:nvPr/>
        </p:nvSpPr>
        <p:spPr>
          <a:xfrm>
            <a:off x="306395" y="382997"/>
            <a:ext cx="7930579" cy="98914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Зачем используются обращения
</a:t>
            </a:r>
            <a:endParaRPr lang="en-US" sz="2400" dirty="0"/>
          </a:p>
        </p:txBody>
      </p:sp>
      <p:sp>
        <p:nvSpPr>
          <p:cNvPr id="7" name="Text 2"/>
          <p:cNvSpPr txBox="1"/>
          <p:nvPr/>
        </p:nvSpPr>
        <p:spPr>
          <a:xfrm>
            <a:off x="306395" y="2026727"/>
            <a:ext cx="1883795" cy="189872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96" dirty="0">
                <a:solidFill>
                  <a:srgbClr val="E900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речи такие формы особенно полезны там, где нужно быстро установить контакт с собеседником.
</a:t>
            </a:r>
            <a:pPr algn="l" indent="0" marL="0">
              <a:lnSpc>
                <a:spcPct val="100000"/>
              </a:lnSpc>
              <a:buNone/>
            </a:pPr>
            <a:r>
              <a:rPr lang="en-US" sz="996" dirty="0">
                <a:solidFill>
                  <a:srgbClr val="E900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9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9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первом месте — внимание и эмоции; остальные функции поддерживают общение и помогают начать или продолжить разговор.
</a:t>
            </a:r>
            <a:pPr algn="l" indent="0" marL="0">
              <a:lnSpc>
                <a:spcPct val="100000"/>
              </a:lnSpc>
              <a:buNone/>
            </a:pPr>
            <a:r>
              <a:rPr lang="en-US" sz="99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9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Учебные наблюдения по теме «Вокативные предложения», 5 класс
</a:t>
            </a:r>
            <a:endParaRPr lang="en-US" sz="996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07715" y="1979566"/>
            <a:ext cx="270716" cy="240637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156238" y="1991597"/>
            <a:ext cx="270716" cy="216573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904759" y="1991597"/>
            <a:ext cx="270716" cy="216573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5654393" y="1965637"/>
            <a:ext cx="268494" cy="268494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7402914" y="1965637"/>
            <a:ext cx="268494" cy="268494"/>
          </a:xfrm>
          <a:prstGeom prst="rect">
            <a:avLst/>
          </a:prstGeom>
        </p:spPr>
      </p:pic>
      <p:sp>
        <p:nvSpPr>
          <p:cNvPr id="13" name="Text 0"/>
          <p:cNvSpPr txBox="1"/>
          <p:nvPr/>
        </p:nvSpPr>
        <p:spPr>
          <a:xfrm>
            <a:off x="306395" y="4726813"/>
            <a:ext cx="2159526" cy="19162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800" dirty="0"/>
          </a:p>
        </p:txBody>
      </p:sp>
      <p:sp>
        <p:nvSpPr>
          <p:cNvPr id="14" name="Text 1"/>
          <p:cNvSpPr txBox="1"/>
          <p:nvPr/>
        </p:nvSpPr>
        <p:spPr>
          <a:xfrm>
            <a:off x="306395" y="2436790"/>
            <a:ext cx="1430564" cy="136371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63" b="1" dirty="0">
                <a:solidFill>
                  <a:srgbClr val="E900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Дома
</a:t>
            </a:r>
            <a:pPr algn="l" indent="0" marL="0">
              <a:lnSpc>
                <a:spcPct val="100000"/>
              </a:lnSpc>
              <a:buNone/>
            </a:pPr>
            <a:r>
              <a:rPr lang="en-US" sz="96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6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«Мама!» и «Папа!» звучат, когда нужно позвать близкого человека или срочно обратить на себя внимание. Такие реплики короткие, но сразу понятны по интонации и ситуации.
</a:t>
            </a:r>
            <a:endParaRPr lang="en-US" sz="1063" dirty="0"/>
          </a:p>
        </p:txBody>
      </p:sp>
      <p:sp>
        <p:nvSpPr>
          <p:cNvPr id="15" name="Text 2"/>
          <p:cNvSpPr txBox="1"/>
          <p:nvPr/>
        </p:nvSpPr>
        <p:spPr>
          <a:xfrm>
            <a:off x="2054917" y="2436790"/>
            <a:ext cx="1430564" cy="136371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63" b="1" dirty="0">
                <a:solidFill>
                  <a:srgbClr val="E900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классе
</a:t>
            </a:r>
            <a:pPr algn="l" indent="0" marL="0">
              <a:lnSpc>
                <a:spcPct val="100000"/>
              </a:lnSpc>
              <a:buNone/>
            </a:pPr>
            <a:r>
              <a:rPr lang="en-US" sz="96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6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«Ребята!» и «Друзья!» часто помогают начать разговор, попросить помочь или позвать одноклассников. В школьной речи эти формы делают обращение ясным и вежливым.
</a:t>
            </a:r>
            <a:endParaRPr lang="en-US" sz="1063" dirty="0"/>
          </a:p>
        </p:txBody>
      </p:sp>
      <p:sp>
        <p:nvSpPr>
          <p:cNvPr id="16" name="Text 3"/>
          <p:cNvSpPr txBox="1"/>
          <p:nvPr/>
        </p:nvSpPr>
        <p:spPr>
          <a:xfrm>
            <a:off x="3803439" y="2436790"/>
            <a:ext cx="1430564" cy="136371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E900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компании
</a:t>
            </a:r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Обращения к группе людей звучат естественно в игре, на празднике или во дворе. Они помогают быстро собрать всех вместе и задать общий настрой.
</a:t>
            </a:r>
            <a:endParaRPr lang="en-US" sz="1100" dirty="0"/>
          </a:p>
        </p:txBody>
      </p:sp>
      <p:sp>
        <p:nvSpPr>
          <p:cNvPr id="17" name="Text 4"/>
          <p:cNvSpPr txBox="1"/>
          <p:nvPr/>
        </p:nvSpPr>
        <p:spPr>
          <a:xfrm>
            <a:off x="5551961" y="2436790"/>
            <a:ext cx="1430563" cy="136371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E900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 эмоцией
</a:t>
            </a:r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Одно и то же слово может выражать радость, удивление или тревогу. Всё зависит от голоса, паузы и того, что происходит в момент речи.
</a:t>
            </a:r>
            <a:endParaRPr lang="en-US" sz="1100" dirty="0"/>
          </a:p>
        </p:txBody>
      </p:sp>
      <p:sp>
        <p:nvSpPr>
          <p:cNvPr id="18" name="Text 5"/>
          <p:cNvSpPr txBox="1"/>
          <p:nvPr/>
        </p:nvSpPr>
        <p:spPr>
          <a:xfrm>
            <a:off x="7300482" y="2436790"/>
            <a:ext cx="1430563" cy="136371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83" b="1" dirty="0">
                <a:solidFill>
                  <a:srgbClr val="E900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короткой реплике
</a:t>
            </a:r>
            <a:pPr algn="l" indent="0" marL="0">
              <a:lnSpc>
                <a:spcPct val="100000"/>
              </a:lnSpc>
              <a:buNone/>
            </a:pPr>
            <a:r>
              <a:rPr lang="en-US" sz="98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8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Вокативные предложения особенно заметны в коротких фразах, где нет лишних слов. Именно поэтому они легко запоминаются и часто встречаются в живом разговоре.
</a:t>
            </a:r>
            <a:endParaRPr lang="en-US" sz="1083" dirty="0"/>
          </a:p>
        </p:txBody>
      </p:sp>
      <p:sp>
        <p:nvSpPr>
          <p:cNvPr id="19" name="Text 6"/>
          <p:cNvSpPr txBox="1"/>
          <p:nvPr/>
        </p:nvSpPr>
        <p:spPr>
          <a:xfrm>
            <a:off x="306395" y="382997"/>
            <a:ext cx="7930579" cy="98914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 из повседневной речи
</a:t>
            </a:r>
            <a:endParaRPr lang="en-US" sz="24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95443" y="1835776"/>
            <a:ext cx="4443636" cy="2280631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06395" y="4726813"/>
            <a:ext cx="2159526" cy="19162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b="1" dirty="0">
                <a:solidFill>
                  <a:srgbClr val="3130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800" dirty="0"/>
          </a:p>
        </p:txBody>
      </p:sp>
      <p:sp>
        <p:nvSpPr>
          <p:cNvPr id="6" name="Text 1"/>
          <p:cNvSpPr txBox="1"/>
          <p:nvPr/>
        </p:nvSpPr>
        <p:spPr>
          <a:xfrm>
            <a:off x="306395" y="382997"/>
            <a:ext cx="7930579" cy="98914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Обращение в составе предложения и вокативное предложение
</a:t>
            </a:r>
            <a:endParaRPr lang="en-US" sz="2400" dirty="0"/>
          </a:p>
        </p:txBody>
      </p:sp>
      <p:sp>
        <p:nvSpPr>
          <p:cNvPr id="7" name="Text 2"/>
          <p:cNvSpPr txBox="1"/>
          <p:nvPr/>
        </p:nvSpPr>
        <p:spPr>
          <a:xfrm>
            <a:off x="6889349" y="2026727"/>
            <a:ext cx="1883794" cy="189872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96" dirty="0">
                <a:solidFill>
                  <a:srgbClr val="E900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показывает, когда обращение остаётся частью предложения, а когда становится самостоятельным высказыванием.
</a:t>
            </a:r>
            <a:pPr algn="l" indent="0" marL="0">
              <a:lnSpc>
                <a:spcPct val="100000"/>
              </a:lnSpc>
              <a:buNone/>
            </a:pPr>
            <a:r>
              <a:rPr lang="en-US" sz="996" dirty="0">
                <a:solidFill>
                  <a:srgbClr val="E900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96" dirty="0">
                <a:solidFill>
                  <a:srgbClr val="E900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96" dirty="0">
                <a:solidFill>
                  <a:srgbClr val="110F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есть действие, вопрос или просьба, это обычное предложение с обращением; если фраза состоит только из обращения, она вокативная.
</a:t>
            </a:r>
            <a:pPr algn="l" indent="0" marL="0">
              <a:lnSpc>
                <a:spcPct val="100000"/>
              </a:lnSpc>
              <a:buNone/>
            </a:pPr>
            <a:r>
              <a:rPr lang="en-US" sz="996" dirty="0">
                <a:solidFill>
                  <a:srgbClr val="110F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96" dirty="0">
                <a:solidFill>
                  <a:srgbClr val="110F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Материал темы «Вокативные предложения» для 5 класса
</a:t>
            </a:r>
            <a:endParaRPr lang="en-US" sz="996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41650" y="2833123"/>
            <a:ext cx="2249100" cy="1700003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161050" y="2833123"/>
            <a:ext cx="2249100" cy="1700003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018550" y="2833123"/>
            <a:ext cx="2249100" cy="1700003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06395" y="4726813"/>
            <a:ext cx="2159526" cy="19162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800" dirty="0"/>
          </a:p>
        </p:txBody>
      </p:sp>
      <p:sp>
        <p:nvSpPr>
          <p:cNvPr id="9" name="Text 1"/>
          <p:cNvSpPr txBox="1"/>
          <p:nvPr/>
        </p:nvSpPr>
        <p:spPr>
          <a:xfrm>
            <a:off x="384513" y="1882511"/>
            <a:ext cx="2139614" cy="8174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41" b="1" dirty="0">
                <a:solidFill>
                  <a:srgbClr val="E900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Голос из сказочного леса
</a:t>
            </a:r>
            <a:pPr algn="l" indent="0" marL="0">
              <a:lnSpc>
                <a:spcPct val="100000"/>
              </a:lnSpc>
              <a:buNone/>
            </a:pPr>
            <a:r>
              <a:rPr lang="en-US" sz="78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78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тишине леса герой вдруг восклицает: «Друзья!». Одно короткое слово сразу оживляет сцену: становится слышно, что он зовёт, радуется встрече и ждёт ответа. Такие обращения делают сказку похожей на живой разговор.
</a:t>
            </a:r>
            <a:endParaRPr lang="en-US" sz="941" dirty="0"/>
          </a:p>
        </p:txBody>
      </p:sp>
      <p:sp>
        <p:nvSpPr>
          <p:cNvPr id="10" name="Text 2"/>
          <p:cNvSpPr txBox="1"/>
          <p:nvPr/>
        </p:nvSpPr>
        <p:spPr>
          <a:xfrm>
            <a:off x="3203913" y="1882511"/>
            <a:ext cx="2139614" cy="8174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41" b="1" dirty="0">
                <a:solidFill>
                  <a:srgbClr val="E900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Тёплое слово в семейном рассказе
</a:t>
            </a:r>
            <a:pPr algn="l" indent="0" marL="0">
              <a:lnSpc>
                <a:spcPct val="100000"/>
              </a:lnSpc>
              <a:buNone/>
            </a:pPr>
            <a:r>
              <a:rPr lang="en-US" sz="78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78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«Матушка!» — и в этой реплике уже слышны забота, уважение и нежность. Писатели часто выбирают такие обращения, чтобы показать, как близки герои друг другу и как меняется настроение разговора от одного слова.
</a:t>
            </a:r>
            <a:endParaRPr lang="en-US" sz="941" dirty="0"/>
          </a:p>
        </p:txBody>
      </p:sp>
      <p:sp>
        <p:nvSpPr>
          <p:cNvPr id="11" name="Text 3"/>
          <p:cNvSpPr txBox="1"/>
          <p:nvPr/>
        </p:nvSpPr>
        <p:spPr>
          <a:xfrm>
            <a:off x="6061413" y="1882511"/>
            <a:ext cx="2139614" cy="8174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41" b="1" dirty="0">
                <a:solidFill>
                  <a:srgbClr val="E900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Зов в стихах и приключениях
</a:t>
            </a:r>
            <a:pPr algn="l" indent="0" marL="0">
              <a:lnSpc>
                <a:spcPct val="100000"/>
              </a:lnSpc>
              <a:buNone/>
            </a:pPr>
            <a:r>
              <a:rPr lang="en-US" sz="78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78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персонаж зовёт: «Братцы!», фраза звучит коротко и сильно, словно удар колокольчика. В стихах и рассказах такие обращения помогают передать тревогу, спешку или смелый призыв к действию без длинных объяснений.
</a:t>
            </a:r>
            <a:endParaRPr lang="en-US" sz="941" dirty="0"/>
          </a:p>
        </p:txBody>
      </p:sp>
      <p:sp>
        <p:nvSpPr>
          <p:cNvPr id="12" name="Text 4"/>
          <p:cNvSpPr txBox="1"/>
          <p:nvPr/>
        </p:nvSpPr>
        <p:spPr>
          <a:xfrm>
            <a:off x="306395" y="382997"/>
            <a:ext cx="7930579" cy="98914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Истории, в которых обращение звучит особенно ярко
</a:t>
            </a:r>
            <a:endParaRPr lang="en-US" sz="24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111301" y="2057985"/>
            <a:ext cx="509053" cy="50905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18321" y="2057985"/>
            <a:ext cx="509053" cy="509053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811537" y="2057985"/>
            <a:ext cx="509053" cy="509053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497854" y="2105694"/>
            <a:ext cx="517045" cy="413636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216350" y="2057985"/>
            <a:ext cx="509053" cy="509053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06395" y="4726813"/>
            <a:ext cx="2159526" cy="19162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b="1" dirty="0">
                <a:solidFill>
                  <a:srgbClr val="110F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800" dirty="0"/>
          </a:p>
        </p:txBody>
      </p:sp>
      <p:sp>
        <p:nvSpPr>
          <p:cNvPr id="9" name="Text 1"/>
          <p:cNvSpPr txBox="1"/>
          <p:nvPr/>
        </p:nvSpPr>
        <p:spPr>
          <a:xfrm>
            <a:off x="2107305" y="2814638"/>
            <a:ext cx="1464671" cy="15408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E900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Тревога
</a:t>
            </a:r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E900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110F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Короткий зов помогает быстро привлечь внимание, если кто-то волнуется или ищет помощь. В речи слышится поспешность и напряжение.
</a:t>
            </a:r>
            <a:endParaRPr lang="en-US" sz="1200" dirty="0"/>
          </a:p>
        </p:txBody>
      </p:sp>
      <p:sp>
        <p:nvSpPr>
          <p:cNvPr id="10" name="Text 2"/>
          <p:cNvSpPr txBox="1"/>
          <p:nvPr/>
        </p:nvSpPr>
        <p:spPr>
          <a:xfrm>
            <a:off x="314325" y="2814638"/>
            <a:ext cx="1464671" cy="15408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E900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Радость
</a:t>
            </a:r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E900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110F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Обращение звучит светло и тепло, когда герой встречает близких или друзей. Интонация делает слово приветствием, а не просто названием человека.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3807542" y="2814638"/>
            <a:ext cx="1464671" cy="15408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E900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Удивление
</a:t>
            </a:r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E900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110F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Одно и то же имя может прозвучать неожиданно, если говорящий не ожидал встречи. Тогда обращение передаёт внезапность и сильную реакцию.
</a:t>
            </a:r>
            <a:endParaRPr lang="en-US" sz="1200" dirty="0"/>
          </a:p>
        </p:txBody>
      </p:sp>
      <p:sp>
        <p:nvSpPr>
          <p:cNvPr id="12" name="Text 4"/>
          <p:cNvSpPr txBox="1"/>
          <p:nvPr/>
        </p:nvSpPr>
        <p:spPr>
          <a:xfrm>
            <a:off x="5497854" y="2814638"/>
            <a:ext cx="1464671" cy="15408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E900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Просьба
</a:t>
            </a:r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E900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110F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человек обращается мягко и внимательно, слово звучит как вежливая просьба. Интонация показывает, что собеседника просят помочь или откликнуться.
</a:t>
            </a:r>
            <a:endParaRPr lang="en-US" sz="1200" dirty="0"/>
          </a:p>
        </p:txBody>
      </p:sp>
      <p:sp>
        <p:nvSpPr>
          <p:cNvPr id="13" name="Text 5"/>
          <p:cNvSpPr txBox="1"/>
          <p:nvPr/>
        </p:nvSpPr>
        <p:spPr>
          <a:xfrm>
            <a:off x="7212354" y="2814638"/>
            <a:ext cx="1464671" cy="15408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E900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Забота
</a:t>
            </a:r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E900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110F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Ласковое обращение помогает выразить участие и тепло. Особенно часто оно встречается в семье, где важны доверие, поддержка и доброжелательность.
</a:t>
            </a:r>
            <a:endParaRPr lang="en-US" sz="1200" dirty="0"/>
          </a:p>
        </p:txBody>
      </p:sp>
      <p:sp>
        <p:nvSpPr>
          <p:cNvPr id="14" name="Text 6"/>
          <p:cNvSpPr txBox="1"/>
          <p:nvPr/>
        </p:nvSpPr>
        <p:spPr>
          <a:xfrm>
            <a:off x="306395" y="382997"/>
            <a:ext cx="7930579" cy="98914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Какие чувства могут передавать обращения
</a:t>
            </a:r>
            <a:endParaRPr lang="en-US" sz="24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606393" y="1837352"/>
            <a:ext cx="6060571" cy="2277479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06395" y="4726813"/>
            <a:ext cx="2159526" cy="19162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800" dirty="0"/>
          </a:p>
        </p:txBody>
      </p:sp>
      <p:sp>
        <p:nvSpPr>
          <p:cNvPr id="6" name="Text 1"/>
          <p:cNvSpPr txBox="1"/>
          <p:nvPr/>
        </p:nvSpPr>
        <p:spPr>
          <a:xfrm>
            <a:off x="306395" y="382997"/>
            <a:ext cx="7930579" cy="98914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Где чаще всего встречаются вокативные формы
</a:t>
            </a:r>
            <a:endParaRPr lang="en-US" sz="2400" dirty="0"/>
          </a:p>
        </p:txBody>
      </p:sp>
      <p:sp>
        <p:nvSpPr>
          <p:cNvPr id="7" name="Text 2"/>
          <p:cNvSpPr txBox="1"/>
          <p:nvPr/>
        </p:nvSpPr>
        <p:spPr>
          <a:xfrm>
            <a:off x="306395" y="2026727"/>
            <a:ext cx="1883795" cy="189872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96" dirty="0">
                <a:solidFill>
                  <a:srgbClr val="E900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Вокативные формы особенно заметны там, где нужно быстро установить контакт и сразу обозначить адресата.
</a:t>
            </a:r>
            <a:pPr algn="l" indent="0" marL="0">
              <a:lnSpc>
                <a:spcPct val="100000"/>
              </a:lnSpc>
              <a:buNone/>
            </a:pPr>
            <a:r>
              <a:rPr lang="en-US" sz="996" dirty="0">
                <a:solidFill>
                  <a:srgbClr val="E900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9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9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Больше всего таких обращений в живой разговорной речи; остальные сферы тоже важны, потому что помогают передавать эмоции, стиль и ситуацию общения.
</a:t>
            </a:r>
            <a:pPr algn="l" indent="0" marL="0">
              <a:lnSpc>
                <a:spcPct val="100000"/>
              </a:lnSpc>
              <a:buNone/>
            </a:pPr>
            <a:r>
              <a:rPr lang="en-US" sz="99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9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Учебная схема распределения для наглядности, 2025
</a:t>
            </a:r>
            <a:endParaRPr lang="en-US" sz="996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2146" y="1688549"/>
            <a:ext cx="8399709" cy="2799903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06395" y="4726813"/>
            <a:ext cx="2159526" cy="19162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b="1" dirty="0">
                <a:solidFill>
                  <a:srgbClr val="110F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800" dirty="0"/>
          </a:p>
        </p:txBody>
      </p:sp>
      <p:sp>
        <p:nvSpPr>
          <p:cNvPr id="5" name="Text 1"/>
          <p:cNvSpPr txBox="1"/>
          <p:nvPr/>
        </p:nvSpPr>
        <p:spPr>
          <a:xfrm>
            <a:off x="306395" y="382997"/>
            <a:ext cx="7930579" cy="98914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E900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определить пунктуацию в вокативной конструкции
</a:t>
            </a:r>
            <a:pPr algn="l" indent="0" marL="0">
              <a:lnSpc>
                <a:spcPct val="100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Учебная последовательность: от проверки адресата к выбору знака препинания.
</a:t>
            </a:r>
            <a:endParaRPr lang="en-US" sz="24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06395" y="4726813"/>
            <a:ext cx="2159526" cy="19162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b="1" dirty="0">
                <a:solidFill>
                  <a:srgbClr val="3130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800" dirty="0"/>
          </a:p>
        </p:txBody>
      </p:sp>
      <p:sp>
        <p:nvSpPr>
          <p:cNvPr id="5" name="Text 1"/>
          <p:cNvSpPr txBox="1"/>
          <p:nvPr/>
        </p:nvSpPr>
        <p:spPr>
          <a:xfrm>
            <a:off x="306395" y="382997"/>
            <a:ext cx="7930579" cy="98914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Типичные ошибки пятиклассников
</a:t>
            </a:r>
            <a:endParaRPr lang="en-US" sz="2400" dirty="0"/>
          </a:p>
        </p:txBody>
      </p:sp>
      <p:sp>
        <p:nvSpPr>
          <p:cNvPr id="6" name="Text 2"/>
          <p:cNvSpPr txBox="1"/>
          <p:nvPr/>
        </p:nvSpPr>
        <p:spPr>
          <a:xfrm>
            <a:off x="910151" y="2080193"/>
            <a:ext cx="1867308" cy="190689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3130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Первая ошибка — принять обращение за подлежащее. Чтобы не ошибиться, нужно спросить себя, к кому обращены слова и есть ли в предложении сообщение о действии, признаке или событии.
</a:t>
            </a:r>
            <a:endParaRPr lang="en-US" sz="1000" dirty="0"/>
          </a:p>
        </p:txBody>
      </p:sp>
      <p:sp>
        <p:nvSpPr>
          <p:cNvPr id="7" name="Text 3"/>
          <p:cNvSpPr txBox="1"/>
          <p:nvPr/>
        </p:nvSpPr>
        <p:spPr>
          <a:xfrm>
            <a:off x="3922051" y="2080193"/>
            <a:ext cx="1867308" cy="190689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3130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Вторая ошибка — забыть о знаках препинания. Если обращение стоит отдельно, его часто нужно выделять запятой, а при сильном чувстве — завершать восклицательным знаком, а не точкой.
</a:t>
            </a:r>
            <a:endParaRPr lang="en-US" sz="1000" dirty="0"/>
          </a:p>
        </p:txBody>
      </p:sp>
      <p:sp>
        <p:nvSpPr>
          <p:cNvPr id="8" name="Text 4"/>
          <p:cNvSpPr txBox="1"/>
          <p:nvPr/>
        </p:nvSpPr>
        <p:spPr>
          <a:xfrm>
            <a:off x="6905836" y="2080193"/>
            <a:ext cx="1867308" cy="190689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3130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Третья ошибка — считать вокативом любое слово в начале фразы. Начало предложения само по себе ничего не доказывает: важно, называет ли слово адресата речи.
</a:t>
            </a:r>
            <a:endParaRPr lang="en-US" sz="10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606393" y="2009073"/>
            <a:ext cx="6060571" cy="1934035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06395" y="4726813"/>
            <a:ext cx="2159526" cy="19162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800" dirty="0"/>
          </a:p>
        </p:txBody>
      </p:sp>
      <p:sp>
        <p:nvSpPr>
          <p:cNvPr id="6" name="Text 1"/>
          <p:cNvSpPr txBox="1"/>
          <p:nvPr/>
        </p:nvSpPr>
        <p:spPr>
          <a:xfrm>
            <a:off x="306395" y="382997"/>
            <a:ext cx="7930579" cy="98914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Какие слова чаще всего бывают обращениями
</a:t>
            </a:r>
            <a:endParaRPr lang="en-US" sz="2400" dirty="0"/>
          </a:p>
        </p:txBody>
      </p:sp>
      <p:sp>
        <p:nvSpPr>
          <p:cNvPr id="7" name="Text 2"/>
          <p:cNvSpPr txBox="1"/>
          <p:nvPr/>
        </p:nvSpPr>
        <p:spPr>
          <a:xfrm>
            <a:off x="306395" y="2026727"/>
            <a:ext cx="1883795" cy="189872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E900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школьной речи чаще встречаются самые понятные и привычные формы обращения.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E900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Чаще всего учащиеся сталкиваются с именами, словами родства и обращениями к группе, потому что именно они звучат в повседневном общении.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Материал учебной темы по русскому языку, 5 класс
</a:t>
            </a:r>
            <a:endParaRPr lang="en-US" sz="10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0500" y="3193758"/>
            <a:ext cx="8667751" cy="1946858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47196" y="1942123"/>
            <a:ext cx="3284527" cy="98550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130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Вокативное предложение обычно произносится коротко и направленно, будто слово летит прямо к собеседнику. В нём особенно заметны сила голоса, пауза и быстрое выделение адресата.
</a:t>
            </a:r>
            <a:endParaRPr lang="en-US" sz="1200" dirty="0"/>
          </a:p>
        </p:txBody>
      </p:sp>
      <p:sp>
        <p:nvSpPr>
          <p:cNvPr id="7" name="Text 1"/>
          <p:cNvSpPr txBox="1"/>
          <p:nvPr/>
        </p:nvSpPr>
        <p:spPr>
          <a:xfrm>
            <a:off x="4572000" y="1942123"/>
            <a:ext cx="3284527" cy="98550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130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тревожном зове интонация становится резче и громче, а в спокойном обращении — мягче и короче. По звучанию легко понять, это дружеский оклик, просьба или сигнал опасности.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306395" y="4726813"/>
            <a:ext cx="2159526" cy="19162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b="1" dirty="0">
                <a:solidFill>
                  <a:srgbClr val="3130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800" dirty="0"/>
          </a:p>
        </p:txBody>
      </p:sp>
      <p:sp>
        <p:nvSpPr>
          <p:cNvPr id="9" name="Text 3"/>
          <p:cNvSpPr txBox="1"/>
          <p:nvPr/>
        </p:nvSpPr>
        <p:spPr>
          <a:xfrm>
            <a:off x="306395" y="382997"/>
            <a:ext cx="7930579" cy="98914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звучит вокатив в живой речи
</a:t>
            </a:r>
            <a:endParaRPr lang="en-US" sz="24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606393" y="1837352"/>
            <a:ext cx="6060571" cy="2277479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06395" y="4726813"/>
            <a:ext cx="2159526" cy="19162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800" dirty="0"/>
          </a:p>
        </p:txBody>
      </p:sp>
      <p:sp>
        <p:nvSpPr>
          <p:cNvPr id="6" name="Text 1"/>
          <p:cNvSpPr txBox="1"/>
          <p:nvPr/>
        </p:nvSpPr>
        <p:spPr>
          <a:xfrm>
            <a:off x="306395" y="382997"/>
            <a:ext cx="7930579" cy="98914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Сила интонации в разных видах обращения
</a:t>
            </a:r>
            <a:endParaRPr lang="en-US" sz="2400" dirty="0"/>
          </a:p>
        </p:txBody>
      </p:sp>
      <p:sp>
        <p:nvSpPr>
          <p:cNvPr id="7" name="Text 2"/>
          <p:cNvSpPr txBox="1"/>
          <p:nvPr/>
        </p:nvSpPr>
        <p:spPr>
          <a:xfrm>
            <a:off x="306395" y="2026727"/>
            <a:ext cx="1883795" cy="189872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96" dirty="0">
                <a:solidFill>
                  <a:srgbClr val="E900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Оценка показывает, насколько заметно меняется голос в зависимости от ситуации общения.
</a:t>
            </a:r>
            <a:pPr algn="l" indent="0" marL="0">
              <a:lnSpc>
                <a:spcPct val="100000"/>
              </a:lnSpc>
              <a:buNone/>
            </a:pPr>
            <a:r>
              <a:rPr lang="en-US" sz="996" dirty="0">
                <a:solidFill>
                  <a:srgbClr val="E900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9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9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Тревожный зов требует самой сильной интонации, а спокойное обращение — самой мягкой; это помогает слушателю сразу понять настроение говорящего.
</a:t>
            </a:r>
            <a:pPr algn="l" indent="0" marL="0">
              <a:lnSpc>
                <a:spcPct val="100000"/>
              </a:lnSpc>
              <a:buNone/>
            </a:pPr>
            <a:r>
              <a:rPr lang="en-US" sz="99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9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Учебная шкала для сравнения интонации, 2025
</a:t>
            </a:r>
            <a:endParaRPr lang="en-US" sz="996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733024" y="802918"/>
            <a:ext cx="3680524" cy="353766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5400" b="1" dirty="0">
                <a:solidFill>
                  <a:srgbClr val="EFBFB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
</a:t>
            </a:r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EFBFB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EFBFB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признака помогают быстро распознать вокативное предложение.
</a:t>
            </a:r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Правило из школьного курса русского языка
</a:t>
            </a:r>
            <a:endParaRPr lang="en-US" sz="5400" dirty="0"/>
          </a:p>
        </p:txBody>
      </p:sp>
      <p:sp>
        <p:nvSpPr>
          <p:cNvPr id="4" name="Text 1"/>
          <p:cNvSpPr txBox="1"/>
          <p:nvPr/>
        </p:nvSpPr>
        <p:spPr>
          <a:xfrm>
            <a:off x="5574890" y="1330962"/>
            <a:ext cx="2818463" cy="248157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E900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Чтобы не путать его с обычной фразой, достаточно проверить обращение, интонацию и пунктуацию: вместе они показывают, что речь направлена к человеку.
</a:t>
            </a:r>
            <a:endParaRPr lang="en-US" sz="1200" dirty="0"/>
          </a:p>
        </p:txBody>
      </p:sp>
      <p:sp>
        <p:nvSpPr>
          <p:cNvPr id="5" name="Text 2"/>
          <p:cNvSpPr txBox="1"/>
          <p:nvPr/>
        </p:nvSpPr>
        <p:spPr>
          <a:xfrm>
            <a:off x="306395" y="4726813"/>
            <a:ext cx="2159526" cy="19162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8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661140" y="1356105"/>
            <a:ext cx="5821721" cy="243129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стоит уметь узнавать вокативные предложения
</a:t>
            </a:r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3130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EFBFB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короткие конструкции помогают точно обращаться к людям, передавать чувства и правильно читать текст. Если помнить об обращении, интонации и знаках препинания, речь становится яснее и выразительнее.
</a:t>
            </a:r>
            <a:endParaRPr lang="en-US" sz="26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2026-05-22T18:48:48Z</dcterms:created>
  <dcterms:modified xsi:type="dcterms:W3CDTF">2026-05-22T18:48:48Z</dcterms:modified>
</cp:coreProperties>
</file>