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веществ: ключевые принципы и значение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обеспечивается непрерывным перемещением веществ внутри и между клетками.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транспорт веществ и почему он важен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 обеспечивает клетки кислородом, питательными элементами и удаляет отходы. Этот процесс изучается на стыке биологии, химии и медицины, открывая основы жизнедеятельности организмов.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механизмы транспорта веществ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525550" y="1331800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транспорт происходит без затрат энергии, используя разницу концентраций для перемещения молекул через мембраны.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25600" y="3143668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транспорт требует энергии АТФ для перемещения веществ против градиента концентрации, что важно для поддержания жизненных функций клетки.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транспорт: диффузия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Диффузия — это спонтанное движение молекул из области высокой концентрации к области с низкой концентрацией без дополнительной энергии.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проникновение кислорода из воздуха в легкие, затем в кровь, распределение газов внутри организма происходит именно так.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Диффузия поддерживает гомеостаз, обеспечивая равномерное распределение веществ внутри клеток и тканей организма.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транспорт: осмос
</a:t>
            </a:r>
            <a:endParaRPr lang="en-US" sz="2107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Осмос — это движение воды через полупроницаемую мембрану к раствору с более высокой концентрацией растворённых веществ, позволяя поддерживать клеточный баланс.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осмоса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растениях осмос способствует поглощению воды из почвы, а в клетках поддерживает их форму и объём, предотвращая обезвоживание.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живых организмов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8813" y="1540300"/>
            <a:ext cx="546375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7888" y="2665625"/>
            <a:ext cx="891000" cy="79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8113" y="3708750"/>
            <a:ext cx="764925" cy="87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Облегчённая диффузия: роль белков-переносчиков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834875" y="157870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специфических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71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Белки-переносчики помогают глюкозе и аминокислотам проходить через клеточные мембраны, которые для них непроницаемы.
</a:t>
            </a:r>
            <a:endParaRPr lang="en-US" sz="1719" dirty="0"/>
          </a:p>
        </p:txBody>
      </p:sp>
      <p:sp>
        <p:nvSpPr>
          <p:cNvPr id="11" name="Text 2"/>
          <p:cNvSpPr txBox="1"/>
          <p:nvPr/>
        </p:nvSpPr>
        <p:spPr>
          <a:xfrm>
            <a:off x="1834875" y="2662925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транспорта
</a:t>
            </a:r>
            <a:pPr algn="l" indent="0" marL="0">
              <a:lnSpc>
                <a:spcPct val="100000"/>
              </a:lnSpc>
              <a:buNone/>
            </a:pPr>
            <a:r>
              <a:rPr lang="en-US" sz="170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белков-каналов значительно увеличивает скорость проникновения веществ по сравнению с простой диффузией.
</a:t>
            </a:r>
            <a:endParaRPr lang="en-US" sz="1703" dirty="0"/>
          </a:p>
        </p:txBody>
      </p:sp>
      <p:sp>
        <p:nvSpPr>
          <p:cNvPr id="12" name="Text 3"/>
          <p:cNvSpPr txBox="1"/>
          <p:nvPr/>
        </p:nvSpPr>
        <p:spPr>
          <a:xfrm>
            <a:off x="1832050" y="374715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затрат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активного транспорта, облегчённая диффузия не требует энергии клетки, выполняя перенос веществ пассивно.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транспорт: перемещение против градиента
</a:t>
            </a:r>
            <a:endParaRPr lang="en-US" sz="2365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Вещество перемещается из области с низкой концентрацией в область с высокой, что невозможно при пассивном транспорте.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этого используется энергия, выделяемая при расщеплении молекул АТФ, которая обеспечивает работу специализированных белков-мембранных насосов.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Натрий-калиевый насос в животных клетках поддерживает ионный баланс и электрический потенциал мембраны, важный для нервной и мышечной деятельности.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транспорт также участвует в выведении токсинов и поддержании кислотно-щелочного баланса клетки.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17369"/>
            <a:ext cx="4048200" cy="14942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пассивного и активного транспорта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и особенности пассивного и активного транспорта веществ в клетках представлены в таблице.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Пассивные процессы просты и не требуют энергии, активные — обеспечивают необходимый для жизни перенос против естественного градиента.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1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динамики концентрации веществ при диффузии
</a:t>
            </a:r>
            <a:endParaRPr lang="en-US" sz="2121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иллюстрирует процесс саморегулирования концентраций через мембрану без затрат энергии.
</a:t>
            </a:r>
            <a:endParaRPr lang="en-US" sz="172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пособие по биологии 2023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концентрации постепенно выравниваются, достигая равновесия, что обеспечивает стабильность внутренней среды клетки.
</a:t>
            </a:r>
            <a:endParaRPr lang="en-US" sz="147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5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100%
</a:t>
            </a:r>
            <a:pPr algn="ctr" indent="0" marL="0">
              <a:lnSpc>
                <a:spcPct val="100000"/>
              </a:lnSpc>
              <a:buNone/>
            </a:pPr>
            <a:r>
              <a:rPr lang="en-US" sz="235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поверхности клетки задействованы в эффективном обмене веществ без специализированных систем.
</a:t>
            </a:r>
            <a:pPr algn="ctr" indent="0" marL="0">
              <a:lnSpc>
                <a:spcPct val="100000"/>
              </a:lnSpc>
              <a:buNone/>
            </a:pPr>
            <a:r>
              <a:rPr lang="en-US" sz="235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1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одноклеточных организмов, 2022
</a:t>
            </a:r>
            <a:endParaRPr lang="en-US" sz="3450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 используют всю поверхность своей клетки для диффузионного обмена, что обеспечивает необходимое снабжение веществами.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транспорта у растений: ксилема и флоэма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6047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Ксилема: путь воды и минеральных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отвечает за перенос воды и растворённых минералов от корней к листьям. Она состоит из мёртвых трубчатых клеток, образующих сосуды, по которым жидкость поднимается благодаря капиллярному эффекту и разнице давления.
</a:t>
            </a:r>
            <a:endParaRPr lang="en-US" sz="1419" dirty="0"/>
          </a:p>
        </p:txBody>
      </p:sp>
      <p:sp>
        <p:nvSpPr>
          <p:cNvPr id="9" name="Text 2"/>
          <p:cNvSpPr txBox="1"/>
          <p:nvPr/>
        </p:nvSpPr>
        <p:spPr>
          <a:xfrm>
            <a:off x="4763179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Флоэма: транспорт органических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34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Флоэма переносит продукты фотосинтеза — органические вещества, такие как сахара, по всему растению. Она состоит из живых клеток, которые обеспечивают движение питательных веществ от листьев к корням и другим частям растения.
</a:t>
            </a:r>
            <a:endParaRPr lang="en-US" sz="1436" dirty="0"/>
          </a:p>
        </p:txBody>
      </p:sp>
      <p:sp>
        <p:nvSpPr>
          <p:cNvPr id="10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движения воды в растении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транспорта воды от корней к листьям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транспирации для растений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Транспирация создаёт силу, которая способствует подъёму воды из почвы по ксилеме к верхним частям растения, помогая насыщать клетки влагой и питательными веществами.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воды через устьица поддерживает тургор клеток, что сохраняет форму листьев и обеспечивает их устойчивость к механическим повреждениям.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защищает растение от перегрева, регулирует температуру и способствует непрерывному поступлению минеральных веществ из почвы для нормального роста.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системы животных: кровь и лимфа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обеспечивает доставку кислорода, питательных веществ и гормонов к тканям, а также удаляет продукты обмена. Она жизненно важна для поддержания гомеостаза.
</a:t>
            </a:r>
            <a:endParaRPr lang="en-US" sz="1791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Лимфатическая система участвует в возврате межклеточной жидкости в кровь и отвечает за иммунную защиту, помогая бороться с инфекциями и поддерживать баланс жидкости в организме.
</a:t>
            </a:r>
            <a:endParaRPr lang="en-US" sz="1791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2433" y="1230400"/>
            <a:ext cx="4193785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5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транспорта у растений и животных
</a:t>
            </a:r>
            <a:endParaRPr lang="en-US" sz="2145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животные используют специализированные системы для эффективного перемещения жизненно важных веществ, адаптированные к особенностям их строения и жизнедеятельности.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и сходства в транспортных системах у растений и животных на основе их функций и строения.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6500" y="2930981"/>
            <a:ext cx="8285400" cy="1990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газообмена у человека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6516" y="1692774"/>
            <a:ext cx="3836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лёгких кислород из воздуха переходит в кровь, связываясь с гемоглобином эритроцитов. Это обеспечивает эффективное снабжение тканей кислородом для клеточного дыхания.
</a:t>
            </a:r>
            <a:endParaRPr lang="en-US" sz="1601" dirty="0"/>
          </a:p>
        </p:txBody>
      </p:sp>
      <p:sp>
        <p:nvSpPr>
          <p:cNvPr id="10" name="Text 2"/>
          <p:cNvSpPr txBox="1"/>
          <p:nvPr/>
        </p:nvSpPr>
        <p:spPr>
          <a:xfrm>
            <a:off x="526395" y="1226952"/>
            <a:ext cx="3836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кислорода в лёгких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73616" y="1692774"/>
            <a:ext cx="3836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газ, продукт обмена веществ, переносится по крови обратно в лёгкие, где выделяется наружу при выдохе, поддерживая кислотно-щелочной баланс организма.
</a:t>
            </a:r>
            <a:endParaRPr lang="en-US" sz="1665" dirty="0"/>
          </a:p>
        </p:txBody>
      </p:sp>
      <p:sp>
        <p:nvSpPr>
          <p:cNvPr id="12" name="Text 4"/>
          <p:cNvSpPr txBox="1"/>
          <p:nvPr/>
        </p:nvSpPr>
        <p:spPr>
          <a:xfrm>
            <a:off x="4773495" y="1226952"/>
            <a:ext cx="3836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Выведение углекислого газа из организма
</a:t>
            </a:r>
            <a:endParaRPr lang="en-US" sz="1536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978" y="1376750"/>
            <a:ext cx="450244" cy="65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52475" y="1376750"/>
            <a:ext cx="654900" cy="65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1050" y="1403133"/>
            <a:ext cx="677400" cy="602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9950" y="1376750"/>
            <a:ext cx="654900" cy="654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клеток крови в транспорте веществ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9800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
</a:t>
            </a:r>
            <a:pPr algn="l" indent="0" marL="0">
              <a:lnSpc>
                <a:spcPct val="100000"/>
              </a:lnSpc>
              <a:buNone/>
            </a:pPr>
            <a:r>
              <a:rPr lang="en-US" sz="176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Несут кислород благодаря гемоглобину, обеспечивая дыхание тканей и поддержание жизненных функций организма.
</a:t>
            </a:r>
            <a:endParaRPr lang="en-US" sz="1767" dirty="0"/>
          </a:p>
        </p:txBody>
      </p:sp>
      <p:sp>
        <p:nvSpPr>
          <p:cNvPr id="13" name="Text 2"/>
          <p:cNvSpPr txBox="1"/>
          <p:nvPr/>
        </p:nvSpPr>
        <p:spPr>
          <a:xfrm>
            <a:off x="2653684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
</a:t>
            </a:r>
            <a:pPr algn="l" indent="0" marL="0">
              <a:lnSpc>
                <a:spcPct val="100000"/>
              </a:lnSpc>
              <a:buNone/>
            </a:pPr>
            <a:r>
              <a:rPr lang="en-US" sz="174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Отвечают за иммунную защиту, выявляя и уничтожая патогены, поддерживая здоровье и сопротивляемость организма.
</a:t>
            </a:r>
            <a:endParaRPr lang="en-US" sz="1749" dirty="0"/>
          </a:p>
        </p:txBody>
      </p:sp>
      <p:sp>
        <p:nvSpPr>
          <p:cNvPr id="14" name="Text 3"/>
          <p:cNvSpPr txBox="1"/>
          <p:nvPr/>
        </p:nvSpPr>
        <p:spPr>
          <a:xfrm>
            <a:off x="4785678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
</a:t>
            </a:r>
            <a:pPr algn="l" indent="0" marL="0">
              <a:lnSpc>
                <a:spcPct val="100000"/>
              </a:lnSpc>
              <a:buNone/>
            </a:pPr>
            <a:r>
              <a:rPr lang="en-US" sz="176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Участвуют в свертывании крови, предотвращая кровотечения и способствуя заживлению повреждений сосудов.
</a:t>
            </a:r>
            <a:endParaRPr lang="en-US" sz="1767" dirty="0"/>
          </a:p>
        </p:txBody>
      </p:sp>
      <p:sp>
        <p:nvSpPr>
          <p:cNvPr id="15" name="Text 4"/>
          <p:cNvSpPr txBox="1"/>
          <p:nvPr/>
        </p:nvSpPr>
        <p:spPr>
          <a:xfrm>
            <a:off x="6886742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
</a:t>
            </a:r>
            <a:pPr algn="l" indent="0" marL="0">
              <a:lnSpc>
                <a:spcPct val="100000"/>
              </a:lnSpc>
              <a:buNone/>
            </a:pPr>
            <a:r>
              <a:rPr lang="en-US" sz="162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Жидкая часть крови, транспортирует растворённые вещества — глюкозу, минералы, гормоны и продукты обмена.
</a:t>
            </a:r>
            <a:endParaRPr lang="en-US" sz="1629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состава плазмы крови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содержание воды создаёт среду для растворения компонентов крови, что необходимо для эффективного обмена веществ и поддержания гомеостаза.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физиология человека, 2023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плазмы является вода, которая растворяет и транспортирует различные биологически важные вещества и обеспечивает их доступность по всему организму.
</a:t>
            </a:r>
            <a:endParaRPr lang="en-US" sz="146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2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транспортных процессов и их влияние на организм
</a:t>
            </a:r>
            <a:endParaRPr lang="en-US" sz="2002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Обезвоживание приводит к сгущению крови, что затрудняет её циркуляцию и обмен веществ. Это вызывает слабость, головокружение и снижает способность организма бороться с инфекциями.
</a:t>
            </a:r>
            <a:endParaRPr lang="en-US" sz="1223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Обезвоживание и его последствия
</a:t>
            </a:r>
            <a:endParaRPr lang="en-US" sz="1298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диабете нарушается перенос глюкозы в клетки из-за недостатка инсулина. Это приводит к высоким уровням сахара в крови и осложнениям, влияющим на сосуды и органы.
</a:t>
            </a:r>
            <a:endParaRPr lang="en-US" sz="1355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диабет и транспорт глюкозы
</a:t>
            </a:r>
            <a:endParaRPr lang="en-US" sz="1298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Анемия снижает количество эритроцитов и гемоглобина, уменьшая способность крови переносить кислород. Это вызывает усталость, слабость и снижает работоспособность.
</a:t>
            </a:r>
            <a:endParaRPr lang="en-US" sz="1396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Анемия и недостаток кислорода
</a:t>
            </a:r>
            <a:endParaRPr lang="en-US" sz="1328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4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изучения транспорта веществ для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338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3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механизмов транспорта веществ помогает раскрыть основы жизнедеятельности, способствует развитию медицины, сельского хозяйства и охране природы для здорового будущего.
</a:t>
            </a:r>
            <a:endParaRPr lang="en-US" sz="444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2026-05-08T15:59:18Z</dcterms:created>
  <dcterms:modified xsi:type="dcterms:W3CDTF">2026-05-08T15:59:18Z</dcterms:modified>
</cp:coreProperties>
</file>