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14325" y="562650"/>
            <a:ext cx="10363500" cy="573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для велосипедистов: безопасная езда и ответственность на дороге
</a:t>
            </a:r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ездить безопасно, заметно и по правилам.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8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4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30588" y="177200"/>
            <a:ext cx="5483073" cy="652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7475" y="3429000"/>
            <a:ext cx="5835600" cy="26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 движется быстрее пешехода, но остаётся уязвимым среди машин. Правила помогают избежать опасных ситуаций на перекрёстках, у дворов, возле парковок и в тёмное время суток, когда вас труднее заметить.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277475" y="552175"/>
            <a:ext cx="5835600" cy="208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велосипедисту знать правила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973" y="2511713"/>
            <a:ext cx="303188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4440" y="2511713"/>
            <a:ext cx="303188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6466" y="4773175"/>
            <a:ext cx="502200" cy="446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24933" y="4795495"/>
            <a:ext cx="502200" cy="4017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7 лет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безопасное место для поездок — дворы, парки, детские площадки и другие закрытые пространства без автомобилей. Здесь ребёнок учится держать равновесие и не попадает в дорожный поток.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7–14 лет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возрасте можно ездить по тротуарам, велодорожкам, пешеходным зонам и дворам. Важно не мешать пешеходам, снижать скорость рядом с людьми и выбирать спокойный маршрут.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14 лет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больше вариантов движения: велодорожка, обочина и правый край проезжей части, если это разрешено правилами. Чем сложнее маршрут, тем внимательнее нужно следить за обстановкой.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правило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Велосипедист обязан соблюдать ПДД так же, как и другие участники движения. Ответственность за выбор места и манеру езды возрастает по мере того, как поездка становится ближе к дороге.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744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считается велосипедистом и какие правила для него действуют
</a:t>
            </a:r>
            <a:endParaRPr lang="en-US" sz="2744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8191" y="150225"/>
            <a:ext cx="5090717" cy="655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5733275" y="621200"/>
            <a:ext cx="6140100" cy="55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Снаряжение, которое делает поездку безопаснее
</a:t>
            </a:r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должно быть исправно
</a:t>
            </a:r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велосипеда должны нормально работать тормоза, руль, цепь и звонок. Это база, без которой поездка становится непредсказуемой и опасной даже на короткой дистанции.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велосипед заметнее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Спереди нужен белый свет или световозвращатель, сзади — красный. Шлем, яркая одежда и светлые элементы на рюкзаке помогают быстрее заметить велосипедиста в потоке.
</a:t>
            </a: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7275" y="2562224"/>
            <a:ext cx="7101300" cy="17335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6850" y="778500"/>
            <a:ext cx="3979500" cy="530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можно ездить в зависимости от возраста
</a:t>
            </a:r>
            <a:pPr algn="l" indent="0" marL="0">
              <a:lnSpc>
                <a:spcPct val="115000"/>
              </a:lnSpc>
              <a:buNone/>
            </a:pPr>
            <a:r>
              <a:rPr lang="en-US" sz="25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 и место движения зависят от правил и уровня самостоятельности велосипедиста.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старше велосипедист, тем больше допустимых маршрутов и тем выше личная ответственность за выбор безопасного пути.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300" dirty="0"/>
          </a:p>
        </p:txBody>
      </p:sp>
      <p:sp>
        <p:nvSpPr>
          <p:cNvPr id="6" name="Text 2"/>
          <p:cNvSpPr txBox="1"/>
          <p:nvPr/>
        </p:nvSpPr>
        <p:spPr>
          <a:xfrm>
            <a:off x="5320167" y="6420933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дорожного движения Российской Федерации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300" dirty="0"/>
          </a:p>
        </p:txBody>
      </p:sp>
      <p:sp>
        <p:nvSpPr>
          <p:cNvPr id="4" name="Text 1"/>
          <p:cNvSpPr txBox="1"/>
          <p:nvPr/>
        </p:nvSpPr>
        <p:spPr>
          <a:xfrm>
            <a:off x="6420400" y="1621807"/>
            <a:ext cx="5122800" cy="31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Надёжный контроль начинается с устойчивой посадки и обеих рук на руле. Это помогает вовремя повернуть, затормозить и избежать потери равновесия.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886700" y="1832400"/>
            <a:ext cx="4647000" cy="269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руки должны постоянно держать руль, кроме короткого момента подачи сигнала.
</a:t>
            </a:r>
            <a:endParaRPr lang="en-US" sz="3000" dirty="0"/>
          </a:p>
        </p:txBody>
      </p:sp>
      <p:sp>
        <p:nvSpPr>
          <p:cNvPr id="6" name="Text 3"/>
          <p:cNvSpPr txBox="1"/>
          <p:nvPr/>
        </p:nvSpPr>
        <p:spPr>
          <a:xfrm>
            <a:off x="648800" y="4818000"/>
            <a:ext cx="5122800" cy="6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дорожного движения Российской Федерации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велосипеда перед выездом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подготовки к поездке помогает снизить риск поломки и падения.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7250" y="6428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Места, где велосипедисту особенно опасно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77992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выездов из дворов и с парковок нужно сразу снижать скорость: машины могут внезапно тронуться, а двери — открыться прямо перед велосипедом.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496799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Возле остановок и школьных ворот всегда много людей, поэтому движение становится непредсказуемым. Здесь особенно важно заранее смотреть вперёд и оставлять запас для торможения.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213675" y="3173450"/>
            <a:ext cx="2784600" cy="155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узких тротуарах и в тесных проходах велосипедисту лучше ехать медленно и осторожно, чтобы не задеть пешеходов и не потерять управление.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поездка становится рискованной, если велосипедист отвлекается или едет незаметно для других участников движения.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проблем создают невнимательность и слабая заметность: именно они чаще всего не дают вовремя увидеть опасность.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правилам безопасной езды на велосипеде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аварий с участием велосипедистов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2093" y="2003550"/>
            <a:ext cx="367763" cy="420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62168" y="2003550"/>
            <a:ext cx="367763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15824" y="4185750"/>
            <a:ext cx="420300" cy="420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935899" y="4185750"/>
            <a:ext cx="420300" cy="4203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300" dirty="0"/>
          </a:p>
        </p:txBody>
      </p:sp>
      <p:sp>
        <p:nvSpPr>
          <p:cNvPr id="12" name="Text 1"/>
          <p:cNvSpPr txBox="1"/>
          <p:nvPr/>
        </p:nvSpPr>
        <p:spPr>
          <a:xfrm>
            <a:off x="594450" y="558982"/>
            <a:ext cx="110031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подавать сигналы руками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893550" y="19352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налево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Левая рука вытягивается в сторону поворота. Сигнал нужно подать заранее, чтобы другие участники движения успели понять намерение и спокойно среагировать.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6342000" y="1942563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 направо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Направо показывают правой рукой или левой, согнутой вверх. Главное — делать жест понятно и не в последний момент, когда манёвр уже начался.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893550" y="412477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Остановка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Поднятая вверх рука сообщает, что велосипедист собирается остановиться или притормозить. Такой сигнал особенно полезен в группе и на оживлённой дороге.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6342000" y="4117425"/>
            <a:ext cx="4262400" cy="18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для всех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должен быть заметным и коротким. После него важно снова крепко держать руль и следить за дорогой, а не отвлекаться на жест.
</a:t>
            </a:r>
            <a:endParaRPr lang="en-US" sz="1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0F0F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8155" y="4132885"/>
            <a:ext cx="10715700" cy="199872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38375" y="220875"/>
            <a:ext cx="112320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Езда в колонне: как держать порядок и дистанцию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643875" y="1461050"/>
            <a:ext cx="5260200" cy="21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Едьте спокойно и стройно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группе велосипедистам лучше двигаться колонной, а не широкой линией. Так проще держать направление, не мешать другим и быстрее замечать опасность впереди.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6421875" y="1461050"/>
            <a:ext cx="5260200" cy="21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Сохраняйте безопасный интервал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 велосипедами нужна дистанция, чтобы успеть затормозить при остановке соседа. Обгоняйте только слева и без резких манёвров, особенно на узкой дорожке.
</a:t>
            </a:r>
            <a:endParaRPr 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всего заметность работает в сочетании: свет, отражатели и яркие детали помогают водителям увидеть велосипедиста заранее.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заметных элементов используется одновременно, тем раньше окружающие замечают велосипедиста, особенно в сумерках и при плохой погоде.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83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оценка по правилам безопасного движения на велосипеде; данные носят сравнительный характер.
</a:t>
            </a:r>
            <a:endParaRPr lang="en-US" sz="983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велосипедиста заметнее на дороге
</a:t>
            </a:r>
            <a:endParaRPr lang="en-US" sz="3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040475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Проехать или спешиться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пешеходном переходе безопаснее слезть с велосипеда и вести его рядом. Так легче контролировать движение и не мешать людям, идущим пешком.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322400" y="2606225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Снизить скорость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перекрёстком нужно заранее притормозить и внимательно посмотреть по сторонам. Это помогает заметить машины, пешеходов и другие опасности вовремя.
</a:t>
            </a:r>
            <a:endParaRPr lang="en-US" sz="1900" dirty="0"/>
          </a:p>
        </p:txBody>
      </p:sp>
      <p:sp>
        <p:nvSpPr>
          <p:cNvPr id="8" name="Text 2"/>
          <p:cNvSpPr txBox="1"/>
          <p:nvPr/>
        </p:nvSpPr>
        <p:spPr>
          <a:xfrm>
            <a:off x="4191600" y="4872250"/>
            <a:ext cx="4730400" cy="129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Убедиться в безопасности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поворотом или выездом на оживлённый участок важно оглянуться назад и проверить, свободен ли путь. После этого можно подавать сигнал рукой.
</a:t>
            </a:r>
            <a:endParaRPr lang="en-US" sz="1900" dirty="0"/>
          </a:p>
        </p:txBody>
      </p:sp>
      <p:sp>
        <p:nvSpPr>
          <p:cNvPr id="9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300" dirty="0"/>
          </a:p>
        </p:txBody>
      </p:sp>
      <p:sp>
        <p:nvSpPr>
          <p:cNvPr id="10" name="Text 4"/>
          <p:cNvSpPr txBox="1"/>
          <p:nvPr/>
        </p:nvSpPr>
        <p:spPr>
          <a:xfrm>
            <a:off x="497250" y="296675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действовать перед перекрёстком и переходом
</a:t>
            </a:r>
            <a:endParaRPr lang="en-US" sz="3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8250" y="2816149"/>
            <a:ext cx="6463500" cy="235727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558958" y="635508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6958475" y="1928850"/>
            <a:ext cx="5025000" cy="41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привычки снижают риск падения и столкновения.
</a:t>
            </a:r>
            <a:pPr algn="l" indent="0" marL="0">
              <a:lnSpc>
                <a:spcPct val="150041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с невнимательностью и плохой заметностью. Если заранее смотреть по сторонам и действовать предсказуемо, риск происшествия заметно снижается.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367549" y="6492325"/>
            <a:ext cx="56493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5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дорожного движения для велосипедистов; материалы по безопасному поведению на дороге.
</a:t>
            </a:r>
            <a:endParaRPr lang="en-US" sz="915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и правильные действия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8051" y="177200"/>
            <a:ext cx="4858497" cy="6503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567200" y="421175"/>
            <a:ext cx="62085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особенности безопасной езды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570836" y="2199313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 осенью дорога часто бывает мокрой, грязной и скользкой, поэтому тормозить нужно раньше обычного. В такую погоду особенно важно не делать резких поворотов и держать большую дистанцию.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5570836" y="4254460"/>
            <a:ext cx="6107100" cy="190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мешают яркое солнце и перегрев, а зимой — лёд, снег и наледь. В дождь и туман велосипедисту помогают медленная езда, включённые фонари и внимательный выбор пути.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1155920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191" y="2754450"/>
            <a:ext cx="10689419" cy="2912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9050" y="428000"/>
            <a:ext cx="11153700" cy="186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случилась поломка или падение
</a:t>
            </a:r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 остановке велосипеда и проверке состояния после происшествия.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5973" y="2511713"/>
            <a:ext cx="303188" cy="48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63802" y="2511713"/>
            <a:ext cx="424462" cy="4851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5334" y="4753825"/>
            <a:ext cx="424462" cy="485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33483" y="4753825"/>
            <a:ext cx="485100" cy="485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37907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Пешеход — главный
</a:t>
            </a:r>
            <a:endParaRPr lang="en-US" sz="1800" dirty="0"/>
          </a:p>
        </p:txBody>
      </p:sp>
      <p:sp>
        <p:nvSpPr>
          <p:cNvPr id="9" name="Text 1"/>
          <p:cNvSpPr txBox="1"/>
          <p:nvPr/>
        </p:nvSpPr>
        <p:spPr>
          <a:xfrm>
            <a:off x="693425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тротуаре и в пешеходной зоне нужно помнить, что здесь главная роль у пешеходов. Велосипедист обязан снижать скорость и не заставлять людей менять маршрут.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017525" y="26003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Предупреждение заранее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331900" y="3223228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путь проходит рядом с людьми, лучше подать сигнал звонком заранее, а не в последний момент. Это даёт время отойти и не пугает внезапным звуком.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37907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осторожность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693425" y="5469794"/>
            <a:ext cx="4899600" cy="88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Мимо маленьких детей, пожилых людей, колясок и собак на поводке нужно проезжать особенно медленно. Их движение может быть неожиданным, поэтому нужен запас пространства.
</a:t>
            </a:r>
            <a:endParaRPr lang="en-US" sz="1400" dirty="0"/>
          </a:p>
        </p:txBody>
      </p:sp>
      <p:sp>
        <p:nvSpPr>
          <p:cNvPr id="14" name="Text 6"/>
          <p:cNvSpPr txBox="1"/>
          <p:nvPr/>
        </p:nvSpPr>
        <p:spPr>
          <a:xfrm>
            <a:off x="7017525" y="4842475"/>
            <a:ext cx="42141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Объезд без риска
</a:t>
            </a:r>
            <a:endParaRPr lang="en-US" sz="1800" dirty="0"/>
          </a:p>
        </p:txBody>
      </p:sp>
      <p:sp>
        <p:nvSpPr>
          <p:cNvPr id="15" name="Text 7"/>
          <p:cNvSpPr txBox="1"/>
          <p:nvPr/>
        </p:nvSpPr>
        <p:spPr>
          <a:xfrm>
            <a:off x="6331900" y="5469794"/>
            <a:ext cx="4899600" cy="94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Обгонять пешехода следует только на безопасном расстоянии и без резкого манёвра. В тесном месте лучше сбавить ход и подождать удобного момента.
</a:t>
            </a:r>
            <a:endParaRPr lang="en-US" sz="1400" dirty="0"/>
          </a:p>
        </p:txBody>
      </p:sp>
      <p:sp>
        <p:nvSpPr>
          <p:cNvPr id="16" name="Text 8"/>
          <p:cNvSpPr txBox="1"/>
          <p:nvPr/>
        </p:nvSpPr>
        <p:spPr>
          <a:xfrm>
            <a:off x="11558958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300" dirty="0"/>
          </a:p>
        </p:txBody>
      </p:sp>
      <p:sp>
        <p:nvSpPr>
          <p:cNvPr id="17" name="Text 9"/>
          <p:cNvSpPr txBox="1"/>
          <p:nvPr/>
        </p:nvSpPr>
        <p:spPr>
          <a:xfrm>
            <a:off x="565500" y="564225"/>
            <a:ext cx="11061000" cy="62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Велосипедист и пешеход: как ехать уважительно
</a:t>
            </a:r>
            <a:endParaRPr lang="en-US" sz="3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41998" y="1834950"/>
            <a:ext cx="6486754" cy="42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300" dirty="0"/>
          </a:p>
        </p:txBody>
      </p:sp>
      <p:sp>
        <p:nvSpPr>
          <p:cNvPr id="5" name="Text 1"/>
          <p:cNvSpPr txBox="1"/>
          <p:nvPr/>
        </p:nvSpPr>
        <p:spPr>
          <a:xfrm>
            <a:off x="367550" y="2004739"/>
            <a:ext cx="4634100" cy="384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Привычки работают лучше всего, когда становятся частью одного и того же ритуала перед каждой поездкой.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надёжные привычки — это внимание, исправная техника и отказ от отвлекающих действий. Вместе они создают устойчивую систему безопасности.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541167" y="6358508"/>
            <a:ext cx="64884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11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оценка набора безопасных привычек велосипедиста; сравнительные значения для наглядности.
</a:t>
            </a:r>
            <a:endParaRPr lang="en-US" sz="1011" dirty="0"/>
          </a:p>
        </p:txBody>
      </p:sp>
      <p:sp>
        <p:nvSpPr>
          <p:cNvPr id="7" name="Text 3"/>
          <p:cNvSpPr txBox="1"/>
          <p:nvPr/>
        </p:nvSpPr>
        <p:spPr>
          <a:xfrm>
            <a:off x="367550" y="290525"/>
            <a:ext cx="11456700" cy="92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привычки безопасного велосипедиста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739775" y="5020200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Наконец, не стоит спешить в опасных местах. Спокойный темп, уважение к пешеходам и соблюдение правил делают дорогу безопаснее не только для велосипедиста, но и для всех вокруг.
</a:t>
            </a:r>
            <a:endParaRPr lang="en-US" sz="1600" dirty="0"/>
          </a:p>
        </p:txBody>
      </p:sp>
      <p:sp>
        <p:nvSpPr>
          <p:cNvPr id="5" name="Text 1"/>
          <p:cNvSpPr txBox="1"/>
          <p:nvPr/>
        </p:nvSpPr>
        <p:spPr>
          <a:xfrm>
            <a:off x="7910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замечать всё вокруг: автомобили, пешеходов, повороты, открывающиеся двери и возможные препятствия. Внимательность помогает заранее выбрать безопасный маршрут и избежать неожиданностей.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6788825" y="2916124"/>
            <a:ext cx="45909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важно быть заметным самому: использовать свет, отражатели и понятные сигналы. Когда велосипедист понятен другим участникам движения, риск ошибок и резких торможений становится меньше.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0" y="6358500"/>
            <a:ext cx="632100" cy="14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300" dirty="0"/>
          </a:p>
        </p:txBody>
      </p:sp>
      <p:sp>
        <p:nvSpPr>
          <p:cNvPr id="8" name="Text 4"/>
          <p:cNvSpPr txBox="1"/>
          <p:nvPr/>
        </p:nvSpPr>
        <p:spPr>
          <a:xfrm>
            <a:off x="497250" y="417600"/>
            <a:ext cx="11197500" cy="107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и уважение на дороге
</a:t>
            </a:r>
            <a:endParaRPr lang="en-US" sz="3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59595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2053" y="0"/>
            <a:ext cx="4667994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0400" y="932250"/>
            <a:ext cx="6102000" cy="499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Безопасный велосипед начинается с правил
</a:t>
            </a:r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Исправный велосипед, шлем, свет и внимательность делают поездку спокойнее. Если помнить о правилах, показывать сигналы и уважать других участников движения, дорога становится намного безопаснее.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2026-05-21T01:05:45Z</dcterms:created>
  <dcterms:modified xsi:type="dcterms:W3CDTF">2026-05-21T01:05:45Z</dcterms:modified>
</cp:coreProperties>
</file>