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25" y="2610184"/>
            <a:ext cx="8100000" cy="2088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826025"/>
            <a:ext cx="7943700" cy="70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Родник: образование и «стихии» биосферы
</a:t>
            </a:r>
            <a:endParaRPr lang="en-US" sz="2612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4836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1678125"/>
            <a:ext cx="43986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подземная вода становится родником и зачем это знать?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370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Родник в природе: как он работает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596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34900"/>
            <a:ext cx="31509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Родники появляются там, где подземная вода находит выход на поверхность. Они питают ручьи, сохраняют влажные участки и помогают понять, как связаны вода, почва, воздух и тепло.
</a:t>
            </a:r>
            <a:endParaRPr lang="en-US" sz="10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родники «рождаются» и зачем они нужны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796867" y="1489950"/>
            <a:ext cx="3983100" cy="8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 кажется живым
</a:t>
            </a:r>
            <a:pPr algn="l" indent="0" marL="0">
              <a:lnSpc>
                <a:spcPct val="115000"/>
              </a:lnSpc>
              <a:buNone/>
            </a:pPr>
            <a:r>
              <a:rPr lang="en-US" sz="4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Родник выглядит так, будто вода сама «выходит» из земли: без трубы, насоса и видимого источника. На самом деле это подземный поток, добравшийся до поверхности.
</a:t>
            </a:r>
            <a:endParaRPr lang="en-US" sz="1114" dirty="0"/>
          </a:p>
        </p:txBody>
      </p:sp>
      <p:sp>
        <p:nvSpPr>
          <p:cNvPr id="11" name="Text 3"/>
          <p:cNvSpPr txBox="1"/>
          <p:nvPr/>
        </p:nvSpPr>
        <p:spPr>
          <a:xfrm>
            <a:off x="796867" y="2464677"/>
            <a:ext cx="3983100" cy="8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он полезен
</a:t>
            </a:r>
            <a:pPr algn="l" indent="0" marL="0">
              <a:lnSpc>
                <a:spcPct val="115000"/>
              </a:lnSpc>
              <a:buNone/>
            </a:pPr>
            <a:r>
              <a:rPr lang="en-US" sz="4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Родники дают пресную воду, из которой рождаются ручьи и небольшие реки. Поэтому они важны для природы, людей и животных, особенно в сухие периоды.
</a:t>
            </a:r>
            <a:endParaRPr lang="en-US" sz="1152" dirty="0"/>
          </a:p>
        </p:txBody>
      </p:sp>
      <p:sp>
        <p:nvSpPr>
          <p:cNvPr id="12" name="Text 4"/>
          <p:cNvSpPr txBox="1"/>
          <p:nvPr/>
        </p:nvSpPr>
        <p:spPr>
          <a:xfrm>
            <a:off x="796867" y="3439391"/>
            <a:ext cx="3983100" cy="8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он показывает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Наблюдая родник, можно понять, как вода проходит через почву и породы, где задерживается и почему появляется на склоне или у подножия холма.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определение родника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564100" y="1629678"/>
            <a:ext cx="3201000" cy="88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выход
</a:t>
            </a:r>
            <a:pPr algn="l" indent="0" marL="0">
              <a:lnSpc>
                <a:spcPct val="115000"/>
              </a:lnSpc>
              <a:buNone/>
            </a:pPr>
            <a:r>
              <a:rPr lang="en-US" sz="5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Родник — это естественный выход подземной воды на поверхность земли. Он возникает там, где вода уже не может свободно уходить глубже в породы.
</a:t>
            </a:r>
            <a:endParaRPr lang="en-US" sz="1066" dirty="0"/>
          </a:p>
        </p:txBody>
      </p:sp>
      <p:sp>
        <p:nvSpPr>
          <p:cNvPr id="11" name="Text 3"/>
          <p:cNvSpPr txBox="1"/>
          <p:nvPr/>
        </p:nvSpPr>
        <p:spPr>
          <a:xfrm>
            <a:off x="564100" y="2627915"/>
            <a:ext cx="3201000" cy="88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он появляется
</a:t>
            </a:r>
            <a:pPr algn="l" indent="0" marL="0">
              <a:lnSpc>
                <a:spcPct val="115000"/>
              </a:lnSpc>
              <a:buNone/>
            </a:pPr>
            <a:r>
              <a:rPr lang="en-US" sz="5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появляется у трещин, на склонах и на границе разных слоёв пород. Эти места становятся как бы «окном», через которое подземный поток выходит наружу.
</a:t>
            </a:r>
            <a:endParaRPr lang="en-US" sz="1066" dirty="0"/>
          </a:p>
        </p:txBody>
      </p:sp>
      <p:sp>
        <p:nvSpPr>
          <p:cNvPr id="12" name="Text 4"/>
          <p:cNvSpPr txBox="1"/>
          <p:nvPr/>
        </p:nvSpPr>
        <p:spPr>
          <a:xfrm>
            <a:off x="564100" y="3626152"/>
            <a:ext cx="3201000" cy="88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 он бывает
</a:t>
            </a:r>
            <a:pPr algn="l" indent="0" marL="0">
              <a:lnSpc>
                <a:spcPct val="115000"/>
              </a:lnSpc>
              <a:buNone/>
            </a:pPr>
            <a:r>
              <a:rPr lang="en-US" sz="5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Родник может быть едва заметной влажной струйкой, а может образовать сильный поток, который сразу собирается в ручей и движется дальше по местности.
</a:t>
            </a:r>
            <a:endParaRPr lang="en-US" sz="106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берётся вода для родника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596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воды в круговороте: от испарения до возврата в реки.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000" y="2580743"/>
            <a:ext cx="8094600" cy="21264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71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Грунтовые воды и водоносный слой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564150" y="1409951"/>
            <a:ext cx="26097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запасы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частицами песка, гравия и в трещинах пород есть пустоты, заполненные водой. Такие подземные запасы называют грунтовыми водами; они могут двигаться очень медленно.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267081" y="1409925"/>
            <a:ext cx="26097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Слой, который проводит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Водоносный слой хорошо проводит и удерживает воду, потому что его пористость или трещиноватость позволяют потоку проходить внутри. Это природный «резервуар» под землёй.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970001" y="1409938"/>
            <a:ext cx="26097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удерживает воду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сверху лежит плотная глина или каменный пласт, вода не уходит глубоко и скапливается. Тогда на склоне она может выйти наружу в виде родника.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выхода воды на поверхность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564100" y="1706939"/>
            <a:ext cx="2614800" cy="12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воды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Родник появляется там, где уровень грунтовых вод подходит слишком близко к поверхности и вода уже не помещается в толще пород. Тогда она начинает вытекать наружу.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264619" y="1711310"/>
            <a:ext cx="2614800" cy="12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рельефа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Уклон местности помогает потоку двигаться вниз и выходить там, где поверхность ниже. Поэтому родники часто встречаются на склонах, оврагах и у подножий холмов.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5965126" y="1694373"/>
            <a:ext cx="2614800" cy="12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путь открывается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Плотный слой, трещина или граница пород направляют воду к выходу. Если породы хорошо пропускают воду, а сверху есть «запирающий» слой, родник образуется легче.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образования родника в разрезе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596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Разрез местности показывает путь воды от поверхности к выходу на склоне.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50" y="1491190"/>
            <a:ext cx="8015700" cy="181532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родников: три главных варианта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типов родников по тому, где и почему они выходят на поверхность.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596" dirty="0"/>
          </a:p>
        </p:txBody>
      </p:sp>
      <p:sp>
        <p:nvSpPr>
          <p:cNvPr id="9" name="Text 3"/>
          <p:cNvSpPr txBox="1"/>
          <p:nvPr/>
        </p:nvSpPr>
        <p:spPr>
          <a:xfrm>
            <a:off x="4660942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различие связано с породами и давлением воды: одни родники возникают из-за растворения, другие — из-за строения слоёв.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64100" y="342920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классификация родников по происхождению
</a:t>
            </a:r>
            <a:endParaRPr lang="en-US" sz="75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родник меняется по сезонам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изменения связаны с количеством осадков, снеготаянием и скоростью испарения.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596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родник обычно сильнее, а летом может ослабевать; температура воды меняется заметно меньше, чем у воздуха.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Типичная сезонная динамика родников; значения условные, для наглядности
</a:t>
            </a:r>
            <a:endParaRPr lang="en-US" sz="75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596" dirty="0"/>
          </a:p>
        </p:txBody>
      </p:sp>
      <p:sp>
        <p:nvSpPr>
          <p:cNvPr id="5" name="Text 1"/>
          <p:cNvSpPr txBox="1"/>
          <p:nvPr/>
        </p:nvSpPr>
        <p:spPr>
          <a:xfrm>
            <a:off x="564099" y="1815000"/>
            <a:ext cx="27759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признака помогают оценить родник на месте без приборов и понять, чистая ли вода и безопасно ли её трогать.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64099" y="3727775"/>
            <a:ext cx="27759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i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Полевые наблюдения за качеством воды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4352362" y="1269879"/>
            <a:ext cx="2866800" cy="117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9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5995" dirty="0"/>
          </a:p>
        </p:txBody>
      </p:sp>
      <p:sp>
        <p:nvSpPr>
          <p:cNvPr id="8" name="Text 4"/>
          <p:cNvSpPr txBox="1"/>
          <p:nvPr/>
        </p:nvSpPr>
        <p:spPr>
          <a:xfrm>
            <a:off x="4352362" y="2528853"/>
            <a:ext cx="28668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признака помогают заметить изменения воды без сложных измерений.
</a:t>
            </a:r>
            <a:endParaRPr lang="en-US" sz="149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8955" y="2612172"/>
            <a:ext cx="2623298" cy="20827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19" y="2612172"/>
            <a:ext cx="2623298" cy="208275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3780" y="2612172"/>
            <a:ext cx="2623298" cy="20827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увидеть вокруг родника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292054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тени и сырости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Капли, песок и тень делают микромир родника необычно тихим и прохладным. В таких местах можно заметить насекомых, личинок и мелких животных, которым нужна постоянная влага.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8620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Зелёный ковёр у воды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истока всегда влажно, поэтому здесь быстро поселяются мхи и другие влаголюбивые растения. Они удерживают воду, смягчают поток и создают зелёный ковёр вокруг маленького источника.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598688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Граница нескольких сред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Родник часто становится точкой, где лес, луг и ручей встречаются буквально на нескольких метрах. Поэтому рядом легко увидеть разные растения и животных, собранных в одном месте.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59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596" dirty="0"/>
          </a:p>
        </p:txBody>
      </p:sp>
      <p:sp>
        <p:nvSpPr>
          <p:cNvPr id="5" name="Text 1"/>
          <p:cNvSpPr txBox="1"/>
          <p:nvPr/>
        </p:nvSpPr>
        <p:spPr>
          <a:xfrm>
            <a:off x="564099" y="1815000"/>
            <a:ext cx="27759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пресной воде растворяется до 8 мг кислорода в 1 литре при 25 °C; для родника это значит, что движение воды поддерживает жизнь лучше, чем застой.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64099" y="3727775"/>
            <a:ext cx="27759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i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данные о растворимости кислорода в воде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4352362" y="1269879"/>
            <a:ext cx="2866800" cy="117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9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мг/л
</a:t>
            </a:r>
            <a:endParaRPr lang="en-US" sz="5995" dirty="0"/>
          </a:p>
        </p:txBody>
      </p:sp>
      <p:sp>
        <p:nvSpPr>
          <p:cNvPr id="8" name="Text 4"/>
          <p:cNvSpPr txBox="1"/>
          <p:nvPr/>
        </p:nvSpPr>
        <p:spPr>
          <a:xfrm>
            <a:off x="4352362" y="2528853"/>
            <a:ext cx="28668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растворённого кислорода может содержаться в литре пресной воды при комнатной температуре.
</a:t>
            </a:r>
            <a:endParaRPr lang="en-US" sz="149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596" dirty="0"/>
          </a:p>
        </p:txBody>
      </p:sp>
      <p:sp>
        <p:nvSpPr>
          <p:cNvPr id="5" name="Text 1"/>
          <p:cNvSpPr txBox="1"/>
          <p:nvPr/>
        </p:nvSpPr>
        <p:spPr>
          <a:xfrm>
            <a:off x="564099" y="1815000"/>
            <a:ext cx="27759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воздухе около 21% кислорода; именно он поддерживает газообмен у поверхности воды и помогает роднику оставаться живой средой.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64099" y="3727775"/>
            <a:ext cx="27759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i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атмосферного воздуха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4352362" y="1269879"/>
            <a:ext cx="2866800" cy="117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9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21%
</a:t>
            </a:r>
            <a:endParaRPr lang="en-US" sz="5995" dirty="0"/>
          </a:p>
        </p:txBody>
      </p:sp>
      <p:sp>
        <p:nvSpPr>
          <p:cNvPr id="8" name="Text 4"/>
          <p:cNvSpPr txBox="1"/>
          <p:nvPr/>
        </p:nvSpPr>
        <p:spPr>
          <a:xfrm>
            <a:off x="4352362" y="2528853"/>
            <a:ext cx="28668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кислорода содержится в атмосферном воздухе, окружающем родник.
</a:t>
            </a:r>
            <a:endParaRPr lang="en-US" sz="149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596" dirty="0"/>
          </a:p>
        </p:txBody>
      </p:sp>
      <p:sp>
        <p:nvSpPr>
          <p:cNvPr id="5" name="Text 1"/>
          <p:cNvSpPr txBox="1"/>
          <p:nvPr/>
        </p:nvSpPr>
        <p:spPr>
          <a:xfrm>
            <a:off x="564099" y="1815000"/>
            <a:ext cx="27759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свойства почвы особенно важны для родника: проницаемость, плотность и способность удерживать примеси. От них зависит, как вода проходит в глубину и выходит наружу.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64099" y="3727775"/>
            <a:ext cx="27759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i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сведения о свойствах почвы и грунтов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4352362" y="1269879"/>
            <a:ext cx="2866800" cy="117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9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5995" dirty="0"/>
          </a:p>
        </p:txBody>
      </p:sp>
      <p:sp>
        <p:nvSpPr>
          <p:cNvPr id="8" name="Text 4"/>
          <p:cNvSpPr txBox="1"/>
          <p:nvPr/>
        </p:nvSpPr>
        <p:spPr>
          <a:xfrm>
            <a:off x="4352362" y="2528853"/>
            <a:ext cx="28668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почвы особенно влияют на движение и очистку воды у родника.
</a:t>
            </a:r>
            <a:endParaRPr lang="en-US" sz="149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596" dirty="0"/>
          </a:p>
        </p:txBody>
      </p:sp>
      <p:sp>
        <p:nvSpPr>
          <p:cNvPr id="5" name="Text 1"/>
          <p:cNvSpPr txBox="1"/>
          <p:nvPr/>
        </p:nvSpPr>
        <p:spPr>
          <a:xfrm>
            <a:off x="564099" y="1815000"/>
            <a:ext cx="27759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главных эффекта света и тепла у родника — ускорение роста растений и усиление испарения. Из-за этого даже небольшой участок тени заметно меняет условия жизни.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64099" y="3727775"/>
            <a:ext cx="27759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78" i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сведения о влиянии солнечной энергии на живые организмы
</a:t>
            </a:r>
            <a:endParaRPr lang="en-US" sz="678" dirty="0"/>
          </a:p>
        </p:txBody>
      </p:sp>
      <p:sp>
        <p:nvSpPr>
          <p:cNvPr id="7" name="Text 3"/>
          <p:cNvSpPr txBox="1"/>
          <p:nvPr/>
        </p:nvSpPr>
        <p:spPr>
          <a:xfrm>
            <a:off x="4352362" y="1269879"/>
            <a:ext cx="2866800" cy="117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9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5995" dirty="0"/>
          </a:p>
        </p:txBody>
      </p:sp>
      <p:sp>
        <p:nvSpPr>
          <p:cNvPr id="8" name="Text 4"/>
          <p:cNvSpPr txBox="1"/>
          <p:nvPr/>
        </p:nvSpPr>
        <p:spPr>
          <a:xfrm>
            <a:off x="4352362" y="2528853"/>
            <a:ext cx="28668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эффекта света и тепла особенно заметны у родника.
</a:t>
            </a:r>
            <a:endParaRPr lang="en-US" sz="149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родник поддерживает живые организмы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596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вода и растительность создают цепочку жизни у истока и дальше по ручью.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живёт у истока и вдоль ручья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596" dirty="0"/>
          </a:p>
        </p:txBody>
      </p:sp>
      <p:sp>
        <p:nvSpPr>
          <p:cNvPr id="11" name="Text 2"/>
          <p:cNvSpPr txBox="1"/>
          <p:nvPr/>
        </p:nvSpPr>
        <p:spPr>
          <a:xfrm>
            <a:off x="564100" y="1576400"/>
            <a:ext cx="3201000" cy="70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у воды
</a:t>
            </a:r>
            <a:pPr algn="l" indent="0" marL="0">
              <a:lnSpc>
                <a:spcPct val="115000"/>
              </a:lnSpc>
              <a:buNone/>
            </a:pPr>
            <a:r>
              <a:rPr lang="en-US" sz="3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 и влаголюбивые травы первыми занимают сырую землю у истока. Они удерживают влагу, защищают почву от размывания и образуют мягкий зелёный пояс вокруг родника.
</a:t>
            </a:r>
            <a:endParaRPr lang="en-US" sz="864" dirty="0"/>
          </a:p>
        </p:txBody>
      </p:sp>
      <p:sp>
        <p:nvSpPr>
          <p:cNvPr id="12" name="Text 3"/>
          <p:cNvSpPr txBox="1"/>
          <p:nvPr/>
        </p:nvSpPr>
        <p:spPr>
          <a:xfrm>
            <a:off x="564100" y="2370037"/>
            <a:ext cx="3201000" cy="70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обитатели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и их личинки находят здесь укрытие, пищу и более ровную температуру. В чистой воде они особенно заметны в местах, где течение не слишком быстрое.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564100" y="3163674"/>
            <a:ext cx="3201000" cy="70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Гости родника
</a:t>
            </a:r>
            <a:pPr algn="l" indent="0" marL="0">
              <a:lnSpc>
                <a:spcPct val="115000"/>
              </a:lnSpc>
              <a:buNone/>
            </a:pPr>
            <a:r>
              <a:rPr lang="en-US" sz="3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 мелкие звери приходят к воде за питьём и прохладой. По их следам можно понять, что родник служит не только источником воды, но и точкой встречи животных.
</a:t>
            </a:r>
            <a:endParaRPr lang="en-US" sz="869" dirty="0"/>
          </a:p>
        </p:txBody>
      </p:sp>
      <p:sp>
        <p:nvSpPr>
          <p:cNvPr id="14" name="Text 5"/>
          <p:cNvSpPr txBox="1"/>
          <p:nvPr/>
        </p:nvSpPr>
        <p:spPr>
          <a:xfrm>
            <a:off x="564100" y="3957306"/>
            <a:ext cx="3201000" cy="70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здоровой среды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чище и стабильнее вода, тем богаче сообщество у ручья. Поэтому по живым организмам рядом с родником можно судить о состоянии всей местности.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происходит, когда родник тревожат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763850" y="1643000"/>
            <a:ext cx="3418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Мусор и загрязнение
</a:t>
            </a:r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 родник попадает мусор, а вместе с ним — грязь, органические остатки и лишние вещества. Они меняют прозрачность воды и ухудшают условия для растений и животных.
</a:t>
            </a:r>
            <a:endParaRPr lang="en-US" sz="1041" dirty="0"/>
          </a:p>
        </p:txBody>
      </p:sp>
      <p:sp>
        <p:nvSpPr>
          <p:cNvPr id="11" name="Text 3"/>
          <p:cNvSpPr txBox="1"/>
          <p:nvPr/>
        </p:nvSpPr>
        <p:spPr>
          <a:xfrm>
            <a:off x="763850" y="2706818"/>
            <a:ext cx="3418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почвы и стока
</a:t>
            </a:r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вырубка деревьев и уплотнение почвы нарушают естественный сток. Вода хуже впитывается, быстрее уходит по поверхности и может сильнее размывать берег и склон.
</a:t>
            </a:r>
            <a:endParaRPr lang="en-US" sz="1041" dirty="0"/>
          </a:p>
        </p:txBody>
      </p:sp>
      <p:sp>
        <p:nvSpPr>
          <p:cNvPr id="12" name="Text 4"/>
          <p:cNvSpPr txBox="1"/>
          <p:nvPr/>
        </p:nvSpPr>
        <p:spPr>
          <a:xfrm>
            <a:off x="763850" y="3770635"/>
            <a:ext cx="3418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Истощение источника
</a:t>
            </a:r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чрезмерный забор воды и перекрытие выхода способны ослабить или даже пересушить источник. Если не защищать родник, подземная вода восстанавливается медленно.
</a:t>
            </a:r>
            <a:endParaRPr lang="en-US" sz="104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4100" y="483613"/>
            <a:ext cx="55047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Родник — это живая связь природы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564100" y="3538900"/>
            <a:ext cx="32463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Родник напоминает, что вода, почва, воздух и тепло связаны между собой. Если беречь берег, не загрязнять исток и не нарушать сток, источник сможет жить долго и оставаться полезным людям и природе.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2026-07-26T17:01:38Z</dcterms:created>
  <dcterms:modified xsi:type="dcterms:W3CDTF">2026-07-26T17:01:38Z</dcterms:modified>
</cp:coreProperties>
</file>