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148" y="254333"/>
            <a:ext cx="8311752" cy="243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47" y="2872149"/>
            <a:ext cx="6344226" cy="16197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Россия — большая и разная страна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страна с богатой природой, городами и людьми.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668522"/>
            <a:ext cx="5437013" cy="162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53" y="375191"/>
            <a:ext cx="3456759" cy="4402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50494" y="885826"/>
            <a:ext cx="4456087" cy="33718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на карте мира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занимает огромную территорию, пересекает 11 часовых поясов и соединяет Европу с Азией. Её столица — Москва, а природа удивляет лесами, горами, морями, степями, озёрами и тундрой, словно в одном путешествии сразу несколько стран.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10343" y="1473529"/>
            <a:ext cx="2795447" cy="28091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России: семьи, города и регионы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421775" y="1563686"/>
            <a:ext cx="2596083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народы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живут люди многих национальностей. У каждого народа могут быть свои языки, одежда, любимые блюда и праздники, и всё это делает страну особенно интересной.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09575" y="3051094"/>
            <a:ext cx="2648320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регионов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региона России свой характер: где-то много лесов, где-то степи, а где-то горы и море. Поэтому традиции, занятия людей и местные блюда тоже отличаются.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252603" y="1563686"/>
            <a:ext cx="2648320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города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Москва, Санкт-Петербург, Казань, Екатеринбург и Новосибирск — известные города страны. В них живут миллионы людей, работают школы, театры, заводы и современные научные центры.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47839" y="3051094"/>
            <a:ext cx="2648321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страна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различия, всех жителей объединяют общие правила жизни, язык общения и любовь к своей стране. Это помогает людям жить рядом дружно и уважать друг друга.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2325" y="1473910"/>
            <a:ext cx="4196470" cy="30776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— столица России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413147" y="606753"/>
            <a:ext cx="4125648" cy="8012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— столица России
</a:t>
            </a:r>
            <a:endParaRPr lang="en-US" sz="3000" dirty="0"/>
          </a:p>
        </p:txBody>
      </p:sp>
      <p:sp>
        <p:nvSpPr>
          <p:cNvPr id="11" name="Text 3"/>
          <p:cNvSpPr txBox="1"/>
          <p:nvPr/>
        </p:nvSpPr>
        <p:spPr>
          <a:xfrm>
            <a:off x="4708924" y="1530590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46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город
</a:t>
            </a:r>
            <a:pPr algn="l" indent="0" marL="0">
              <a:lnSpc>
                <a:spcPct val="90000"/>
              </a:lnSpc>
              <a:buNone/>
            </a:pPr>
            <a:r>
              <a:rPr lang="en-US" sz="436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— столица России и её самый известный город. Здесь принимают важные решения, работают крупные учреждения, а улицы всегда полны движения, как в большом и очень занятом муравейнике.
</a:t>
            </a:r>
            <a:endParaRPr lang="en-US" sz="1046" dirty="0"/>
          </a:p>
        </p:txBody>
      </p:sp>
      <p:sp>
        <p:nvSpPr>
          <p:cNvPr id="12" name="Text 4"/>
          <p:cNvSpPr txBox="1"/>
          <p:nvPr/>
        </p:nvSpPr>
        <p:spPr>
          <a:xfrm>
            <a:off x="4708924" y="2397365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8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символы
</a:t>
            </a:r>
            <a:pPr algn="l" indent="0" marL="0">
              <a:lnSpc>
                <a:spcPct val="90000"/>
              </a:lnSpc>
              <a:buNone/>
            </a:pPr>
            <a:r>
              <a:rPr lang="en-US" sz="474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Москве находятся Кремль и Красная площадь — места, которые знают во всём мире. Они напоминают о прошлом страны и показывают, как бережно Россия хранит свою историю.
</a:t>
            </a:r>
            <a:endParaRPr lang="en-US" sz="1138" dirty="0"/>
          </a:p>
        </p:txBody>
      </p:sp>
      <p:sp>
        <p:nvSpPr>
          <p:cNvPr id="13" name="Text 5"/>
          <p:cNvSpPr txBox="1"/>
          <p:nvPr/>
        </p:nvSpPr>
        <p:spPr>
          <a:xfrm>
            <a:off x="4708924" y="3264140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 образование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работают университеты, музеи и театры. В Москву приезжают учиться, узнавать новое и смотреть выставки, потому что здесь много возможностей для развития.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708924" y="4130915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71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метро
</a:t>
            </a:r>
            <a:pPr algn="l" indent="0" marL="0">
              <a:lnSpc>
                <a:spcPct val="90000"/>
              </a:lnSpc>
              <a:buNone/>
            </a:pPr>
            <a:r>
              <a:rPr lang="en-US" sz="488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Московское метро известно красивыми станциями и удобными маршрутами. Оно помогает быстро добираться по огромному городу, особенно когда на улицах много машин и все спешат.
</a:t>
            </a:r>
            <a:endParaRPr lang="en-US" sz="117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350144"/>
            <a:ext cx="2619450" cy="227411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550" y="1350144"/>
            <a:ext cx="2619450" cy="22741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8575" y="1349541"/>
            <a:ext cx="2612025" cy="22753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5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1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на воде
</a:t>
            </a:r>
            <a:pPr algn="l" indent="0" marL="0">
              <a:lnSpc>
                <a:spcPct val="90000"/>
              </a:lnSpc>
              <a:buNone/>
            </a:pPr>
            <a:r>
              <a:rPr lang="en-US" sz="422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Санкт-Петербург словно вырос из рек и каналов. По его улицам и набережным приятно гулять, а мосты соединяют разные части города, как крепкие и красивые рукопожатия. Здесь вода и камень живут рядом, создавая особый северный пейзаж.
</a:t>
            </a:r>
            <a:endParaRPr lang="en-US" sz="1014" dirty="0"/>
          </a:p>
        </p:txBody>
      </p:sp>
      <p:sp>
        <p:nvSpPr>
          <p:cNvPr id="9" name="Text 1"/>
          <p:cNvSpPr txBox="1"/>
          <p:nvPr/>
        </p:nvSpPr>
        <p:spPr>
          <a:xfrm>
            <a:off x="3267836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83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Эрмитаж и сокровища искусства
</a:t>
            </a:r>
            <a:pPr algn="l" indent="0" marL="0">
              <a:lnSpc>
                <a:spcPct val="90000"/>
              </a:lnSpc>
              <a:buNone/>
            </a:pPr>
            <a:r>
              <a:rPr lang="en-US" sz="45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из самых известных музеев России — Эрмитаж. В его залах хранятся картины, скульптуры и другие произведения искусства, поэтому сюда приходят и дети, и взрослые, чтобы увидеть красоту прошлого.
</a:t>
            </a:r>
            <a:endParaRPr lang="en-US" sz="1083" dirty="0"/>
          </a:p>
        </p:txBody>
      </p:sp>
      <p:sp>
        <p:nvSpPr>
          <p:cNvPr id="10" name="Text 2"/>
          <p:cNvSpPr txBox="1"/>
          <p:nvPr/>
        </p:nvSpPr>
        <p:spPr>
          <a:xfrm>
            <a:off x="612252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68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Белые ночи
</a:t>
            </a:r>
            <a:pPr algn="l" indent="0" marL="0">
              <a:lnSpc>
                <a:spcPct val="90000"/>
              </a:lnSpc>
              <a:buNone/>
            </a:pPr>
            <a:r>
              <a:rPr lang="en-US" sz="487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в Санкт-Петербурге наступают белые ночи. В это время даже поздно вечером не становится совсем темно, и город будто не спешит засыпать. Это одно из самых удивительных его чудес.
</a:t>
            </a:r>
            <a:endParaRPr lang="en-US" sz="1168" dirty="0"/>
          </a:p>
        </p:txBody>
      </p:sp>
      <p:sp>
        <p:nvSpPr>
          <p:cNvPr id="11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6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в Санкт-Петербург
</a:t>
            </a:r>
            <a:endParaRPr lang="en-US" sz="259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16855" y="3117904"/>
            <a:ext cx="2838530" cy="13693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России: леса, горы, моря и озёра
</a:t>
            </a:r>
            <a:endParaRPr lang="en-US" sz="2590" dirty="0"/>
          </a:p>
        </p:txBody>
      </p:sp>
      <p:sp>
        <p:nvSpPr>
          <p:cNvPr id="13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4" name="Text 2"/>
          <p:cNvSpPr txBox="1"/>
          <p:nvPr/>
        </p:nvSpPr>
        <p:spPr>
          <a:xfrm>
            <a:off x="518076" y="206981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66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
</a:t>
            </a:r>
            <a:pPr algn="l" indent="0" marL="0">
              <a:lnSpc>
                <a:spcPct val="90000"/>
              </a:lnSpc>
              <a:buNone/>
            </a:pPr>
            <a:r>
              <a:rPr lang="en-US" sz="444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 — самое глубокое озеро на Земле. Его вода очень чистая, а берега привлекают путешественников и учёных. Это одно из главных природных чудес России.
</a:t>
            </a:r>
            <a:endParaRPr lang="en-US" sz="1066" dirty="0"/>
          </a:p>
        </p:txBody>
      </p:sp>
      <p:sp>
        <p:nvSpPr>
          <p:cNvPr id="15" name="Text 3"/>
          <p:cNvSpPr txBox="1"/>
          <p:nvPr/>
        </p:nvSpPr>
        <p:spPr>
          <a:xfrm>
            <a:off x="3355535" y="206981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66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Уральские горы
</a:t>
            </a:r>
            <a:pPr algn="l" indent="0" marL="0">
              <a:lnSpc>
                <a:spcPct val="90000"/>
              </a:lnSpc>
              <a:buNone/>
            </a:pPr>
            <a:r>
              <a:rPr lang="en-US" sz="444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 тянется через большую часть страны и как будто разделяет Европу и Азию. В этих горах можно увидеть леса, реки, камни необычных форм и древние богатства.
</a:t>
            </a:r>
            <a:endParaRPr lang="en-US" sz="1066" dirty="0"/>
          </a:p>
        </p:txBody>
      </p:sp>
      <p:sp>
        <p:nvSpPr>
          <p:cNvPr id="16" name="Text 4"/>
          <p:cNvSpPr txBox="1"/>
          <p:nvPr/>
        </p:nvSpPr>
        <p:spPr>
          <a:xfrm>
            <a:off x="6182984" y="206981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66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
</a:t>
            </a:r>
            <a:pPr algn="l" indent="0" marL="0">
              <a:lnSpc>
                <a:spcPct val="90000"/>
              </a:lnSpc>
              <a:buNone/>
            </a:pPr>
            <a:r>
              <a:rPr lang="en-US" sz="444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Кавказе есть высокие горы, снежные вершины и красивые долины. Здесь природа особенно яркая и разнообразная, поэтому регион часто называют очень живописным.
</a:t>
            </a:r>
            <a:endParaRPr lang="en-US" sz="1066" dirty="0"/>
          </a:p>
        </p:txBody>
      </p:sp>
      <p:sp>
        <p:nvSpPr>
          <p:cNvPr id="17" name="Text 5"/>
          <p:cNvSpPr txBox="1"/>
          <p:nvPr/>
        </p:nvSpPr>
        <p:spPr>
          <a:xfrm>
            <a:off x="518076" y="355710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66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Камчатка
</a:t>
            </a:r>
            <a:pPr algn="l" indent="0" marL="0">
              <a:lnSpc>
                <a:spcPct val="90000"/>
              </a:lnSpc>
              <a:buNone/>
            </a:pPr>
            <a:r>
              <a:rPr lang="en-US" sz="444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Камчатка известна вулканами, горячими источниками и дикой природой. Это место похоже на живой урок географии, где можно увидеть силу земли и красоту северо-востока страны.
</a:t>
            </a:r>
            <a:endParaRPr lang="en-US" sz="1066" dirty="0"/>
          </a:p>
        </p:txBody>
      </p:sp>
      <p:sp>
        <p:nvSpPr>
          <p:cNvPr id="18" name="Text 6"/>
          <p:cNvSpPr txBox="1"/>
          <p:nvPr/>
        </p:nvSpPr>
        <p:spPr>
          <a:xfrm>
            <a:off x="3355535" y="355710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66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Арктика
</a:t>
            </a:r>
            <a:pPr algn="l" indent="0" marL="0">
              <a:lnSpc>
                <a:spcPct val="90000"/>
              </a:lnSpc>
              <a:buNone/>
            </a:pPr>
            <a:r>
              <a:rPr lang="en-US" sz="444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севере России находится Арктика — суровый, но удивительный край. Там живут северные олени, дуют холодные ветры, а природа требует особенно бережного отношения.
</a:t>
            </a:r>
            <a:endParaRPr lang="en-US" sz="106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9670" y="1744038"/>
            <a:ext cx="398213" cy="45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6390" y="1744038"/>
            <a:ext cx="398213" cy="45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9670" y="3328768"/>
            <a:ext cx="398213" cy="455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406690" y="3328768"/>
            <a:ext cx="398213" cy="455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218470" y="3328768"/>
            <a:ext cx="398213" cy="4551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166662" y="1400538"/>
            <a:ext cx="3161400" cy="11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Самолёты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Самолёты помогают быстро добираться между далёкими городами и регионами. Для такой огромной страны это очень удобно, когда нужно сэкономить время и не превратиться в дорожного чемпиона.
</a:t>
            </a:r>
            <a:endParaRPr lang="en-US" sz="1200" dirty="0"/>
          </a:p>
        </p:txBody>
      </p:sp>
      <p:sp>
        <p:nvSpPr>
          <p:cNvPr id="14" name="Text 1"/>
          <p:cNvSpPr txBox="1"/>
          <p:nvPr/>
        </p:nvSpPr>
        <p:spPr>
          <a:xfrm>
            <a:off x="5403374" y="1400538"/>
            <a:ext cx="3161400" cy="11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Поезда соединяют многие города России. Дальние маршруты позволяют путешествовать, ездить в гости и перевозить разные грузы, а Транссибирская магистраль особенно известна.
</a:t>
            </a:r>
            <a:endParaRPr lang="en-US" sz="1200" dirty="0"/>
          </a:p>
        </p:txBody>
      </p:sp>
      <p:sp>
        <p:nvSpPr>
          <p:cNvPr id="15" name="Text 2"/>
          <p:cNvSpPr txBox="1"/>
          <p:nvPr/>
        </p:nvSpPr>
        <p:spPr>
          <a:xfrm>
            <a:off x="1166662" y="2985268"/>
            <a:ext cx="1759500" cy="11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Метро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Метро особенно полезно в больших городах. Оно быстро везёт пассажиров под землёй и помогает избежать длинных пробок на улицах, где машины стоят почти в очереди.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3993677" y="2985268"/>
            <a:ext cx="1759500" cy="11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Автобусы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Автобусы ездят по городу и между небольшими населёнными пунктами. Они удобны для поездок в школу, на работу, в магазин или на прогулку.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6805452" y="2985268"/>
            <a:ext cx="1759500" cy="11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41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Автомобили
</a:t>
            </a:r>
            <a:pPr algn="l" indent="0" marL="0">
              <a:lnSpc>
                <a:spcPct val="90000"/>
              </a:lnSpc>
              <a:buNone/>
            </a:pPr>
            <a:r>
              <a:rPr lang="en-US" sz="476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Автомобили помогают людям добираться туда, куда не всегда ведут рельсы или линии метро. Они нужны семьям, службам доставки и перевозке товаров для жизни.
</a:t>
            </a:r>
            <a:endParaRPr lang="en-US" sz="1141" dirty="0"/>
          </a:p>
        </p:txBody>
      </p:sp>
      <p:sp>
        <p:nvSpPr>
          <p:cNvPr id="18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передвигаются по такой большой стране
</a:t>
            </a:r>
            <a:endParaRPr lang="en-US" sz="259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1208" y="1569245"/>
            <a:ext cx="1713264" cy="29191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и космос: страна смелых открытий
</a:t>
            </a:r>
            <a:endParaRPr lang="en-US" sz="2590" dirty="0"/>
          </a:p>
        </p:txBody>
      </p:sp>
      <p:sp>
        <p:nvSpPr>
          <p:cNvPr id="11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525179" y="2551753"/>
            <a:ext cx="1306017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полёт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 апреля 1961 года Юрий Гагарин первым в мире отправился в космос. Этот полёт стал важным событием не только для России, но и для всей планеты.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2230228" y="2551753"/>
            <a:ext cx="130601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77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и инженеры
</a:t>
            </a:r>
            <a:pPr algn="l" indent="0" marL="0">
              <a:lnSpc>
                <a:spcPct val="90000"/>
              </a:lnSpc>
              <a:buNone/>
            </a:pPr>
            <a:r>
              <a:rPr lang="en-US" sz="49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космическими успехами стоят учёные, инженеры и конструкторы. Они создают ракеты, спутники и сложные приборы, которые помогают людям узнавать больше о Вселенной.
</a:t>
            </a:r>
            <a:endParaRPr lang="en-US" sz="1177" dirty="0"/>
          </a:p>
        </p:txBody>
      </p:sp>
      <p:sp>
        <p:nvSpPr>
          <p:cNvPr id="14" name="Text 4"/>
          <p:cNvSpPr txBox="1"/>
          <p:nvPr/>
        </p:nvSpPr>
        <p:spPr>
          <a:xfrm>
            <a:off x="3952253" y="2551753"/>
            <a:ext cx="1306017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74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технологии
</a:t>
            </a:r>
            <a:pPr algn="l" indent="0" marL="0">
              <a:lnSpc>
                <a:spcPct val="90000"/>
              </a:lnSpc>
              <a:buNone/>
            </a:pPr>
            <a:r>
              <a:rPr lang="en-US" sz="489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Космические разработки нужны не только для полётов. Они помогают в связи, навигации, наблюдении за погодой и в других важных сферах современной жизни.
</a:t>
            </a:r>
            <a:endParaRPr lang="en-US" sz="1174" dirty="0"/>
          </a:p>
        </p:txBody>
      </p:sp>
      <p:sp>
        <p:nvSpPr>
          <p:cNvPr id="15" name="Text 5"/>
          <p:cNvSpPr txBox="1"/>
          <p:nvPr/>
        </p:nvSpPr>
        <p:spPr>
          <a:xfrm>
            <a:off x="5652582" y="2551753"/>
            <a:ext cx="1306017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Вдохновение для детей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Космос пробуждает любопытство и мечты. Когда дети смотрят на звёзды, они могут захотеть стать исследователями, инженерами или учёными и тоже делать открытия.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3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 знания в жизни детей
</a:t>
            </a:r>
            <a:endParaRPr lang="en-US" sz="2730" dirty="0"/>
          </a:p>
        </p:txBody>
      </p:sp>
      <p:sp>
        <p:nvSpPr>
          <p:cNvPr id="11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518076" y="206981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66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каждый день
</a:t>
            </a:r>
            <a:pPr algn="l" indent="0" marL="0">
              <a:lnSpc>
                <a:spcPct val="90000"/>
              </a:lnSpc>
              <a:buNone/>
            </a:pPr>
            <a:r>
              <a:rPr lang="en-US" sz="444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дети учатся читать, писать, считать и узнавать мир. Эти знания помогают лучше понимать книги, задачи, события вокруг и даже собственные мечты.
</a:t>
            </a:r>
            <a:endParaRPr lang="en-US" sz="1066" dirty="0"/>
          </a:p>
        </p:txBody>
      </p:sp>
      <p:sp>
        <p:nvSpPr>
          <p:cNvPr id="13" name="Text 3"/>
          <p:cNvSpPr txBox="1"/>
          <p:nvPr/>
        </p:nvSpPr>
        <p:spPr>
          <a:xfrm>
            <a:off x="3355535" y="206981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66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предметы
</a:t>
            </a:r>
            <a:pPr algn="l" indent="0" marL="0">
              <a:lnSpc>
                <a:spcPct val="90000"/>
              </a:lnSpc>
              <a:buNone/>
            </a:pPr>
            <a:r>
              <a:rPr lang="en-US" sz="444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язык, математика, окружающий мир, чтение, спорт и творчество делают учёбу интересной и полезной. Каждый предмет развивает свои умения, а вместе они помогают расти.
</a:t>
            </a:r>
            <a:endParaRPr lang="en-US" sz="1066" dirty="0"/>
          </a:p>
        </p:txBody>
      </p:sp>
      <p:sp>
        <p:nvSpPr>
          <p:cNvPr id="14" name="Text 4"/>
          <p:cNvSpPr txBox="1"/>
          <p:nvPr/>
        </p:nvSpPr>
        <p:spPr>
          <a:xfrm>
            <a:off x="6182984" y="206981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7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Кружки и секции
</a:t>
            </a:r>
            <a:pPr algn="l" indent="0" marL="0">
              <a:lnSpc>
                <a:spcPct val="90000"/>
              </a:lnSpc>
              <a:buNone/>
            </a:pPr>
            <a:r>
              <a:rPr lang="en-US" sz="474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школьники могут ходить в кружки, секции и библиотеку. Там можно рисовать, петь, заниматься спортом, читать и находить друзей по интересам.
</a:t>
            </a:r>
            <a:endParaRPr lang="en-US" sz="1137" dirty="0"/>
          </a:p>
        </p:txBody>
      </p:sp>
      <p:sp>
        <p:nvSpPr>
          <p:cNvPr id="15" name="Text 5"/>
          <p:cNvSpPr txBox="1"/>
          <p:nvPr/>
        </p:nvSpPr>
        <p:spPr>
          <a:xfrm>
            <a:off x="1899413" y="355710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6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Дальнейшее обучение
</a:t>
            </a:r>
            <a:pPr algn="l" indent="0" marL="0">
              <a:lnSpc>
                <a:spcPct val="90000"/>
              </a:lnSpc>
              <a:buNone/>
            </a:pPr>
            <a:r>
              <a:rPr lang="en-US" sz="46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школы можно учиться в колледже или университете. Чем больше человек знает, тем легче ему выбрать профессию и стать полезным другим людям.
</a:t>
            </a:r>
            <a:endParaRPr lang="en-US" sz="1106" dirty="0"/>
          </a:p>
        </p:txBody>
      </p:sp>
      <p:sp>
        <p:nvSpPr>
          <p:cNvPr id="16" name="Text 6"/>
          <p:cNvSpPr txBox="1"/>
          <p:nvPr/>
        </p:nvSpPr>
        <p:spPr>
          <a:xfrm>
            <a:off x="4736872" y="355710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66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 знаниям
</a:t>
            </a:r>
            <a:pPr algn="l" indent="0" marL="0">
              <a:lnSpc>
                <a:spcPct val="90000"/>
              </a:lnSpc>
              <a:buNone/>
            </a:pPr>
            <a:r>
              <a:rPr lang="en-US" sz="444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— это не только оценки в дневнике. Они помогают задавать вопросы, искать ответы и не бояться нового, а это очень важное качество для любого ребёнка.
</a:t>
            </a:r>
            <a:endParaRPr lang="en-US" sz="106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10343" y="1473529"/>
            <a:ext cx="2795447" cy="28091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68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России: книги, музыка, театр и кино
</a:t>
            </a:r>
            <a:endParaRPr lang="en-US" sz="2868" dirty="0"/>
          </a:p>
        </p:txBody>
      </p:sp>
      <p:sp>
        <p:nvSpPr>
          <p:cNvPr id="10" name="Text 2"/>
          <p:cNvSpPr txBox="1"/>
          <p:nvPr/>
        </p:nvSpPr>
        <p:spPr>
          <a:xfrm>
            <a:off x="421775" y="1563686"/>
            <a:ext cx="2596083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писатели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русской культурой связаны имена Александра Пушкина и Льва Толстого. Их книги читают в школах и дома, потому что они помогают понять язык, чувства и жизнь людей.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09575" y="3051094"/>
            <a:ext cx="2648320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и музеи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городах работают театры, музеи, концертные залы и библиотеки. Здесь можно увидеть спектакли, картины и выставки, которые открывают новые идеи и впечатления.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252603" y="1563686"/>
            <a:ext cx="2648320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композиторы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Чайковский прославил русскую музыку во всём мире. Его произведения звучат в концертных залах, а слушать их интересно даже тем, кто обычно любит только очень бодрые мелодии.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47839" y="3051094"/>
            <a:ext cx="2648321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и мультфильмы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любят читать, слушать музыку, смотреть кино и мультфильмы. Культура делает жизнь ярче, помогает узнавать историю страны и учит ценить красоту слова и искусства.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775" y="1379483"/>
            <a:ext cx="4038246" cy="21532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1673" y="1379483"/>
            <a:ext cx="4038246" cy="215320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2006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4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Рассказы о народах России
</a:t>
            </a:r>
            <a:endParaRPr lang="en-US" sz="2994" dirty="0"/>
          </a:p>
        </p:txBody>
      </p:sp>
      <p:sp>
        <p:nvSpPr>
          <p:cNvPr id="8" name="Text 1"/>
          <p:cNvSpPr txBox="1"/>
          <p:nvPr/>
        </p:nvSpPr>
        <p:spPr>
          <a:xfrm>
            <a:off x="422000" y="3664599"/>
            <a:ext cx="4038300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034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в национальном костюме
</a:t>
            </a:r>
            <a:pPr algn="ctr" indent="0" marL="0">
              <a:lnSpc>
                <a:spcPct val="90000"/>
              </a:lnSpc>
              <a:buNone/>
            </a:pPr>
            <a:r>
              <a:rPr lang="en-US" sz="43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школьном дворе звучит музыка, а ребята в ярких костюмах показывают танец своего народа. Одни принесли лепёшки и сладости, другие — узоры и орнаменты на тканях. Всем интересно рассматривать, как по-разному люди сохраняют свои традиции и делятся ими друг с другом.
</a:t>
            </a:r>
            <a:endParaRPr lang="en-US" sz="1034" dirty="0"/>
          </a:p>
        </p:txBody>
      </p:sp>
      <p:sp>
        <p:nvSpPr>
          <p:cNvPr id="9" name="Text 2"/>
          <p:cNvSpPr txBox="1"/>
          <p:nvPr/>
        </p:nvSpPr>
        <p:spPr>
          <a:xfrm>
            <a:off x="4651672" y="3664599"/>
            <a:ext cx="4038300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042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стол в большом доме
</a:t>
            </a:r>
            <a:pPr algn="ctr" indent="0" marL="0">
              <a:lnSpc>
                <a:spcPct val="90000"/>
              </a:lnSpc>
              <a:buNone/>
            </a:pPr>
            <a:r>
              <a:rPr lang="en-US" sz="434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одним столом собралась большая семья: у бабушки — свой рецепт, у дедушки — свои истории, а у внуков — весёлые вопросы. В разных регионах России готовят разные блюда, но гостеприимство везде одинаковое. Люди угощают, улыбаются и уважают чужие обычаи.
</a:t>
            </a:r>
            <a:endParaRPr lang="en-US" sz="1042" dirty="0"/>
          </a:p>
        </p:txBody>
      </p:sp>
      <p:sp>
        <p:nvSpPr>
          <p:cNvPr id="10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575" y="2144917"/>
            <a:ext cx="485400" cy="4314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73886" y="2166491"/>
            <a:ext cx="485400" cy="3883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34624" y="2166491"/>
            <a:ext cx="485400" cy="3883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95362" y="2166491"/>
            <a:ext cx="485400" cy="3883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499694" y="2133101"/>
            <a:ext cx="398213" cy="4551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заняты люди по всей стране
</a:t>
            </a:r>
            <a:endParaRPr lang="en-US" sz="2590" dirty="0"/>
          </a:p>
        </p:txBody>
      </p:sp>
      <p:sp>
        <p:nvSpPr>
          <p:cNvPr id="10" name="Text 2"/>
          <p:cNvSpPr txBox="1"/>
          <p:nvPr/>
        </p:nvSpPr>
        <p:spPr>
          <a:xfrm>
            <a:off x="413150" y="2714499"/>
            <a:ext cx="1355175" cy="16616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66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Заводы и фабрики
</a:t>
            </a:r>
            <a:pPr algn="l" indent="0" marL="0">
              <a:lnSpc>
                <a:spcPct val="90000"/>
              </a:lnSpc>
              <a:buNone/>
            </a:pPr>
            <a:r>
              <a:rPr lang="en-US" sz="486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заводах и фабриках люди делают машины, металл, одежду и другие нужные вещи. Здесь работают инженеры, рабочие и мастера, которые следят за качеством и безопасностью.
</a:t>
            </a:r>
            <a:endParaRPr lang="en-US" sz="1166" dirty="0"/>
          </a:p>
        </p:txBody>
      </p:sp>
      <p:sp>
        <p:nvSpPr>
          <p:cNvPr id="11" name="Text 3"/>
          <p:cNvSpPr txBox="1"/>
          <p:nvPr/>
        </p:nvSpPr>
        <p:spPr>
          <a:xfrm>
            <a:off x="2173889" y="2714499"/>
            <a:ext cx="1355175" cy="16616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Фермы и поля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сельском хозяйстве выращивают хлеб, овощи, фрукты и заботятся о животных. Труд фермеров помогает всем получать свежие продукты каждый день.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934628" y="2714499"/>
            <a:ext cx="1355175" cy="16616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 и знания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школах учат детей читать, считать, думать и работать вместе. Учителя помогают каждому ученику узнавать новое и готовиться к будущей профессии.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695368" y="2714499"/>
            <a:ext cx="1355175" cy="16616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Больницы и забота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больницах врачи и медсёстры помогают людям быть здоровыми. Их работа очень важна, потому что она поддерживает семьи, детей и взрослых.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7456107" y="2714499"/>
            <a:ext cx="1355175" cy="16616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 открытия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научных центрах исследователи ищут новые решения для медицины, техники и природы. Их идеи делают жизнь удобнее, безопаснее и интереснее.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заняты люди по всей стране
</a:t>
            </a:r>
            <a:endParaRPr lang="en-US" sz="259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1208" y="1569245"/>
            <a:ext cx="1713264" cy="29191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и цифровые сервисы в повседневной жизни
</a:t>
            </a:r>
            <a:endParaRPr lang="en-US" sz="2590" dirty="0"/>
          </a:p>
        </p:txBody>
      </p:sp>
      <p:sp>
        <p:nvSpPr>
          <p:cNvPr id="11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525179" y="2551753"/>
            <a:ext cx="1306017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41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Электронный дневник
</a:t>
            </a:r>
            <a:pPr algn="l" indent="0" marL="0">
              <a:lnSpc>
                <a:spcPct val="90000"/>
              </a:lnSpc>
              <a:buNone/>
            </a:pPr>
            <a:r>
              <a:rPr lang="en-US" sz="476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электронный дневник школьники и родители видят оценки, расписание и домашние задания. Это удобно: не нужно искать бумажный дневник в рюкзаке среди тетрадей и карандашей.
</a:t>
            </a:r>
            <a:endParaRPr lang="en-US" sz="1141" dirty="0"/>
          </a:p>
        </p:txBody>
      </p:sp>
      <p:sp>
        <p:nvSpPr>
          <p:cNvPr id="13" name="Text 3"/>
          <p:cNvSpPr txBox="1"/>
          <p:nvPr/>
        </p:nvSpPr>
        <p:spPr>
          <a:xfrm>
            <a:off x="2230228" y="2551753"/>
            <a:ext cx="130601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41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и маршруты
</a:t>
            </a:r>
            <a:pPr algn="l" indent="0" marL="0">
              <a:lnSpc>
                <a:spcPct val="90000"/>
              </a:lnSpc>
              <a:buNone/>
            </a:pPr>
            <a:r>
              <a:rPr lang="en-US" sz="476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Онлайн-карты помогают быстро найти дом, школу, музей или поликлинику. Они показывают дорогу, остановки и пробки, поэтому поездка становится понятнее даже в большом городе.
</a:t>
            </a:r>
            <a:endParaRPr lang="en-US" sz="1141" dirty="0"/>
          </a:p>
        </p:txBody>
      </p:sp>
      <p:sp>
        <p:nvSpPr>
          <p:cNvPr id="14" name="Text 4"/>
          <p:cNvSpPr txBox="1"/>
          <p:nvPr/>
        </p:nvSpPr>
        <p:spPr>
          <a:xfrm>
            <a:off x="3952253" y="2551753"/>
            <a:ext cx="1306017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к врачу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интернет-сервисам можно выбрать удобное время для приёма и не стоять в длинной очереди. Это экономит время семьи и помогает заранее планировать день.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5652582" y="2551753"/>
            <a:ext cx="1306017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45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в сети
</a:t>
            </a:r>
            <a:pPr algn="l" indent="0" marL="0">
              <a:lnSpc>
                <a:spcPct val="90000"/>
              </a:lnSpc>
              <a:buNone/>
            </a:pPr>
            <a:r>
              <a:rPr lang="en-US" sz="477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интернете важно беречь личные данные: не сообщать пароль, адрес и номер карты незнакомым людям. Если что-то кажется странным, нужно сразу обратиться к взрослым.
</a:t>
            </a:r>
            <a:endParaRPr lang="en-US" sz="114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81609" y="2039461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шаг: проба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приходит на первую тренировку и выбирает то, что ему нравится: футбол, фигурное катание, плавание или лыжи. Главное — почувствовать интерес и не бояться начать.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666009" y="2558407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Соревнования и победы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навыки становятся увереннее, спортсмен участвует в соревнованиях и учится радоваться не только победе, но и честной борьбе. Так спорт помогает дружить и не сдаваться.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81609" y="3077529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занятия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появляются расписание, упражнения и первые маленькие успехи. Тренировки учат терпению, ловкости и умению работать в команде, а ещё делают тело сильнее.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68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спорт входит в жизнь детей и взрослых
</a:t>
            </a:r>
            <a:endParaRPr lang="en-US" sz="296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2325" y="1473910"/>
            <a:ext cx="4196470" cy="30776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71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хранят память о прошлом
</a:t>
            </a:r>
            <a:endParaRPr lang="en-US" sz="2771" dirty="0"/>
          </a:p>
        </p:txBody>
      </p:sp>
      <p:sp>
        <p:nvSpPr>
          <p:cNvPr id="10" name="Text 2"/>
          <p:cNvSpPr txBox="1"/>
          <p:nvPr/>
        </p:nvSpPr>
        <p:spPr>
          <a:xfrm>
            <a:off x="413147" y="606753"/>
            <a:ext cx="4125648" cy="8012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хранят память о прошлом
</a:t>
            </a:r>
            <a:endParaRPr lang="en-US" sz="3000" dirty="0"/>
          </a:p>
        </p:txBody>
      </p:sp>
      <p:sp>
        <p:nvSpPr>
          <p:cNvPr id="11" name="Text 3"/>
          <p:cNvSpPr txBox="1"/>
          <p:nvPr/>
        </p:nvSpPr>
        <p:spPr>
          <a:xfrm>
            <a:off x="4708924" y="1530590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5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истории
</a:t>
            </a:r>
            <a:pPr algn="l" indent="0" marL="0">
              <a:lnSpc>
                <a:spcPct val="90000"/>
              </a:lnSpc>
              <a:buNone/>
            </a:pPr>
            <a:r>
              <a:rPr lang="en-US" sz="46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семьях бережно хранят фотографии, письма и награды прадедушек и прабабушек. Такие вещи помогают детям узнать, как жили их близкие и через какие трудности им пришлось пройти.
</a:t>
            </a:r>
            <a:endParaRPr lang="en-US" sz="1105" dirty="0"/>
          </a:p>
        </p:txBody>
      </p:sp>
      <p:sp>
        <p:nvSpPr>
          <p:cNvPr id="12" name="Text 4"/>
          <p:cNvSpPr txBox="1"/>
          <p:nvPr/>
        </p:nvSpPr>
        <p:spPr>
          <a:xfrm>
            <a:off x="4708924" y="2397365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 и мемориалы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и сёлах стоят памятники и мемориалы, куда люди приходят с цветами. Это место тишины и уважения, где вспоминают тех, кто защищал Родину.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708924" y="3264140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 войны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музеях можно увидеть письма с фронта, военную форму, карты и личные вещи солдат. Эти экспонаты рассказывают о прошлом лучше любых длинных слов.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708924" y="4130915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памяти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 проводят беседы, выставки и встречи с ветеранами и их семьями. Так дети понимают, почему мир и свобода — это большая ценность, которую нужно беречь.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10343" y="1473529"/>
            <a:ext cx="2795447" cy="28091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дела, которые помогают природе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421775" y="1563687"/>
            <a:ext cx="2596083" cy="709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4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Раздельный сбор
</a:t>
            </a:r>
            <a:pPr algn="l" indent="0" marL="0">
              <a:lnSpc>
                <a:spcPct val="90000"/>
              </a:lnSpc>
              <a:buNone/>
            </a:pPr>
            <a:r>
              <a:rPr lang="en-US" sz="477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складывать бумагу, пластик и стекло отдельно, отходов становится меньше, а переработка идёт быстрее. Это простое дело не требует суперсилы, только внимательности.
</a:t>
            </a:r>
            <a:endParaRPr lang="en-US" sz="954" dirty="0"/>
          </a:p>
        </p:txBody>
      </p:sp>
      <p:sp>
        <p:nvSpPr>
          <p:cNvPr id="12" name="Text 3"/>
          <p:cNvSpPr txBox="1"/>
          <p:nvPr/>
        </p:nvSpPr>
        <p:spPr>
          <a:xfrm>
            <a:off x="409575" y="2501935"/>
            <a:ext cx="2648320" cy="709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65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вредить растениям
</a:t>
            </a:r>
            <a:pPr algn="l" indent="0" marL="0">
              <a:lnSpc>
                <a:spcPct val="90000"/>
              </a:lnSpc>
              <a:buNone/>
            </a:pPr>
            <a:r>
              <a:rPr lang="en-US" sz="533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ломать ветки, рвать редкие цветы и оставлять мусор в лесу. Живая природа не любит шумных и неаккуратных гостей, даже если они пришли ненадолго.
</a:t>
            </a:r>
            <a:endParaRPr lang="en-US" sz="1065" dirty="0"/>
          </a:p>
        </p:txBody>
      </p:sp>
      <p:sp>
        <p:nvSpPr>
          <p:cNvPr id="13" name="Text 4"/>
          <p:cNvSpPr txBox="1"/>
          <p:nvPr/>
        </p:nvSpPr>
        <p:spPr>
          <a:xfrm>
            <a:off x="3252603" y="1563687"/>
            <a:ext cx="2648320" cy="709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8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воды и света
</a:t>
            </a:r>
            <a:pPr algn="l" indent="0" marL="0">
              <a:lnSpc>
                <a:spcPct val="90000"/>
              </a:lnSpc>
              <a:buNone/>
            </a:pPr>
            <a:r>
              <a:rPr lang="en-US" sz="549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закрываем кран и выключаем лишний свет, мы бережём природные ресурсы. Такие привычки легко выучить дома и в школе, как таблицу умножения.
</a:t>
            </a:r>
            <a:endParaRPr lang="en-US" sz="1098" dirty="0"/>
          </a:p>
        </p:txBody>
      </p:sp>
      <p:sp>
        <p:nvSpPr>
          <p:cNvPr id="14" name="Text 5"/>
          <p:cNvSpPr txBox="1"/>
          <p:nvPr/>
        </p:nvSpPr>
        <p:spPr>
          <a:xfrm>
            <a:off x="421773" y="3468185"/>
            <a:ext cx="2596084" cy="709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82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школьников
</a:t>
            </a:r>
            <a:pPr algn="l" indent="0" marL="0">
              <a:lnSpc>
                <a:spcPct val="90000"/>
              </a:lnSpc>
              <a:buNone/>
            </a:pPr>
            <a:r>
              <a:rPr lang="en-US" sz="49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маленькие поступки учеников имеют значение: убрать бумажку, посадить дерево, покормить птиц зимой. Из таких добрых дел вырастает большая забота о стране.
</a:t>
            </a:r>
            <a:endParaRPr lang="en-US" sz="982" dirty="0"/>
          </a:p>
        </p:txBody>
      </p:sp>
      <p:sp>
        <p:nvSpPr>
          <p:cNvPr id="15" name="Text 6"/>
          <p:cNvSpPr txBox="1"/>
          <p:nvPr/>
        </p:nvSpPr>
        <p:spPr>
          <a:xfrm>
            <a:off x="3247839" y="2501935"/>
            <a:ext cx="2648321" cy="709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71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 парки
</a:t>
            </a:r>
            <a:pPr algn="l" indent="0" marL="0">
              <a:lnSpc>
                <a:spcPct val="90000"/>
              </a:lnSpc>
              <a:buNone/>
            </a:pPr>
            <a:r>
              <a:rPr lang="en-US" sz="486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заповедниках и национальных парках животные и растения находятся под защитой. Там можно увидеть редкие виды и понять, как важно сохранять их дома для природы.
</a:t>
            </a:r>
            <a:endParaRPr lang="en-US" sz="97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48689" y="2845939"/>
            <a:ext cx="3479647" cy="182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обычные и праздничные дни вместе делают жизнь семьи, школы и всей страны яркой и очень разной.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Григорианский календарь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12127" y="553498"/>
            <a:ext cx="5426440" cy="14715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6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365
</a:t>
            </a:r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дней в году складываются из праздников, уроков, игр и заботы о близких.
</a:t>
            </a:r>
            <a:endParaRPr lang="en-US" sz="86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350144"/>
            <a:ext cx="2619450" cy="227411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550" y="1350144"/>
            <a:ext cx="2619450" cy="22741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8575" y="1349541"/>
            <a:ext cx="2612025" cy="22753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5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1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у доски
</a:t>
            </a:r>
            <a:pPr algn="l" indent="0" marL="0">
              <a:lnSpc>
                <a:spcPct val="90000"/>
              </a:lnSpc>
              <a:buNone/>
            </a:pPr>
            <a:r>
              <a:rPr lang="en-US" sz="422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с удовольствием объясняет одноклассникам задачу и вдруг понимает: ему нравится помогать другим учиться. Из такого интереса может вырасти профессия учителя, который каждый день открывает детям дорогу к знаниям и уверенности.
</a:t>
            </a:r>
            <a:endParaRPr lang="en-US" sz="1014" dirty="0"/>
          </a:p>
        </p:txBody>
      </p:sp>
      <p:sp>
        <p:nvSpPr>
          <p:cNvPr id="9" name="Text 1"/>
          <p:cNvSpPr txBox="1"/>
          <p:nvPr/>
        </p:nvSpPr>
        <p:spPr>
          <a:xfrm>
            <a:off x="3267836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1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 и мастер идей
</a:t>
            </a:r>
            <a:pPr algn="l" indent="0" marL="0">
              <a:lnSpc>
                <a:spcPct val="90000"/>
              </a:lnSpc>
              <a:buNone/>
            </a:pPr>
            <a:r>
              <a:rPr lang="en-US" sz="422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любит конструкторы, мосты и сложные механизмы. Она замечает, как вещи устроены, и ищет, как сделать их удобнее и надёжнее. Из этого интереса может вырасти инженер, создающий технику для жизни людей.
</a:t>
            </a:r>
            <a:endParaRPr lang="en-US" sz="1014" dirty="0"/>
          </a:p>
        </p:txBody>
      </p:sp>
      <p:sp>
        <p:nvSpPr>
          <p:cNvPr id="10" name="Text 2"/>
          <p:cNvSpPr txBox="1"/>
          <p:nvPr/>
        </p:nvSpPr>
        <p:spPr>
          <a:xfrm>
            <a:off x="612252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1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Доктор, который умеет слушать
</a:t>
            </a:r>
            <a:pPr algn="l" indent="0" marL="0">
              <a:lnSpc>
                <a:spcPct val="90000"/>
              </a:lnSpc>
              <a:buNone/>
            </a:pPr>
            <a:r>
              <a:rPr lang="en-US" sz="422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внимательно заботится о младшем брате, помогает бабушке и не боится спрашивать, как устроено тело человека. Такое любопытство и доброта часто ведут к профессии врача, которому доверяют здоровье и спокойствие семьи.
</a:t>
            </a:r>
            <a:endParaRPr lang="en-US" sz="1014" dirty="0"/>
          </a:p>
        </p:txBody>
      </p:sp>
      <p:sp>
        <p:nvSpPr>
          <p:cNvPr id="11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Профессии, которые могут выбрать дети
</a:t>
            </a:r>
            <a:endParaRPr lang="en-US" sz="259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16855" y="3117904"/>
            <a:ext cx="2838530" cy="13693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страну единым целым
</a:t>
            </a:r>
            <a:endParaRPr lang="en-US" sz="2590" dirty="0"/>
          </a:p>
        </p:txBody>
      </p:sp>
      <p:sp>
        <p:nvSpPr>
          <p:cNvPr id="13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4" name="Text 2"/>
          <p:cNvSpPr txBox="1"/>
          <p:nvPr/>
        </p:nvSpPr>
        <p:spPr>
          <a:xfrm>
            <a:off x="518076" y="206981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66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территория
</a:t>
            </a:r>
            <a:pPr algn="l" indent="0" marL="0">
              <a:lnSpc>
                <a:spcPct val="90000"/>
              </a:lnSpc>
              <a:buNone/>
            </a:pPr>
            <a:r>
              <a:rPr lang="en-US" sz="444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очень большая, но это одна страна с общими границами, дорогами и правилами жизни. Люди живут в разных климатах, однако чувствуют себя частью одного дома.
</a:t>
            </a:r>
            <a:endParaRPr lang="en-US" sz="1066" dirty="0"/>
          </a:p>
        </p:txBody>
      </p:sp>
      <p:sp>
        <p:nvSpPr>
          <p:cNvPr id="15" name="Text 3"/>
          <p:cNvSpPr txBox="1"/>
          <p:nvPr/>
        </p:nvSpPr>
        <p:spPr>
          <a:xfrm>
            <a:off x="3355535" y="206981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66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язык общения
</a:t>
            </a:r>
            <a:pPr algn="l" indent="0" marL="0">
              <a:lnSpc>
                <a:spcPct val="90000"/>
              </a:lnSpc>
              <a:buNone/>
            </a:pPr>
            <a:r>
              <a:rPr lang="en-US" sz="444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помогает людям из разных городов и республик понимать друг друга, учиться вместе и работать сообща. Он соединяет школьников, родителей и соседей.
</a:t>
            </a:r>
            <a:endParaRPr lang="en-US" sz="1066" dirty="0"/>
          </a:p>
        </p:txBody>
      </p:sp>
      <p:sp>
        <p:nvSpPr>
          <p:cNvPr id="16" name="Text 4"/>
          <p:cNvSpPr txBox="1"/>
          <p:nvPr/>
        </p:nvSpPr>
        <p:spPr>
          <a:xfrm>
            <a:off x="6182984" y="206981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66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труду
</a:t>
            </a:r>
            <a:pPr algn="l" indent="0" marL="0">
              <a:lnSpc>
                <a:spcPct val="90000"/>
              </a:lnSpc>
              <a:buNone/>
            </a:pPr>
            <a:r>
              <a:rPr lang="en-US" sz="444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Врач, учитель, водитель, фермер и строитель — каждый делает важное дело. Когда люди честно работают, жизнь становится удобнее, безопаснее и дружелюбнее.
</a:t>
            </a:r>
            <a:endParaRPr lang="en-US" sz="1066" dirty="0"/>
          </a:p>
        </p:txBody>
      </p:sp>
      <p:sp>
        <p:nvSpPr>
          <p:cNvPr id="17" name="Text 5"/>
          <p:cNvSpPr txBox="1"/>
          <p:nvPr/>
        </p:nvSpPr>
        <p:spPr>
          <a:xfrm>
            <a:off x="518076" y="355710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66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 традиции
</a:t>
            </a:r>
            <a:pPr algn="l" indent="0" marL="0">
              <a:lnSpc>
                <a:spcPct val="90000"/>
              </a:lnSpc>
              <a:buNone/>
            </a:pPr>
            <a:r>
              <a:rPr lang="en-US" sz="444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Книги, музыка, театр, праздники и народные обычаи напоминают о богатой истории страны. Они помогают людям узнавать друг друга и радоваться общему наследию.
</a:t>
            </a:r>
            <a:endParaRPr lang="en-US" sz="1066" dirty="0"/>
          </a:p>
        </p:txBody>
      </p:sp>
      <p:sp>
        <p:nvSpPr>
          <p:cNvPr id="18" name="Text 6"/>
          <p:cNvSpPr txBox="1"/>
          <p:nvPr/>
        </p:nvSpPr>
        <p:spPr>
          <a:xfrm>
            <a:off x="3355535" y="355710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66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будущем
</a:t>
            </a:r>
            <a:pPr algn="l" indent="0" marL="0">
              <a:lnSpc>
                <a:spcPct val="90000"/>
              </a:lnSpc>
              <a:buNone/>
            </a:pPr>
            <a:r>
              <a:rPr lang="en-US" sz="444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думают о природе, здоровье, знаниях и новых идеях, страна развивается. Современная Россия смотрит вперёд и строит жизнь, в которой хочется жить детям.
</a:t>
            </a:r>
            <a:endParaRPr lang="en-US" sz="106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19814" y="1574238"/>
            <a:ext cx="6104374" cy="21938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— страна, которую строят люди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Россия огромна, красива и очень разная. Её будущее создают люди труда, дети с мечтами и взрослые, которые любят свою страну, берегут природу и помогают друг другу.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2026-05-26T11:02:17Z</dcterms:created>
  <dcterms:modified xsi:type="dcterms:W3CDTF">2026-05-26T11:02:17Z</dcterms:modified>
</cp:coreProperties>
</file>