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image" Target="../media/image-3-15.png"/><Relationship Id="rId16" Type="http://schemas.openxmlformats.org/officeDocument/2006/relationships/image" Target="../media/image-3-16.png"/><Relationship Id="rId17" Type="http://schemas.openxmlformats.org/officeDocument/2006/relationships/image" Target="../media/image-3-17.png"/><Relationship Id="rId18" Type="http://schemas.openxmlformats.org/officeDocument/2006/relationships/image" Target="../media/image-3-18.png"/><Relationship Id="rId19" Type="http://schemas.openxmlformats.org/officeDocument/2006/relationships/slideLayout" Target="../slideLayouts/slideLayout1.xml"/><Relationship Id="rId2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image" Target="../media/image-10-12.png"/><Relationship Id="rId13" Type="http://schemas.openxmlformats.org/officeDocument/2006/relationships/image" Target="../media/image-10-13.png"/><Relationship Id="rId14" Type="http://schemas.openxmlformats.org/officeDocument/2006/relationships/image" Target="../media/image-10-14.png"/><Relationship Id="rId15" Type="http://schemas.openxmlformats.org/officeDocument/2006/relationships/image" Target="../media/image-10-15.png"/><Relationship Id="rId16" Type="http://schemas.openxmlformats.org/officeDocument/2006/relationships/image" Target="../media/image-10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image" Target="../media/image-12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image" Target="../media/image-19-13.png"/><Relationship Id="rId14" Type="http://schemas.openxmlformats.org/officeDocument/2006/relationships/image" Target="../media/image-19-14.png"/><Relationship Id="rId15" Type="http://schemas.openxmlformats.org/officeDocument/2006/relationships/image" Target="../media/image-19-15.png"/><Relationship Id="rId16" Type="http://schemas.openxmlformats.org/officeDocument/2006/relationships/image" Target="../media/image-19-16.png"/><Relationship Id="rId17" Type="http://schemas.openxmlformats.org/officeDocument/2006/relationships/image" Target="../media/image-19-17.png"/><Relationship Id="rId18" Type="http://schemas.openxmlformats.org/officeDocument/2006/relationships/image" Target="../media/image-19-18.png"/><Relationship Id="rId19" Type="http://schemas.openxmlformats.org/officeDocument/2006/relationships/slideLayout" Target="../slideLayouts/slideLayout1.xml"/><Relationship Id="rId2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6338" y="371225"/>
            <a:ext cx="3417025" cy="4412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1810700"/>
            <a:ext cx="4858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Криминальные ситуации на улице и в других местах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975973"/>
            <a:ext cx="4858500" cy="8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распознать опасность, защитить себя и быстро получить помощь.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590" y="433985"/>
            <a:ext cx="23328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00" y="1349364"/>
            <a:ext cx="4148100" cy="3098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школьнику важно знать правила безопасности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99050" y="1624284"/>
            <a:ext cx="3631500" cy="25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пятом классе дети чаще ходят сами: в школу, на кружки, в магазин и на остановку. Именно в такие моменты невнимательность, спешка или доверчивость могут привести к краже, потере ориентира или опасной встрече.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3425" y="1564045"/>
            <a:ext cx="209700" cy="279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32300" y="3301105"/>
            <a:ext cx="279600" cy="2796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63325" y="1592005"/>
            <a:ext cx="279600" cy="22368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18175" y="1564045"/>
            <a:ext cx="279600" cy="2796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787150" y="3316638"/>
            <a:ext cx="279600" cy="248533"/>
          </a:xfrm>
          <a:prstGeom prst="rect">
            <a:avLst/>
          </a:prstGeom>
        </p:spPr>
      </p:pic>
      <p:pic>
        <p:nvPicPr>
          <p:cNvPr id="19" name="Image 17" descr="preencoded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0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ситуации считаются опасными и криминальными
</a:t>
            </a:r>
            <a:endParaRPr lang="en-US" sz="3000" dirty="0"/>
          </a:p>
        </p:txBody>
      </p:sp>
      <p:sp>
        <p:nvSpPr>
          <p:cNvPr id="2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22" name="Text 2"/>
          <p:cNvSpPr txBox="1"/>
          <p:nvPr/>
        </p:nvSpPr>
        <p:spPr>
          <a:xfrm>
            <a:off x="448625" y="194644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Опасной считается любая попытка забрать телефон, деньги, рюкзак или другие вещи. Риск особенно высок в толпе, у входов и там, где человек отвлекся на минуту.
</a:t>
            </a:r>
            <a:endParaRPr lang="en-US" sz="1000" dirty="0"/>
          </a:p>
        </p:txBody>
      </p:sp>
      <p:sp>
        <p:nvSpPr>
          <p:cNvPr id="23" name="Text 3"/>
          <p:cNvSpPr txBox="1"/>
          <p:nvPr/>
        </p:nvSpPr>
        <p:spPr>
          <a:xfrm>
            <a:off x="936200" y="153194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Кража вещей
</a:t>
            </a:r>
            <a:endParaRPr lang="en-US" sz="1200" dirty="0"/>
          </a:p>
        </p:txBody>
      </p:sp>
      <p:sp>
        <p:nvSpPr>
          <p:cNvPr id="24" name="Text 4"/>
          <p:cNvSpPr txBox="1"/>
          <p:nvPr/>
        </p:nvSpPr>
        <p:spPr>
          <a:xfrm>
            <a:off x="1872450" y="368350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Сообщения и звонки от незнакомцев могут содержать просьбы, ложные обещания или попытки выведать адрес и другие данные. Любую такую связь нужно сразу прекращать.
</a:t>
            </a:r>
            <a:endParaRPr lang="en-US" sz="1000" dirty="0"/>
          </a:p>
        </p:txBody>
      </p:sp>
      <p:sp>
        <p:nvSpPr>
          <p:cNvPr id="25" name="Text 5"/>
          <p:cNvSpPr txBox="1"/>
          <p:nvPr/>
        </p:nvSpPr>
        <p:spPr>
          <a:xfrm>
            <a:off x="2360025" y="326900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Обман по телефону
</a:t>
            </a:r>
            <a:endParaRPr lang="en-US" sz="1200" dirty="0"/>
          </a:p>
        </p:txBody>
      </p:sp>
      <p:sp>
        <p:nvSpPr>
          <p:cNvPr id="26" name="Text 6"/>
          <p:cNvSpPr txBox="1"/>
          <p:nvPr/>
        </p:nvSpPr>
        <p:spPr>
          <a:xfrm>
            <a:off x="3303475" y="194644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идти с незнакомым человеком, даже если он говорит уверенно или просит о «маленькой помощи». Иногда опасность начинается с обычного разговора и кажется безобидной.
</a:t>
            </a:r>
            <a:endParaRPr lang="en-US" sz="1000" dirty="0"/>
          </a:p>
        </p:txBody>
      </p:sp>
      <p:sp>
        <p:nvSpPr>
          <p:cNvPr id="27" name="Text 7"/>
          <p:cNvSpPr txBox="1"/>
          <p:nvPr/>
        </p:nvSpPr>
        <p:spPr>
          <a:xfrm>
            <a:off x="3791050" y="153194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Попытка увести
</a:t>
            </a:r>
            <a:endParaRPr lang="en-US" sz="1200" dirty="0"/>
          </a:p>
        </p:txBody>
      </p:sp>
      <p:sp>
        <p:nvSpPr>
          <p:cNvPr id="28" name="Text 8"/>
          <p:cNvSpPr txBox="1"/>
          <p:nvPr/>
        </p:nvSpPr>
        <p:spPr>
          <a:xfrm>
            <a:off x="6158325" y="194644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кто-то пугает, требует отдать вещь, деньги или выполнить приказ, это уже опасная ситуация. Важно сразу отойти к людям и не вступать в спор.
</a:t>
            </a:r>
            <a:endParaRPr lang="en-US" sz="1000" dirty="0"/>
          </a:p>
        </p:txBody>
      </p:sp>
      <p:sp>
        <p:nvSpPr>
          <p:cNvPr id="29" name="Text 9"/>
          <p:cNvSpPr txBox="1"/>
          <p:nvPr/>
        </p:nvSpPr>
        <p:spPr>
          <a:xfrm>
            <a:off x="6645900" y="153194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Угрозы и шантаж
</a:t>
            </a:r>
            <a:endParaRPr lang="en-US" sz="1200" dirty="0"/>
          </a:p>
        </p:txBody>
      </p:sp>
      <p:sp>
        <p:nvSpPr>
          <p:cNvPr id="30" name="Text 10"/>
          <p:cNvSpPr txBox="1"/>
          <p:nvPr/>
        </p:nvSpPr>
        <p:spPr>
          <a:xfrm>
            <a:off x="4727300" y="368350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часто маскируется под просьбу показать дорогу, найти питомца или помочь донести сумку. Ребенок не должен следовать за незнакомым взрослым без разрешения родителей.
</a:t>
            </a:r>
            <a:endParaRPr lang="en-US" sz="1000" dirty="0"/>
          </a:p>
        </p:txBody>
      </p:sp>
      <p:sp>
        <p:nvSpPr>
          <p:cNvPr id="31" name="Text 11"/>
          <p:cNvSpPr txBox="1"/>
          <p:nvPr/>
        </p:nvSpPr>
        <p:spPr>
          <a:xfrm>
            <a:off x="5214875" y="326900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Ложная просьба о помощи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948" y="1638775"/>
            <a:ext cx="2718004" cy="314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400" y="360000"/>
            <a:ext cx="6293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места требуют особого внимания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77350" y="3830087"/>
            <a:ext cx="45627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растет там, где темно, мало людей, много спешки и нет контроля. В таких местах труднее быстро позвать на помощь и безопасно уйти.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477350" y="3404463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обстановка становится опасной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77350" y="2188039"/>
            <a:ext cx="45627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внимательно нужно вести себя в подъездах, лифтах, на остановках, в пустых дворах, парках и пустых вагонах транспорта. Там легко остаться без поддержки взрослых.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477350" y="1762414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риск заметно выше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риск выше: примеры мест и ситуаций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теме безопасности для 5 класса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усиливаются, когда человек спешит, отвлекается или остается без взрослых рядом.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осторожность нужна в подъезде и транспорте; опасность зависит и от обстановки, и от поведения людей.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небезопасной обстановки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553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Темнота, сломанные фонари, пустые проходы и закрытые углы мешают быстро заметить угрозу. Если рядом мало людей и сложно добраться до взрослых, лучше сразу сменить маршрут.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51020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незнакомец подходит слишком близко, хватает за руку, идет следом или настойчиво зовет в безлюдное место, это явный сигнал опасности. Нужно увеличить расстояние и двигаться к людям.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50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Громкие крики, резкие движения, давление, спешка и попытки отвлечь разговором часто сопровождают криминальную ситуацию. В такой момент важно не теряться и сразу искать помощь рядом.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действий при угрозе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 школьника в опасной ситуации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вести себя с незнакомыми людьми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553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незнакомец зовет в машину, предлагает показать дорогу или просит пойти вместе, нужно коротко отказаться и сразу отойти на безопасное расстояние.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6553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настойчивости нужно идти к людям, громко позвать на помощь и сообщить взрослому, охраннику или сотруднику магазина. Спокойный, но твердый отказ помогает не втянуться в ситуацию.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9375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брать у незнакомых людей конфеты, деньги, игрушки или любые обещанные подарки. Такие предложения могут скрывать опасный умысел и требуют немедленного прекращения разговора.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9375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 человек говорит дружелюбно и просит о мелкой услуге, нельзя уходить с ним без разрешения родителей. Безопасность важнее вежливости и желания помочь.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2219566"/>
            <a:ext cx="4843800" cy="164546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защитить вещи от кражи и вырывания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31070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типичные риски и простые безопасные действия в повседневных ситуациях.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257175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вещь заметна и чем надежнее ее держат, тем труднее ее выхватить или украсть.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памятка по личной безопасности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475" y="1876773"/>
            <a:ext cx="279600" cy="2236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78944" y="1848813"/>
            <a:ext cx="244650" cy="279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49413" y="1848813"/>
            <a:ext cx="209700" cy="2796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906431" y="3406763"/>
            <a:ext cx="244650" cy="2796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741950" y="3406763"/>
            <a:ext cx="279600" cy="2796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9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в автобусе, метро и электричке
</a:t>
            </a:r>
            <a:endParaRPr lang="en-US" sz="3000" dirty="0"/>
          </a:p>
        </p:txBody>
      </p:sp>
      <p:sp>
        <p:nvSpPr>
          <p:cNvPr id="20" name="Text 2"/>
          <p:cNvSpPr txBox="1"/>
          <p:nvPr/>
        </p:nvSpPr>
        <p:spPr>
          <a:xfrm>
            <a:off x="448625" y="2231218"/>
            <a:ext cx="26286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транспорте важно не загораживать проход и быть готовым выйти на своей остановке. Это помогает не растеряться в давке и быстрее оказаться рядом с людьми.
</a:t>
            </a:r>
            <a:endParaRPr lang="en-US" sz="1000" dirty="0"/>
          </a:p>
        </p:txBody>
      </p:sp>
      <p:sp>
        <p:nvSpPr>
          <p:cNvPr id="21" name="Text 3"/>
          <p:cNvSpPr txBox="1"/>
          <p:nvPr/>
        </p:nvSpPr>
        <p:spPr>
          <a:xfrm>
            <a:off x="936200" y="1816718"/>
            <a:ext cx="21411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Стой ближе к выходу
</a:t>
            </a:r>
            <a:endParaRPr lang="en-US" sz="1200" dirty="0"/>
          </a:p>
        </p:txBody>
      </p:sp>
      <p:sp>
        <p:nvSpPr>
          <p:cNvPr id="22" name="Text 4"/>
          <p:cNvSpPr txBox="1"/>
          <p:nvPr/>
        </p:nvSpPr>
        <p:spPr>
          <a:xfrm>
            <a:off x="3301619" y="2231218"/>
            <a:ext cx="26286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Сумка за спиной в толпе легче открывается незаметно. Если держать вещи спереди, проще заметить чужую руку и защитить телефон, кошелек и документы.
</a:t>
            </a:r>
            <a:endParaRPr lang="en-US" sz="1000" dirty="0"/>
          </a:p>
        </p:txBody>
      </p:sp>
      <p:sp>
        <p:nvSpPr>
          <p:cNvPr id="23" name="Text 5"/>
          <p:cNvSpPr txBox="1"/>
          <p:nvPr/>
        </p:nvSpPr>
        <p:spPr>
          <a:xfrm>
            <a:off x="3789194" y="1816718"/>
            <a:ext cx="21411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Держи рюкзак перед собой
</a:t>
            </a:r>
            <a:endParaRPr lang="en-US" sz="1200" dirty="0"/>
          </a:p>
        </p:txBody>
      </p:sp>
      <p:sp>
        <p:nvSpPr>
          <p:cNvPr id="24" name="Text 6"/>
          <p:cNvSpPr txBox="1"/>
          <p:nvPr/>
        </p:nvSpPr>
        <p:spPr>
          <a:xfrm>
            <a:off x="6154613" y="2231218"/>
            <a:ext cx="26286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 нельзя оставлять на виду у дверей или у окна. На ходу он отвлекает, а в тесном вагоне его проще выхватить или уронить.
</a:t>
            </a:r>
            <a:endParaRPr lang="en-US" sz="1000" dirty="0"/>
          </a:p>
        </p:txBody>
      </p:sp>
      <p:sp>
        <p:nvSpPr>
          <p:cNvPr id="25" name="Text 7"/>
          <p:cNvSpPr txBox="1"/>
          <p:nvPr/>
        </p:nvSpPr>
        <p:spPr>
          <a:xfrm>
            <a:off x="6642188" y="1816718"/>
            <a:ext cx="21411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показывай телефон
</a:t>
            </a:r>
            <a:endParaRPr lang="en-US" sz="1200" dirty="0"/>
          </a:p>
        </p:txBody>
      </p:sp>
      <p:sp>
        <p:nvSpPr>
          <p:cNvPr id="26" name="Text 8"/>
          <p:cNvSpPr txBox="1"/>
          <p:nvPr/>
        </p:nvSpPr>
        <p:spPr>
          <a:xfrm>
            <a:off x="1829106" y="3789168"/>
            <a:ext cx="26286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пустой вагон или отдаленное место могут быть небезопасны. Лучше выбрать участок, где рядом есть пассажиры, а при необходимости — перейти ближе к другим людям.
</a:t>
            </a:r>
            <a:endParaRPr lang="en-US" sz="1000" dirty="0"/>
          </a:p>
        </p:txBody>
      </p:sp>
      <p:sp>
        <p:nvSpPr>
          <p:cNvPr id="27" name="Text 9"/>
          <p:cNvSpPr txBox="1"/>
          <p:nvPr/>
        </p:nvSpPr>
        <p:spPr>
          <a:xfrm>
            <a:off x="2316681" y="3374668"/>
            <a:ext cx="21411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садись в пустой вагон
</a:t>
            </a:r>
            <a:endParaRPr lang="en-US" sz="1200" dirty="0"/>
          </a:p>
        </p:txBody>
      </p:sp>
      <p:sp>
        <p:nvSpPr>
          <p:cNvPr id="28" name="Text 10"/>
          <p:cNvSpPr txBox="1"/>
          <p:nvPr/>
        </p:nvSpPr>
        <p:spPr>
          <a:xfrm>
            <a:off x="4682100" y="3789168"/>
            <a:ext cx="26286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ведет себя странно незнакомый взрослый, нужно отойти к пассажирам и сразу обратиться к водителю, кондуктору или сотруднику станции за помощью.
</a:t>
            </a:r>
            <a:endParaRPr lang="en-US" sz="1000" dirty="0"/>
          </a:p>
        </p:txBody>
      </p:sp>
      <p:sp>
        <p:nvSpPr>
          <p:cNvPr id="29" name="Text 11"/>
          <p:cNvSpPr txBox="1"/>
          <p:nvPr/>
        </p:nvSpPr>
        <p:spPr>
          <a:xfrm>
            <a:off x="5169675" y="3374668"/>
            <a:ext cx="21411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96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Сообщай о подозрительном поведении
</a:t>
            </a:r>
            <a:endParaRPr lang="en-US" sz="119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 в разных опасных случаях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материалам учебной темы по безопасности школьника; без привязки к статистике, 2025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любой угрозе важно сначала увеличить дистанцию и не оставаться наедине с незнакомым человеком.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важное действие повторяется во всех ситуациях: уйти к людям и сразу сообщить о происшествии.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5650" y="1011938"/>
            <a:ext cx="2717400" cy="15550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100" y="1011938"/>
            <a:ext cx="2717400" cy="155507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600" y="1011938"/>
            <a:ext cx="2717400" cy="155507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9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ребенку проще быстро получить помощь
</a:t>
            </a:r>
            <a:endParaRPr lang="en-US" sz="2918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37810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аптеке или у стойки администратора легко найти взрослого, который выслушает и поможет связаться с родителями. Такие места обычно хорошо видны, там не нужно долго искать помощь. Ребенок может оставаться рядом с людьми и не уходить один.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7815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Аптека и стойка администратора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35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людной остановке проще не потеряться и дождаться знакомого взрослого или вызвать помощь по телефону. Здесь много свидетелей, есть освещение и заметные ориентиры. Важно стоять рядом с другими людьми и не отходить в пустую часть площадки.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2336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Остановка с большим потоком людей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210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магазине всегда есть касса, сотрудники и другие покупатели. Если стало тревожно, ребенок может подойти к кассиру или охраннику и попросить позвать взрослого. Свет, люди и понятные места делают такую остановку спокойнее и безопаснее.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211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Магазин у дома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приметы важно запомнить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1475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запомни внешность человека: рост, одежду, цвет куртки или шапки, очки, рюкзак, особую походку. Эти детали помогут взрослым быстрее понять, кого искать.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67925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была машина, обрати внимание на цвет, номер, марку и направление движения. Не подходи близко и не пытайся остановить человека сам.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2110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сразу назвать место, время и что именно произошло: где стоял человек, куда пошел, что сказал. Чем точнее рассказ, тем быстрее помогут взрослые и полиция.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941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ребенок потерялся в незнакомом месте
</a:t>
            </a:r>
            <a:endParaRPr lang="en-US" sz="2941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при потере ориентира в магазине, на улице или в транспорте.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975" y="2219566"/>
            <a:ext cx="4843800" cy="16454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Экстренные номера и случаи обращения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56600" y="4423500"/>
            <a:ext cx="34308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Экстренные службы России; справочные правила безопасности для школьников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55350" y="1595275"/>
            <a:ext cx="28842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таблица помогает быстро вспомнить, куда звонить в срочной ситуации.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55350" y="3164625"/>
            <a:ext cx="28842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Номер 112 подходит для любой неотложной ситуации, а остальные номера помогают сразу связаться с нужной службой.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Ошибки, которые повышают риск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6025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Переписка с незнакомцами, публикация своего местоположения и показ дорогого телефона на улице делают ребенка заметнее и уязвимее для обмана, слежки и кражи.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50130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через пустые дворы, вход в лифт с подозрительным человеком и прогулка поздно вечером без сопровождения повышают риск внезапной опасной встречи.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4235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Наушники и постоянный взгляд в экран мешают заметить, кто идет рядом, как движется машина и где можно быстро подойти к людям.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78340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Молчание о странном звонке, преследовании или попытке забрать вещь лишает взрослых времени на помощь. О любой тревоге нужно говорить сразу.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3750" y="1144195"/>
            <a:ext cx="3430800" cy="201358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09450" y="1144195"/>
            <a:ext cx="3430800" cy="201358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7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действовать, если другу угрожает опасность
</a:t>
            </a:r>
            <a:endParaRPr lang="en-US" sz="271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1008426" y="3825225"/>
            <a:ext cx="34308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начинается конфликт, не надо спорить или доказывать свою правоту. Лучше спокойно отойти вместе к освещенному магазину, остановке или входу в школу. Там проще оказаться среди взрослых и быстро позвать на помощь.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1008512" y="3344000"/>
            <a:ext cx="34308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Уйти вместе к людям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4714126" y="3825225"/>
            <a:ext cx="34308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друг испугался или его кто-то пугает, важно громко позвать учителя, охрану, родителей или другого взрослого. Нельзя оставлять товарища одного и нельзя начинать драку. Совместное обращение за помощью часто решает ситуацию быстрее.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4714212" y="3344000"/>
            <a:ext cx="34308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сообщить взрослым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снизить риск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правилам личной безопасности для школьников; без статистических измерений, 2025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простая подготовка перед выходом из дома делает ребенка увереннее и спокойнее в дороге.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безопасных привычек соблюдается одновременно, тем меньше вероятность потери, кражи и опасной встречи.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8475" y="1564045"/>
            <a:ext cx="279600" cy="279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32300" y="3301105"/>
            <a:ext cx="279600" cy="2796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63325" y="1592005"/>
            <a:ext cx="279600" cy="22368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18175" y="1564045"/>
            <a:ext cx="279600" cy="2796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787150" y="3301105"/>
            <a:ext cx="279600" cy="279600"/>
          </a:xfrm>
          <a:prstGeom prst="rect">
            <a:avLst/>
          </a:prstGeom>
        </p:spPr>
      </p:pic>
      <p:pic>
        <p:nvPicPr>
          <p:cNvPr id="19" name="Image 17" descr="preencoded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0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для семьи и школы
</a:t>
            </a:r>
            <a:endParaRPr lang="en-US" sz="3000" dirty="0"/>
          </a:p>
        </p:txBody>
      </p:sp>
      <p:sp>
        <p:nvSpPr>
          <p:cNvPr id="2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22" name="Text 2"/>
          <p:cNvSpPr txBox="1"/>
          <p:nvPr/>
        </p:nvSpPr>
        <p:spPr>
          <a:xfrm>
            <a:off x="448625" y="194644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Ребенок должен заранее сказать, куда идет и когда вернется. Это помогает взрослым быстро заметить задержку и вовремя связаться, если планы неожиданно изменились.
</a:t>
            </a:r>
            <a:endParaRPr lang="en-US" sz="1000" dirty="0"/>
          </a:p>
        </p:txBody>
      </p:sp>
      <p:sp>
        <p:nvSpPr>
          <p:cNvPr id="23" name="Text 3"/>
          <p:cNvSpPr txBox="1"/>
          <p:nvPr/>
        </p:nvSpPr>
        <p:spPr>
          <a:xfrm>
            <a:off x="936200" y="153194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Сообщать маршрут
</a:t>
            </a:r>
            <a:endParaRPr lang="en-US" sz="1200" dirty="0"/>
          </a:p>
        </p:txBody>
      </p:sp>
      <p:sp>
        <p:nvSpPr>
          <p:cNvPr id="24" name="Text 4"/>
          <p:cNvSpPr txBox="1"/>
          <p:nvPr/>
        </p:nvSpPr>
        <p:spPr>
          <a:xfrm>
            <a:off x="1872450" y="368350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Кодовое слово помогает проверить, что за ребенком пришел именно свой взрослый. Его используют только в семье, не сообщают посторонним и не меняют без согласования.
</a:t>
            </a:r>
            <a:endParaRPr lang="en-US" sz="1000" dirty="0"/>
          </a:p>
        </p:txBody>
      </p:sp>
      <p:sp>
        <p:nvSpPr>
          <p:cNvPr id="25" name="Text 5"/>
          <p:cNvSpPr txBox="1"/>
          <p:nvPr/>
        </p:nvSpPr>
        <p:spPr>
          <a:xfrm>
            <a:off x="2360025" y="326900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Знать семейное кодовое слово
</a:t>
            </a:r>
            <a:endParaRPr lang="en-US" sz="1200" dirty="0"/>
          </a:p>
        </p:txBody>
      </p:sp>
      <p:sp>
        <p:nvSpPr>
          <p:cNvPr id="26" name="Text 6"/>
          <p:cNvSpPr txBox="1"/>
          <p:nvPr/>
        </p:nvSpPr>
        <p:spPr>
          <a:xfrm>
            <a:off x="3303475" y="194644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садиться в чужую машину, идти за незнакомцем или соглашаться на уединенную прогулку. Безопаснее сразу отойти к людям и сообщить взрослым о просьбе.
</a:t>
            </a:r>
            <a:endParaRPr lang="en-US" sz="1000" dirty="0"/>
          </a:p>
        </p:txBody>
      </p:sp>
      <p:sp>
        <p:nvSpPr>
          <p:cNvPr id="27" name="Text 7"/>
          <p:cNvSpPr txBox="1"/>
          <p:nvPr/>
        </p:nvSpPr>
        <p:spPr>
          <a:xfrm>
            <a:off x="3791050" y="153194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уходить с незнакомыми
</a:t>
            </a:r>
            <a:endParaRPr lang="en-US" sz="1200" dirty="0"/>
          </a:p>
        </p:txBody>
      </p:sp>
      <p:sp>
        <p:nvSpPr>
          <p:cNvPr id="28" name="Text 8"/>
          <p:cNvSpPr txBox="1"/>
          <p:nvPr/>
        </p:nvSpPr>
        <p:spPr>
          <a:xfrm>
            <a:off x="6158325" y="194644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 должен быть заряжен, а номер родителей — сохранен и понятен ребенку. Если связи нет, нужно искать взрослого рядом и просить помочь позвонить.
</a:t>
            </a:r>
            <a:endParaRPr lang="en-US" sz="1000" dirty="0"/>
          </a:p>
        </p:txBody>
      </p:sp>
      <p:sp>
        <p:nvSpPr>
          <p:cNvPr id="29" name="Text 9"/>
          <p:cNvSpPr txBox="1"/>
          <p:nvPr/>
        </p:nvSpPr>
        <p:spPr>
          <a:xfrm>
            <a:off x="6645900" y="153194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Держать связь
</a:t>
            </a:r>
            <a:endParaRPr lang="en-US" sz="1200" dirty="0"/>
          </a:p>
        </p:txBody>
      </p:sp>
      <p:sp>
        <p:nvSpPr>
          <p:cNvPr id="30" name="Text 10"/>
          <p:cNvSpPr txBox="1"/>
          <p:nvPr/>
        </p:nvSpPr>
        <p:spPr>
          <a:xfrm>
            <a:off x="4727300" y="368350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Странный звонок, преследование, просьба пройти в сторону или попытка забрать вещь — повод немедленно рассказать родителям, учителю или охране. Молчать нельзя.
</a:t>
            </a:r>
            <a:endParaRPr lang="en-US" sz="1000" dirty="0"/>
          </a:p>
        </p:txBody>
      </p:sp>
      <p:sp>
        <p:nvSpPr>
          <p:cNvPr id="31" name="Text 11"/>
          <p:cNvSpPr txBox="1"/>
          <p:nvPr/>
        </p:nvSpPr>
        <p:spPr>
          <a:xfrm>
            <a:off x="5214875" y="3269000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рассказывать о тревоге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397200"/>
            <a:ext cx="5572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начинается с правильного решения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3500750"/>
            <a:ext cx="55722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защита школьника — заметить риск, отойти к людям, позвать на помощь и сразу рассказать взрослым. Эти простые шаги помогают избежать краж, обмана и опасных встреч.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2026-05-20T20:49:08Z</dcterms:created>
  <dcterms:modified xsi:type="dcterms:W3CDTF">2026-05-20T20:49:08Z</dcterms:modified>
</cp:coreProperties>
</file>