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45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основные темы: Природа океанов
</a:t>
            </a:r>
            <a:pPr algn="l" indent="0" marL="0">
              <a:lnSpc>
                <a:spcPct val="100000"/>
              </a:lnSpc>
              <a:buNone/>
            </a:pPr>
            <a:r>
              <a:rPr lang="en-US" sz="16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покрывают более 70% Земли, формируя основу жизни и климата планеты.
</a:t>
            </a:r>
            <a:endParaRPr lang="en-US" sz="424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возникли около 4 миллиардов лет назад и с тех пор регулируют климат, поддерживают водный обмен и обеспечивают условия для жизни многочисленных организмов. Современные технологии позволяют изучать их глубины и процессы с высокой точностью.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7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 роль океанов в жизни Земли
</a:t>
            </a:r>
            <a:endParaRPr lang="en-US" sz="2807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852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2086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0311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48536" y="1203795"/>
            <a:ext cx="1729200" cy="165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4400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— крупнейший пространственный объём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Занимая порядка 168 миллионов кв. км, Тихий океан отличается наибольшей глубиной и разнообразием климатических зон, охватывая экваториальные, тропические и умеренные широты.
</a:t>
            </a:r>
            <a:endParaRPr lang="en-US" sz="1150" dirty="0"/>
          </a:p>
        </p:txBody>
      </p:sp>
      <p:sp>
        <p:nvSpPr>
          <p:cNvPr id="10" name="Text 2"/>
          <p:cNvSpPr txBox="1"/>
          <p:nvPr/>
        </p:nvSpPr>
        <p:spPr>
          <a:xfrm>
            <a:off x="2452634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Атлантический океан: мост между континентами
</a:t>
            </a:r>
            <a:pPr algn="ctr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океан с площадью примерно 85 миллионов кв. км играет важную роль в глобальной циркуляции вод, связывая Америку и Европу, а также влияя на погоду и климат.
</a:t>
            </a:r>
            <a:endParaRPr lang="en-US" sz="1230" dirty="0"/>
          </a:p>
        </p:txBody>
      </p:sp>
      <p:sp>
        <p:nvSpPr>
          <p:cNvPr id="11" name="Text 3"/>
          <p:cNvSpPr txBox="1"/>
          <p:nvPr/>
        </p:nvSpPr>
        <p:spPr>
          <a:xfrm>
            <a:off x="4570859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океан — центр тропических морей
</a:t>
            </a:r>
            <a:pPr algn="ctr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площадью около 70 миллионов кв. км Индийский океан характеризуется тёплой водой и сезонными муссонами, поддерживая богатую морскую флору и фауну.
</a:t>
            </a:r>
            <a:endParaRPr lang="en-US" sz="1255" dirty="0"/>
          </a:p>
        </p:txBody>
      </p:sp>
      <p:sp>
        <p:nvSpPr>
          <p:cNvPr id="12" name="Text 4"/>
          <p:cNvSpPr txBox="1"/>
          <p:nvPr/>
        </p:nvSpPr>
        <p:spPr>
          <a:xfrm>
            <a:off x="6689084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Ледовитый океан — самый маленький и холодный
</a:t>
            </a:r>
            <a:pPr algn="ctr" indent="0" marL="0">
              <a:lnSpc>
                <a:spcPct val="100000"/>
              </a:lnSpc>
              <a:buNone/>
            </a:pPr>
            <a:r>
              <a:rPr lang="en-US" sz="113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океан площадью около 14 миллионов кв. км покрыт льдами большую часть года и отличается особенными экологическими условиями для редких видов животных.
</a:t>
            </a:r>
            <a:endParaRPr lang="en-US" sz="1134" dirty="0"/>
          </a:p>
        </p:txBody>
      </p:sp>
      <p:sp>
        <p:nvSpPr>
          <p:cNvPr id="13" name="Text 5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главных океана планеты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2932" y="1148225"/>
            <a:ext cx="4129536" cy="2751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средней глубины и наибольшей глубины для каждого из четырёх океанов планеты.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— самый глубокий, Северный Ледовитый — самый мелководный с меньшей средней глубиной.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 и крайние точки мировых океанов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«Атлас мира», Росгеография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 формируются ветром, они могут достигать высоты до 30 метров во время сильных штормов, передавая энергию по поверхности океана.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воды в мировом океане
</a:t>
            </a:r>
            <a:endParaRPr lang="en-US" sz="2241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 и их происхождение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Течения, такие как Гольфстрим, перемещают тёплую воду и влияют на климат, в то время как приливы вызываются гравитационным воздействием Луны и Солнца.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Течения и приливы: механизмы и влияние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солёность океанов составляет около 35 промилле, но может значительно меняться в зависимости от географического положения и климатических условий.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зонах с высокой испаряемостью, например, в Красном море, солёность достигает 40 промилле из-за интенсивного испарения и ограниченного притока пресной воды.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устьях крупных рек, как Амазонка и Миссисипи, солёность падает до 5–18 промилле из-за большого притока пресной речной воды.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и причины солёности океанических вод
</a:t>
            </a:r>
            <a:endParaRPr lang="en-US" sz="260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574"/>
            <a:ext cx="2916900" cy="11280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309630"/>
            <a:ext cx="2916900" cy="112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3517680"/>
            <a:ext cx="2916900" cy="112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483425" y="1153406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Срединно-Атлантический хребет — гигантская подводная цепь
</a:t>
            </a:r>
            <a:pPr algn="l" indent="0" marL="0">
              <a:lnSpc>
                <a:spcPct val="100000"/>
              </a:lnSpc>
              <a:buNone/>
            </a:pPr>
            <a:r>
              <a:rPr lang="en-US" sz="12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Протяжённостью более 16 000 километров, этот хребет разделяет две части Атлантического океана и служит зоной активного геологического процесса — расширения морского дна.
</a:t>
            </a:r>
            <a:endParaRPr lang="en-US" sz="1242" dirty="0"/>
          </a:p>
        </p:txBody>
      </p:sp>
      <p:sp>
        <p:nvSpPr>
          <p:cNvPr id="9" name="Text 2"/>
          <p:cNvSpPr txBox="1"/>
          <p:nvPr/>
        </p:nvSpPr>
        <p:spPr>
          <a:xfrm>
            <a:off x="3483425" y="236146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Марианская и Зондская впадины — глубочайшие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впадины являются самыми глубокими участками океанического дна, где условия давления и температуры исключительно экстремальные, а исследования редки и ценны.
</a:t>
            </a:r>
            <a:endParaRPr lang="en-US" sz="1248" dirty="0"/>
          </a:p>
        </p:txBody>
      </p:sp>
      <p:sp>
        <p:nvSpPr>
          <p:cNvPr id="10" name="Text 3"/>
          <p:cNvSpPr txBox="1"/>
          <p:nvPr/>
        </p:nvSpPr>
        <p:spPr>
          <a:xfrm>
            <a:off x="3483425" y="356951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поля и гидротермальные источники — уникальная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Гидротермальные источники извергают горячие минеральные растворы, которые поддерживают особые биоценозы, существующие без солнечного света под огромным давлением.
</a:t>
            </a:r>
            <a:endParaRPr lang="en-US" sz="1248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6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рельефа океанического дна
</a:t>
            </a:r>
            <a:endParaRPr lang="en-US" sz="271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экосистемы предоставляют разнообразие ресурсов — от рыбы до нефти и минералов, важные для питания и промышленности.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добывается рыбы, что обеспечивает питание миллиардов людей и поддерживает экономику многих стран.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729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 млн тонн
</a:t>
            </a:r>
            <a:endParaRPr lang="en-US" sz="5729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Продовольственная и сельскохозяйственная организация ООН (ФАО)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852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2086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0311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48536" y="1203795"/>
            <a:ext cx="1729200" cy="165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4400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воды — дом моржей и белух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Жёсткие условия Арктики населены уникальными млекопитающими, такими как моржи и белухи, адаптированными к холодной воде и длинным зимам.
</a:t>
            </a:r>
            <a:endParaRPr lang="en-US" sz="1273" dirty="0"/>
          </a:p>
        </p:txBody>
      </p:sp>
      <p:sp>
        <p:nvSpPr>
          <p:cNvPr id="10" name="Text 2"/>
          <p:cNvSpPr txBox="1"/>
          <p:nvPr/>
        </p:nvSpPr>
        <p:spPr>
          <a:xfrm>
            <a:off x="2452634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коралловые рифы — «леса» океана
</a:t>
            </a:r>
            <a:pPr algn="ctr" indent="0" marL="0">
              <a:lnSpc>
                <a:spcPct val="100000"/>
              </a:lnSpc>
              <a:buNone/>
            </a:pPr>
            <a:r>
              <a:rPr lang="en-US" sz="125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тропиках коралловые рифы создают разнообразные биотопы, поддерживающие стайные тропические рыбы и многочисленные морские беспозвоночные.
</a:t>
            </a:r>
            <a:endParaRPr lang="en-US" sz="1258" dirty="0"/>
          </a:p>
        </p:txBody>
      </p:sp>
      <p:sp>
        <p:nvSpPr>
          <p:cNvPr id="11" name="Text 3"/>
          <p:cNvSpPr txBox="1"/>
          <p:nvPr/>
        </p:nvSpPr>
        <p:spPr>
          <a:xfrm>
            <a:off x="4570859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сообщества Индийского океана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воды Индийского океана способствуют развитию богатых экосистем, где встречаются разнообразные виды рыб и морских растений.
</a:t>
            </a:r>
            <a:endParaRPr lang="en-US" sz="1273" dirty="0"/>
          </a:p>
        </p:txBody>
      </p:sp>
      <p:sp>
        <p:nvSpPr>
          <p:cNvPr id="12" name="Text 4"/>
          <p:cNvSpPr txBox="1"/>
          <p:nvPr/>
        </p:nvSpPr>
        <p:spPr>
          <a:xfrm>
            <a:off x="6689084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Северного Ледовитого океана
</a:t>
            </a:r>
            <a:pPr algn="ctr" indent="0" marL="0">
              <a:lnSpc>
                <a:spcPct val="100000"/>
              </a:lnSpc>
              <a:buNone/>
            </a:pPr>
            <a:r>
              <a:rPr lang="en-US" sz="132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океан, покрытый льдом большую часть года, населён специфическими видами, включая полярных медведей и множество морских птиц.
</a:t>
            </a:r>
            <a:endParaRPr lang="en-US" sz="1327" dirty="0"/>
          </a:p>
        </p:txBody>
      </p:sp>
      <p:sp>
        <p:nvSpPr>
          <p:cNvPr id="13" name="Text 5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океанов и их экосистемы
</a:t>
            </a:r>
            <a:endParaRPr lang="en-US" sz="298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289"/>
            <a:ext cx="2916900" cy="8488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1997089"/>
            <a:ext cx="2916900" cy="8488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2892889"/>
            <a:ext cx="2916900" cy="84886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8825" y="3788689"/>
            <a:ext cx="2916900" cy="84886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483425" y="1140454"/>
            <a:ext cx="4136700" cy="7723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океанов: от китов до моржей
</a:t>
            </a:r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океане живут крупные млекопитающие — от гигантских китов, плавающих в глубинах, до моржей, обитающих у прибрежных льдов.
</a:t>
            </a:r>
            <a:endParaRPr lang="en-US" sz="1314" dirty="0"/>
          </a:p>
        </p:txBody>
      </p:sp>
      <p:sp>
        <p:nvSpPr>
          <p:cNvPr id="10" name="Text 2"/>
          <p:cNvSpPr txBox="1"/>
          <p:nvPr/>
        </p:nvSpPr>
        <p:spPr>
          <a:xfrm>
            <a:off x="3483425" y="2036254"/>
            <a:ext cx="4136700" cy="7723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океанов — хищники и травоядные
</a:t>
            </a:r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полон разнообразных рыб: от опасных акул до стай тунцов и сардин, которые играют ключевую роль в пищевой цепи.
</a:t>
            </a:r>
            <a:endParaRPr lang="en-US" sz="1314" dirty="0"/>
          </a:p>
        </p:txBody>
      </p:sp>
      <p:sp>
        <p:nvSpPr>
          <p:cNvPr id="11" name="Text 3"/>
          <p:cNvSpPr txBox="1"/>
          <p:nvPr/>
        </p:nvSpPr>
        <p:spPr>
          <a:xfrm>
            <a:off x="3483425" y="2932054"/>
            <a:ext cx="4136700" cy="7723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Беспозвоночные: медузы, кальмары и морские звёзды
</a:t>
            </a:r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организмы образуют важную часть экосистемы, обеспечивая пищу и влияя на структуру морских сообществ.
</a:t>
            </a:r>
            <a:endParaRPr lang="en-US" sz="1280" dirty="0"/>
          </a:p>
        </p:txBody>
      </p:sp>
      <p:sp>
        <p:nvSpPr>
          <p:cNvPr id="12" name="Text 4"/>
          <p:cNvSpPr txBox="1"/>
          <p:nvPr/>
        </p:nvSpPr>
        <p:spPr>
          <a:xfrm>
            <a:off x="3483425" y="3827854"/>
            <a:ext cx="4136700" cy="7723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Уязвимые виды: морские черепахи и кораллы
</a:t>
            </a:r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черепахи и кораллы страдают из-за разрушения среды и антропогенного воздействия, требуя защиты и восстановления.
</a:t>
            </a:r>
            <a:endParaRPr lang="en-US" sz="1314" dirty="0"/>
          </a:p>
        </p:txBody>
      </p:sp>
      <p:sp>
        <p:nvSpPr>
          <p:cNvPr id="13" name="Text 5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морских животных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экосистемы коралловых рифов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представляют собой сложные структуры из живых кораллов и минералов. Эти экосистемы служат домом для множества морских видов, создавая приют и пищу для рыб и беспозвоночных.
</a:t>
            </a:r>
            <a:endParaRPr lang="en-US" sz="1150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Барьерный риф — природное чудо Австралии
</a:t>
            </a:r>
            <a:pPr algn="ctr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самый крупный коралловый риф длиной свыше 2300 километров. Он охватывает огромные морские территории и служит важной природной достопримечательностью и объектом изучения ученых.
</a:t>
            </a:r>
            <a:endParaRPr lang="en-US" sz="1206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кораллам и последствия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температуры и загрязнение приводят к обесцвечиванию и гибели кораллов. Закисление океанов ухудшает их рост, что угрожает целым экосистемам и снижает биоразнообразие.
</a:t>
            </a:r>
            <a:endParaRPr lang="en-US" sz="1159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1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рифы: биологическое богатство
</a:t>
            </a:r>
            <a:endParaRPr lang="en-US" sz="287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1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Фитопланктон: главный поставщик кислорода
</a:t>
            </a:r>
            <a:endParaRPr lang="en-US" sz="2561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 — микроскопические водоросли и бактерии, которые живут в толще океанской воды и производят примерно половину земного кислорода. Они являются основой морских пищевых цепей.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концентрация фитопланктона наблюдается в холодных и умеренных водах, таких как Северная Атлантика и Антарктика. Здесь он обеспечивает питание разнообразным морским организмам.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человека на океаническую природу
</a:t>
            </a:r>
            <a:endParaRPr lang="en-US" sz="2423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Ежегодное попадание до 8 миллионов тонн пластика загрязняет океаны, включая рыболовные отходы, что опасно для морских обитателей и экосистем в целом.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Чрезмерный вылов рыбы ведёт к снижению популяций таких видов, как треска и тунец. Разливы нефти наносят серьёзный вред птицам и млекопитающим, нарушая их жизненный цикл.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99650" y="1213600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 последние 140 лет температура поверхности океанов повысилась примерно на 1°C, что приводит к таянию арктических и гренландских ледников. Это способствует подъёму уровня мирового океана на почти 20 см с начала XX века.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и океаны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99650" y="2524455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Повышение кислотности воды угрожает кораллам, моллюскам и другим видам, чувствительным к химическим изменениям среды, вызывая снижение биоразнообразия и разрушение экосистем.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значение океанов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836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рыболовство обеспечивает занятость более 60 миллионов человек, поставляя важные ресурсы и продукты питания.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37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сегодня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2478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90% мировой торговли осуществляется через океанские пути, что делает их критически важными для экономики.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478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Транспортировка грузов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473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Страны, такие как Япония и Исландия, успешно развивают туризм, опираясь на природные красоты и богатства океанов.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473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морского туризма
</a:t>
            </a:r>
            <a:endParaRPr lang="en-US" sz="1314" dirty="0"/>
          </a:p>
        </p:txBody>
      </p:sp>
      <p:sp>
        <p:nvSpPr>
          <p:cNvPr id="15" name="Text 8"/>
          <p:cNvSpPr txBox="1"/>
          <p:nvPr/>
        </p:nvSpPr>
        <p:spPr>
          <a:xfrm>
            <a:off x="64683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Эксплуатация морских нефтяных и минеральных ресурсов способствует экономическому росту и энергетической безопасности ряда государств.
</a:t>
            </a:r>
            <a:endParaRPr lang="en-US" sz="1341" dirty="0"/>
          </a:p>
        </p:txBody>
      </p:sp>
      <p:sp>
        <p:nvSpPr>
          <p:cNvPr id="16" name="Text 9"/>
          <p:cNvSpPr txBox="1"/>
          <p:nvPr/>
        </p:nvSpPr>
        <p:spPr>
          <a:xfrm>
            <a:off x="64684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полезных ископаемых
</a:t>
            </a:r>
            <a:endParaRPr lang="en-US" sz="129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299" y="1213600"/>
            <a:ext cx="45726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Морские заповедники создаются для сохранения уникальных экосистем и восстановления рыбных популяций, ограничивая промышленный лов и добычу полезных ископаемых.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океанов: морские заповедники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2167425" y="2571750"/>
            <a:ext cx="3244500" cy="15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 2020 году площадь охраняемых морских территорий достигла около 7,4% площади океанов, что способствует защите природы и устойчивому развитию морских ресурсов.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Загрязнение микропластиком и тяжёлыми металлами наносит серьёзный вред морским организмам и нарушает пищевые цепи.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5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природе океанов
</a:t>
            </a:r>
            <a:endParaRPr lang="en-US" sz="2895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Проникновение инвазивных видов изменяет природное равновесие экосистем, угрожая местной фауне и флоре.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Микропластик обнаружен даже в самых удалённых зонах, включая Марианскую впадину и Арктику, что свидетельствует о глобальном масштабе загрязнения.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Разрушение коралловых рифов и осушение мангровых лесов приводит к утрате местообитаний для множества видов.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647" y="1458874"/>
            <a:ext cx="284700" cy="28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23728" y="1453774"/>
            <a:ext cx="258038" cy="29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05478" y="1453774"/>
            <a:ext cx="258038" cy="294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3897" y="1474691"/>
            <a:ext cx="284700" cy="253067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и мониторинг океанов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спутники обеспечивают непрерывное наблюдение за температурой, течениями и загрязнением океанов в масштабе всего мира.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Спутниковый мониторинг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подводных роботов позволяет исследовать глубины океанов и изучать малоизвестные экосистемы.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Глубоководные аппараты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научные миссии выявляют новые виды и оценивают состояние морских биосистем, расширяя знания человечества.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экспедиции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Census of Marine Life выявила тысячи новых морских организмов и предлагает стратегии для устойчивого использования ресурсов.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сохранения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889" y="1613934"/>
            <a:ext cx="47721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многоразовых сумок и уменьшение пластика помогает снизить загрязнение морей. Участие в уборках прибрежных зон ощутимо улучшает состояние экосистем.
</a:t>
            </a:r>
            <a:endParaRPr lang="en-US" sz="1573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65889" y="1044450"/>
            <a:ext cx="47721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Экологичный образ жизни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465550" y="3324506"/>
            <a:ext cx="47721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способствует формированию ответственного отношения к природе. Активность в поддержке устойчивого рыболовства помогает сохранить морские ресурсы для будущих поколений.
</a:t>
            </a:r>
            <a:endParaRPr lang="en-US" sz="1517" dirty="0"/>
          </a:p>
        </p:txBody>
      </p:sp>
      <p:sp>
        <p:nvSpPr>
          <p:cNvPr id="11" name="Text 4"/>
          <p:cNvSpPr txBox="1"/>
          <p:nvPr/>
        </p:nvSpPr>
        <p:spPr>
          <a:xfrm>
            <a:off x="465550" y="2755022"/>
            <a:ext cx="47721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участие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общества в сохранение океанов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1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сохранения океанов для будущего планеты
</a:t>
            </a:r>
            <a:pPr algn="ctr" indent="0" marL="0">
              <a:lnSpc>
                <a:spcPct val="100000"/>
              </a:lnSpc>
              <a:buNone/>
            </a:pPr>
            <a:r>
              <a:rPr lang="en-US" sz="16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— ключ к жизни и климатическому балансу на Земле. Их защита требует объединения усилий всех людей для сохранения природы и благополучия человечества.
</a:t>
            </a:r>
            <a:endParaRPr lang="en-US" sz="421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2026-05-11T00:14:20Z</dcterms:created>
  <dcterms:modified xsi:type="dcterms:W3CDTF">2026-05-11T00:14:20Z</dcterms:modified>
</cp:coreProperties>
</file>