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image" Target="../media/image-7-11.png"/><Relationship Id="rId12" Type="http://schemas.openxmlformats.org/officeDocument/2006/relationships/image" Target="../media/image-7-12.png"/><Relationship Id="rId13" Type="http://schemas.openxmlformats.org/officeDocument/2006/relationships/image" Target="../media/image-7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3275" y="555046"/>
            <a:ext cx="4294200" cy="373645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0875" y="702600"/>
            <a:ext cx="4294200" cy="373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«Завещание»: закатный роман о любви, памяти и последнем выборе
</a:t>
            </a:r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Поздняя любовь здесь становится испытанием совести, памяти и слова.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2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475" y="0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245225" y="590200"/>
            <a:ext cx="3933300" cy="38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Закатный роман: когда чувство проверяет прожитая жизнь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тип прозы показывает героев на исходе жизненного пути: внешних событий меньше, зато сильнее внутренний конфликт, память о прошлом и позднее осмысление утрат, надежд и личной ответственности.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095875" y="1158600"/>
            <a:ext cx="3771900" cy="282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они превращают личную историю в духовное послание, где важен итог прожитых отношений.
</a:t>
            </a:r>
            <a:endParaRPr lang="en-US" sz="1500" dirty="0"/>
          </a:p>
        </p:txBody>
      </p:sp>
      <p:sp>
        <p:nvSpPr>
          <p:cNvPr id="4" name="Text 1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735475" y="1365000"/>
            <a:ext cx="3958800" cy="24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4000" b="1" dirty="0">
                <a:solidFill>
                  <a:srgbClr val="F8EC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ctr" indent="0" marL="0">
              <a:lnSpc>
                <a:spcPct val="120004"/>
              </a:lnSpc>
              <a:buNone/>
            </a:pPr>
            <a:r>
              <a:rPr lang="en-US" sz="12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20004"/>
              </a:lnSpc>
              <a:buNone/>
            </a:pPr>
            <a:r>
              <a:rPr lang="en-US" sz="18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темы романа — память, утрата и ответственность перед другим человеком.
</a:t>
            </a:r>
            <a:pPr algn="ctr" indent="0" marL="0">
              <a:lnSpc>
                <a:spcPct val="120004"/>
              </a:lnSpc>
              <a:buNone/>
            </a:pPr>
            <a:r>
              <a:rPr lang="en-US" sz="10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20004"/>
              </a:lnSpc>
              <a:buNone/>
            </a:pPr>
            <a:r>
              <a:rPr lang="en-US" sz="10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заглавия и тематической структуры произведения
</a:t>
            </a:r>
            <a:endParaRPr lang="en-US" sz="4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1551" y="1345875"/>
            <a:ext cx="8212397" cy="3334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71500" y="933150"/>
            <a:ext cx="8212500" cy="2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внешне тихий сюжет приводит к внутреннему перелому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471500" y="247125"/>
            <a:ext cx="82125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воспоминания к нравственному итогу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BCD1C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3700" y="1393692"/>
            <a:ext cx="2192700" cy="17944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8950" y="1393714"/>
            <a:ext cx="2229900" cy="17943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07375" y="1393714"/>
            <a:ext cx="2229900" cy="179437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651189" y="3727900"/>
            <a:ext cx="20073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Закатная сцена обычно не просто украшает текст: она задаёт его настроение. Тёплый, но уже бледнеющий свет подчёркивает, что красота особенно заметна на границе исчезновения, когда жизнь героя близка к внутреннему итогу.
</a:t>
            </a:r>
            <a:endParaRPr lang="en-US" sz="898" dirty="0"/>
          </a:p>
        </p:txBody>
      </p:sp>
      <p:sp>
        <p:nvSpPr>
          <p:cNvPr id="10" name="Text 2"/>
          <p:cNvSpPr txBox="1"/>
          <p:nvPr/>
        </p:nvSpPr>
        <p:spPr>
          <a:xfrm>
            <a:off x="651190" y="3188550"/>
            <a:ext cx="2007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Вечерний свет как знак угасающего дня
</a:t>
            </a:r>
            <a:endParaRPr lang="en-US" sz="1375" dirty="0"/>
          </a:p>
        </p:txBody>
      </p:sp>
      <p:sp>
        <p:nvSpPr>
          <p:cNvPr id="11" name="Text 3"/>
          <p:cNvSpPr txBox="1"/>
          <p:nvPr/>
        </p:nvSpPr>
        <p:spPr>
          <a:xfrm>
            <a:off x="3531963" y="3727900"/>
            <a:ext cx="20073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закатном романе пейзаж часто становится почти безлюдным: пустые улицы, притихший сад, короткий сумеречный день. Такое пространство помогает сосредоточиться на переживаниях персонажей и усиливает ощущение позднего, необратимого понимания.
</a:t>
            </a:r>
            <a:endParaRPr lang="en-US" sz="785" dirty="0"/>
          </a:p>
        </p:txBody>
      </p:sp>
      <p:sp>
        <p:nvSpPr>
          <p:cNvPr id="12" name="Text 4"/>
          <p:cNvSpPr txBox="1"/>
          <p:nvPr/>
        </p:nvSpPr>
        <p:spPr>
          <a:xfrm>
            <a:off x="3531963" y="3188550"/>
            <a:ext cx="2007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Тишина вместо громкого действия
</a:t>
            </a:r>
            <a:endParaRPr lang="en-US" sz="1375" dirty="0"/>
          </a:p>
        </p:txBody>
      </p:sp>
      <p:sp>
        <p:nvSpPr>
          <p:cNvPr id="13" name="Text 5"/>
          <p:cNvSpPr txBox="1"/>
          <p:nvPr/>
        </p:nvSpPr>
        <p:spPr>
          <a:xfrm>
            <a:off x="6378718" y="3727900"/>
            <a:ext cx="20073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Закат показывает не только конец, но и особую ясность взгляда. Именно в этот момент персонаж способен увидеть цену прошлого, хотя многое уже нельзя изменить; поэтому образ работает и как пейзаж, и как метафора человеческой жизни.
</a:t>
            </a:r>
            <a:endParaRPr lang="en-US" sz="896" dirty="0"/>
          </a:p>
        </p:txBody>
      </p:sp>
      <p:sp>
        <p:nvSpPr>
          <p:cNvPr id="14" name="Text 6"/>
          <p:cNvSpPr txBox="1"/>
          <p:nvPr/>
        </p:nvSpPr>
        <p:spPr>
          <a:xfrm>
            <a:off x="6378719" y="3188550"/>
            <a:ext cx="2007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Красота на пороге утраты
</a:t>
            </a:r>
            <a:endParaRPr lang="en-US" sz="1375" dirty="0"/>
          </a:p>
        </p:txBody>
      </p:sp>
      <p:sp>
        <p:nvSpPr>
          <p:cNvPr id="15" name="Text 7"/>
          <p:cNvSpPr txBox="1"/>
          <p:nvPr/>
        </p:nvSpPr>
        <p:spPr>
          <a:xfrm>
            <a:off x="341550" y="258700"/>
            <a:ext cx="8377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Закат в романе: образ, который говорит о времени
</a:t>
            </a:r>
            <a:endParaRPr lang="en-US" sz="25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28350" y="1668544"/>
            <a:ext cx="4775700" cy="2071811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37650" y="1461250"/>
            <a:ext cx="3787200" cy="24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Мотивы связывают позднюю любовь с памятью, словом и ощущением необратимости времени.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мотивы работают на одну идею: позднее чувство проверяется временем и становится нравственным испытанием.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024955" y="247125"/>
            <a:ext cx="70941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мотивы и их роль в романе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415625" y="4797275"/>
            <a:ext cx="45621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i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Тематический анализ закатного романа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69187" y="1517888"/>
            <a:ext cx="420300" cy="420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30956" y="2621013"/>
            <a:ext cx="262687" cy="420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169050" y="2621013"/>
            <a:ext cx="420300" cy="420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069187" y="3731838"/>
            <a:ext cx="420300" cy="4203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62131" y="2008550"/>
            <a:ext cx="218400" cy="218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62131" y="945250"/>
            <a:ext cx="218400" cy="218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62131" y="3074926"/>
            <a:ext cx="218400" cy="2184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400644" y="4148197"/>
            <a:ext cx="141375" cy="2262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449250" y="141125"/>
            <a:ext cx="8245500" cy="57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как носители памяти и жизненного опыта
</a:t>
            </a:r>
            <a:endParaRPr lang="en-US" sz="2000" dirty="0"/>
          </a:p>
        </p:txBody>
      </p:sp>
      <p:sp>
        <p:nvSpPr>
          <p:cNvPr id="16" name="Text 1"/>
          <p:cNvSpPr txBox="1"/>
          <p:nvPr/>
        </p:nvSpPr>
        <p:spPr>
          <a:xfrm>
            <a:off x="842625" y="2050361"/>
            <a:ext cx="4287300" cy="8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84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Чувство и долг
</a:t>
            </a:r>
            <a:pPr algn="l" indent="0" marL="0">
              <a:lnSpc>
                <a:spcPct val="115000"/>
              </a:lnSpc>
              <a:buNone/>
            </a:pPr>
            <a:r>
              <a:rPr lang="en-US" sz="594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Личная привязанность в романе постоянно сталкивается с внутренней обязанностью. Герой понимает, что любовь уже нельзя отделить от памяти о прежних поступках и упущенных возможностях.
</a:t>
            </a:r>
            <a:endParaRPr lang="en-US" sz="1484" dirty="0"/>
          </a:p>
        </p:txBody>
      </p:sp>
      <p:sp>
        <p:nvSpPr>
          <p:cNvPr id="17" name="Text 2"/>
          <p:cNvSpPr txBox="1"/>
          <p:nvPr/>
        </p:nvSpPr>
        <p:spPr>
          <a:xfrm>
            <a:off x="842625" y="981342"/>
            <a:ext cx="4287300" cy="8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Прожитое время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Персонажи воспринимаются через возраст, ошибки и опыт, а не через порыв. Их решения медленнее, но значительнее, потому что каждое слово соотнесено с прожитой жизнью.
</a:t>
            </a:r>
            <a:endParaRPr lang="en-US" sz="1500" dirty="0"/>
          </a:p>
        </p:txBody>
      </p:sp>
      <p:sp>
        <p:nvSpPr>
          <p:cNvPr id="18" name="Text 3"/>
          <p:cNvSpPr txBox="1"/>
          <p:nvPr/>
        </p:nvSpPr>
        <p:spPr>
          <a:xfrm>
            <a:off x="842650" y="3107950"/>
            <a:ext cx="4287300" cy="8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Сдержанный диалог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Разговоры кажутся простыми, но их смысл скрыт между репликами. Паузы, короткие фразы и недосказанность передают больше, чем прямое признание, и делают конфликт психологически точным.
</a:t>
            </a:r>
            <a:endParaRPr lang="en-US" sz="1500" dirty="0"/>
          </a:p>
        </p:txBody>
      </p:sp>
      <p:sp>
        <p:nvSpPr>
          <p:cNvPr id="19" name="Text 4"/>
          <p:cNvSpPr txBox="1"/>
          <p:nvPr/>
        </p:nvSpPr>
        <p:spPr>
          <a:xfrm>
            <a:off x="842625" y="4188567"/>
            <a:ext cx="4287300" cy="8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Невозможность вернуться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стремятся к близости, однако прошлое не отменяется. Поэтому их выбор всегда связан с потерей: даже сближение здесь окрашено пониманием необратимости прожитого времени.
</a:t>
            </a:r>
            <a:endParaRPr lang="en-US" sz="1500" dirty="0"/>
          </a:p>
        </p:txBody>
      </p:sp>
      <p:sp>
        <p:nvSpPr>
          <p:cNvPr id="20" name="Text 5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8057" y="1235475"/>
            <a:ext cx="4444185" cy="32343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37650" y="1461250"/>
            <a:ext cx="3787200" cy="24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показывает не резкий конфликт, а постепенное нарастание внутреннего напряжения.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Пик связан с раскрытием скрытой правды; затем важнее не победа, а осмысленное принятие случившегося.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024955" y="247125"/>
            <a:ext cx="70941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Эмоциональная динамика романа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415625" y="4797275"/>
            <a:ext cx="45621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i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Сюжетно-психологическая модель закатного романа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09300" y="105875"/>
            <a:ext cx="77985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Психологизм и внутренняя речь героев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696250" y="126632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Внутренний монолог позволяет показать, как герой одновременно живёт настоящим и возвращается к прошлому, сопоставляя нынешний выбор с прежними ошибками и утраченными шансами.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5840675" y="190717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Важную роль играют паузы и недоговорённость: они создают ощущение скрытого напряжения и дают понять, что главное переживание не всегда произносится вслух.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96250" y="311597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Жест, взгляд или предмет в руке становятся точнее прямого объяснения, потому что фиксируют не только состояние героя, но и его попытку удержать самообладание.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5840675" y="380807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психологизм делает внешне спокойного человека особенно убедительным: за сдержанностью открывается глубокая внутренняя драма, вызванная поздним чувством и памятью о прошлом.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6" y="0"/>
            <a:ext cx="4046608" cy="5141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16300" y="766775"/>
            <a:ext cx="4355100" cy="377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95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Предметные детали как носители памяти
</a:t>
            </a:r>
            <a:pPr algn="l" indent="0" marL="0">
              <a:lnSpc>
                <a:spcPct val="115000"/>
              </a:lnSpc>
              <a:buNone/>
            </a:pPr>
            <a:r>
              <a:rPr lang="en-US" sz="1497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97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97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 и фотография
</a:t>
            </a:r>
            <a:pPr algn="l" indent="0" marL="0">
              <a:lnSpc>
                <a:spcPct val="115000"/>
              </a:lnSpc>
              <a:buNone/>
            </a:pPr>
            <a:r>
              <a:rPr lang="en-US" sz="9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 или фотография сохраняют след личного отношения и возвращают героя к тому, что нельзя прожить заново. Эти детали делают память осязаемой и эмоционально точной.
</a:t>
            </a:r>
            <a:pPr algn="l" indent="0" marL="0">
              <a:lnSpc>
                <a:spcPct val="115000"/>
              </a:lnSpc>
              <a:buNone/>
            </a:pPr>
            <a:r>
              <a:rPr lang="en-US" sz="11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97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и часы
</a:t>
            </a:r>
            <a:pPr algn="l" indent="0" marL="0">
              <a:lnSpc>
                <a:spcPct val="115000"/>
              </a:lnSpc>
              <a:buNone/>
            </a:pPr>
            <a:r>
              <a:rPr lang="en-US" sz="9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Старый дом и часы связывают пространство с течением времени: первый хранит следы жизни, вторые напоминают о необратимости. Вместе они создают ощущение ожидания, утраты и позднего понимания.
</a:t>
            </a:r>
            <a:endParaRPr lang="en-US" sz="2495" dirty="0"/>
          </a:p>
        </p:txBody>
      </p:sp>
      <p:sp>
        <p:nvSpPr>
          <p:cNvPr id="5" name="Text 1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97900" y="1397392"/>
            <a:ext cx="5226300" cy="2741066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97900" y="280225"/>
            <a:ext cx="8658300" cy="61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Пространство романа и его символика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5823275" y="897927"/>
            <a:ext cx="2993400" cy="34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пространство в закатном романе становится носителем памяти, внутреннего одиночества и последнего выбора, а не просто фоном действия.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Замкнутые и переходные пространства усиливают тему утраты, а также подсказывают, что главный конфликт разворачивается внутри героя.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297900" y="4637900"/>
            <a:ext cx="44097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834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поэтике закатного романа и системе хронотопа в художественном тексте.
</a:t>
            </a:r>
            <a:endParaRPr lang="en-US" sz="834" dirty="0"/>
          </a:p>
        </p:txBody>
      </p:sp>
      <p:sp>
        <p:nvSpPr>
          <p:cNvPr id="6" name="Text 3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11000" y="2022802"/>
            <a:ext cx="36942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в закатном романе не нейтрально: оно меняет внешний облик героев, их речь, привычки и сам способ чувствовать, поэтому прошлое постоянно вторгается в настоящее.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909200" y="4073998"/>
            <a:ext cx="36942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Необратимость времени делает любовь и долг особенно значимыми: каждый выбор приобретает окончательный вес, а финал звучит как нравственный итог, а не просто развязка сюжета.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88150" y="3049998"/>
            <a:ext cx="36960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Позднее признание не стирает ошибок, но может придать прожитому смысл и завершённость. Отсюда особая ценность честности, памяти и своевременно сказанного слова.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88150" y="600846"/>
            <a:ext cx="8567700" cy="53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времени и необратимости
</a:t>
            </a:r>
            <a:endParaRPr lang="en-US" sz="2500" dirty="0"/>
          </a:p>
        </p:txBody>
      </p:sp>
      <p:sp>
        <p:nvSpPr>
          <p:cNvPr id="9" name="Text 4"/>
          <p:cNvSpPr txBox="1"/>
          <p:nvPr/>
        </p:nvSpPr>
        <p:spPr>
          <a:xfrm>
            <a:off x="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1551" y="1345875"/>
            <a:ext cx="8212397" cy="3334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71500" y="933150"/>
            <a:ext cx="8212500" cy="2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Смысловая последовательность развития чувства в закатном романе.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471500" y="247125"/>
            <a:ext cx="82125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раскрывается тема любви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8057" y="1235475"/>
            <a:ext cx="4444185" cy="32343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37650" y="1461250"/>
            <a:ext cx="3787200" cy="24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эмоциональный центр текста формируют не событие и не интрига, а переживание прожитого и неотменимого.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и утрата задают тональность, а любовь раскрывается через их пересечение; остальные темы уточняют нравственный смысл позднего выбора.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024955" y="247125"/>
            <a:ext cx="70941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7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Соотношение центральных тем произведения
</a:t>
            </a:r>
            <a:endParaRPr lang="en-US" sz="2407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415625" y="4797275"/>
            <a:ext cx="45621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28" i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Содержательное обобщение по тематике закатного романа; доли отражают качественное соотношение смысловых акцентов.
</a:t>
            </a:r>
            <a:endParaRPr lang="en-US" sz="728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7256" y="1442175"/>
            <a:ext cx="218400" cy="218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42231" y="1442175"/>
            <a:ext cx="218400" cy="218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57256" y="3138350"/>
            <a:ext cx="218400" cy="2184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49250" y="141125"/>
            <a:ext cx="8245500" cy="87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и стиль: как создаётся эмоциональная точность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1049829" y="1479938"/>
            <a:ext cx="3151500" cy="9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Лаконичность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Краткие фразы и сдержанные диалоги убирают лишнюю риторику, поэтому переживания звучат убедительно и не теряют психологической правды.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419454" y="1479600"/>
            <a:ext cx="3151500" cy="9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Недосказанность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Паузы, намёки и неполные реплики создают внутреннее напряжение: читатель видит, что главное чувство часто скрыто за внешним спокойствием.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1049829" y="3169762"/>
            <a:ext cx="3151500" cy="9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 и деталь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 значимых слов и точные предметные детали закрепляют мотив памяти, а также переводят абстрактное чувство в конкретный, зримый образ.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34978" y="808856"/>
            <a:ext cx="8580300" cy="191883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71750" y="3899600"/>
            <a:ext cx="3857100" cy="9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позднего выбора напоминает о знакомых старшеклассникам вещах: ценности семьи, страхе упущенного времени и ответственности за сказанное слово. Эти вопросы воспринимаются особенно остро.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471750" y="3055700"/>
            <a:ext cx="38571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Личный опыт взросления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4815150" y="3899625"/>
            <a:ext cx="3857100" cy="9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11 класса важно увидеть, что искренности недостаточно без нравственной смелости. Роман помогает обсудить зрелость, совесть и достоинство как реальные жизненные ориентиры.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250500" y="235275"/>
            <a:ext cx="86430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тема близка старшеклассникам
</a:t>
            </a:r>
            <a:endParaRPr lang="en-US" sz="2500" dirty="0"/>
          </a:p>
        </p:txBody>
      </p:sp>
      <p:sp>
        <p:nvSpPr>
          <p:cNvPr id="11" name="Text 5"/>
          <p:cNvSpPr txBox="1"/>
          <p:nvPr/>
        </p:nvSpPr>
        <p:spPr>
          <a:xfrm>
            <a:off x="4815150" y="3055700"/>
            <a:ext cx="38571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Нравственный выбор
</a:t>
            </a:r>
            <a:endParaRPr lang="en-US" sz="15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28350" y="1387621"/>
            <a:ext cx="4775700" cy="2633658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37650" y="1461250"/>
            <a:ext cx="3787200" cy="24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художественные приёмы соединяют предметный мир с внутренним состоянием героев и усиливают главные темы произведения.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Приёмы работают не изолированно: каждый из них поддерживает мотив памяти и переводит частную историю в нравственно значимый план.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024955" y="247125"/>
            <a:ext cx="70941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средства и их функции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415625" y="4797275"/>
            <a:ext cx="45621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10" i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поэтике закатного романа и основным художественным средствам текста.
</a:t>
            </a:r>
            <a:endParaRPr lang="en-US" sz="81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8057" y="1235475"/>
            <a:ext cx="4444185" cy="32343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37650" y="1461250"/>
            <a:ext cx="3787200" cy="24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при сдержанном сюжете текст сохраняет напряжение за счёт внутренних изменений, а не внешних событий.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смысловой вес получают психологизм и символика: именно они превращают любовную историю в размышление о времени и жизненном итоге.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024955" y="247125"/>
            <a:ext cx="70941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темы и художественной формы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415625" y="4797275"/>
            <a:ext cx="45621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28" i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Качественное сопоставление компонентов художественной структуры в закатном романе; значения условные, отражают относительную значимость.
</a:t>
            </a:r>
            <a:endParaRPr lang="en-US" sz="728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1551" y="1345875"/>
            <a:ext cx="8212397" cy="3334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71500" y="933150"/>
            <a:ext cx="8212500" cy="2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от частного сюжета к нравственному обобщению в закатном романе.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471500" y="247125"/>
            <a:ext cx="82125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личной истории к общему смыслу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86450" y="1258750"/>
            <a:ext cx="6589200" cy="322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любовь становится завещанием
</a:t>
            </a:r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Закатный роман показывает, что позднее чувство обретает смысл через память, ответственность и последний выбор. Его итог — не счастье любой ценой, а честное нравственное наследие, понятное каждому взрослому читателю.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2026-05-20T02:00:43Z</dcterms:created>
  <dcterms:modified xsi:type="dcterms:W3CDTF">2026-05-20T02:00:43Z</dcterms:modified>
</cp:coreProperties>
</file>