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переворот и становление индустриального Запада: обзор и ключевые задачи
</a:t>
            </a:r>
            <a:pPr algn="l" indent="0" marL="0">
              <a:lnSpc>
                <a:spcPct val="90000"/>
              </a:lnSpc>
              <a:buNone/>
            </a:pPr>
            <a:r>
              <a:rPr lang="en-US" sz="148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сдвиг к индустриальному обществу на Западе XVIII–XIX веков.
</a:t>
            </a:r>
            <a:endParaRPr lang="en-US" sz="3186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Социально-экономические предпосылки индустриализации в Англии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XVIII века Англия обладала нужными ресурсами: углём, железом, капиталом, а также развитой транспортной и банковской системой. Инновации и поддержка патентов стимулировали технологический прогресс в текстильной и металлургической сферах.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технологические открытия XVIII века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7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Изобретённый в 1764 году спининг-дженни позволил одному рабочему обслуживать сразу несколько прядильных веретён, что многократно повысило производительность в текстильной промышленности.
</a:t>
            </a:r>
            <a:endParaRPr lang="en-US" sz="897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Спининг-дженни ускоряет ткачество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Модифицированная уаттом паровая машина стала мощным источником энергии для фабрик, значительно повышая эффективность производства благодаря механизации процессов.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Паровая машина Джеймса Уатта (1769)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1785 году появился механический ткацкий станок, который позволил автоматизировать процесс плетения ткани, сократил трудозатраты и увеличил объёмы выпуска изделий.
</a:t>
            </a:r>
            <a:endParaRPr lang="en-US" sz="989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Механический ткацкий станок Томаса Сеннапера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организации труда: от мануфактур к фабрикам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XIX века производство опиралось на ремесленные мастерские и мануфактуры, где большинство операций выполнялось вручную с низкой степенью специализации.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Фабричная система объединила рабочих на одном предприятии, внедрила чёткое разделение функций и жёсткий контроль технологического процесса.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позволило стандартизировать и ускорить производство, повысить качество изделий и повысить общую экономическую эффективность предприятий.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основы индустриализации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первых акционерных компаний, таких как East India Company, способствовало концентрации капиталов в индустриальных проектах.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банковской системы обеспечивало кредиты и инвестиции для расширения производства и внедрения инноваций.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Сформировался класс капиталистов, контролирующий средства производства и формирующий новую экономическую элиту.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и кредитование стали основой масштабного развития крупных промышленных отраслей и инфраструктуры.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внедрения машин на хлопчатобумажных фабриках (1760–1830)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Механизация привела к многократному увеличению объёмов выпуска хлопчатобумажных тканей и удвоению производительности труда.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на машины стал ключевым фактором промышленного развития и масштабирования производства в Англии.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Британская статистика, 19 век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модернизация: этапы и вызовы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740675" y="181367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1790-е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многоэтажных рабочих кварталов, часто без надлежащей инфраструктуры и санитарии.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740675" y="3591625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Манчестера выросло до 180 тысяч, что обострило социальные и инфраструктурные проблемы, требующие реформ.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151150" y="9247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промышленного производства сопровождается увеличением числа рабочих и необходимости строительства жилья в промышленных регионах.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151150" y="27026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1820-е годы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крупных проблем с водоснабжением и канализацией, что ведёт к росту заболеваемости среди населения.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подготовка кадров в промышленную эпоху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1828 году открыта Манчестерская механическая школа — первый шаг к системному образованию инженеров и техников.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1840-м в промышленном Западе появились специализированные школы для рабочих, повышающие профессиональную квалификацию.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Грамотность рабочих значительно выросла: с 20% в 1800 году до 50% к 1840-м, что улучшило подготовку кадров и возможности обучения.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вынуждены были трудиться по 12–16 часов без достаточных перерывов в условиях плохой вентиляции и освещения, что приводило к усталости и частым травмам.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труд активно использовался — около 30% работников были дети до 13 лет; женщины получали вдвое меньшую оплату за ту же работу, что усиливало неравенство.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Тяжёлые условия труда на фабриках
</a:t>
            </a:r>
            <a:endParaRPr lang="en-US" sz="1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рабочего движения и социальные протесты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Луддиты с 1811 года разрушали машины, видя в них угрозу своему хлебу и традиционным ремёслам.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1820–30-х годах растут стачки и создаются первые профсоюзы — Trade Unions, выступающие за права рабочих.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1833 году принимаются первые законы о регулировании детского труда и защите детей на фабриках.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1847 году ограничивается рабочий день для женщин и подростков, начинается процесс установления трудовых норм.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изобретения промышленного переворота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1769 году Джеймс Уатт запатентовал усовершенствованный паровой двигатель, обеспечивший значительный рост мощности и экономичности. Это изобретение стало основой для механизации фабрик и заводов.
</a:t>
            </a:r>
            <a:endParaRPr lang="en-US" sz="768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4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Паровой двигатель Джеймса Уатта
</a:t>
            </a:r>
            <a:endParaRPr lang="en-US" sz="954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Изобретённый Джеймсом Харгривсом в 1764 году, спининг-дженни позволил обрабатывать несколько нитей одновременно, ускорив процесс производства тканей и снизив трудозатраты на текстильных производствах.
</a:t>
            </a:r>
            <a:endParaRPr lang="en-US" sz="768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Ткацкий станок Спининг-дженни
</a:t>
            </a:r>
            <a:endParaRPr lang="en-US" sz="1035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1825 году Стефенсон создал первый успешный паровоз, что открыло эпоху массового железнодорожного сообщения, обеспечив быстрые перевозки сырья и готовой продукции между промышленными регионами.
</a:t>
            </a:r>
            <a:endParaRPr lang="en-US" sz="758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паровоз Джорджа Стефенсона
</a:t>
            </a:r>
            <a:endParaRPr lang="en-US" sz="85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дороги: новый этап транспортной революции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сети железных дорог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экономику и общество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XIX века железнодорожная сеть Англии достигла 10 000 километров, объединив крупные промышленные центры. Это позволило ускорить обмен товарами и снизить транспортные издержки.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способствовали мобильности рабочей силы и расширению национального рынка. Они также стимулировали социальные перемещения и интеграцию региональных экономик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 урбанизация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 удвоением численности населения увеличилась плотность городского населения, что привело к бурному развитию индустриальных центров и усилению урбанистических процессов.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населения и смещение проживающих в города свидетельствует о ключевой роли индустриализации в формировании современного общества и экономики.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переписей населения Англии, XVIII–XIX вв.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кратное увеличение ВВП Великобритании за 80 лет отразило масштабные экономические изменения индустриализации.
</a:t>
            </a:r>
            <a:endParaRPr lang="en-US" sz="1762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1760 и 1840 годами ВВП Англии вырос вдвое, отражая рост производительности и расширение промышленного производства.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экономические обзоры Великобритании
</a:t>
            </a:r>
            <a:endParaRPr lang="en-US" sz="104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725" y="275175"/>
            <a:ext cx="4600500" cy="63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индустриального общества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1459475" y="994038"/>
            <a:ext cx="1578000" cy="14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XVIII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Преобладает аграрное общество с малоразвитой индустрией и господством помещиков и крестьян.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199625" y="2935688"/>
            <a:ext cx="1578000" cy="14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XVIII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предпринимателей — буржуазии, формирование капиталистического класса владельцев производства.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924950" y="2935688"/>
            <a:ext cx="1578000" cy="14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Средина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социальной мобильности, появление движений за права рабочих, начало формирования профсоюзов.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067450" y="994038"/>
            <a:ext cx="1578000" cy="14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XIX века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пролетариата — рабочих фабрик и заводов, изменение социальной структуры и усиление классового расслоения.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2080126"/>
            <a:ext cx="4007700" cy="158539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быта рабочего класса: доходы и расходы (Манчестер, 1830-е)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статьи доходов и расходов семей рабочего класса, демонстрируя ограниченность бюджета и зависимость от дополнительного заработка членов семьи.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Расходы почти равны доходам, что затрудняет выход из бедности и увеличивает экономическую уязвимость семей.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исследования Манчестера, 1830-е годы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39430"/>
            <a:ext cx="220800" cy="176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39430"/>
            <a:ext cx="220800" cy="17664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промышленного переворота на науку и образование
</a:t>
            </a:r>
            <a:endParaRPr lang="en-US" sz="2531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технических обществ
</a:t>
            </a:r>
            <a:endParaRPr lang="en-US" sz="1198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Создавались организации для обмена знаниями и ускорения технологического прогресса, например, Institution of Mechanical Engineers (1847).
</a:t>
            </a:r>
            <a:endParaRPr lang="en-US" sz="1196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университетов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расширяли программы технического образования, поддерживая подготовку квалифицированных специалистов.
</a:t>
            </a:r>
            <a:endParaRPr lang="en-US" sz="1199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новых профессий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Развивались инженерные и технические специальности, необходимые для обслуживания и усовершенствования индустриальных процессов.
</a:t>
            </a:r>
            <a:endParaRPr lang="en-US" sz="107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Глобализация индустриального развития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XIX века индустриализацию охватили Франция, Германия, Бельгия и США, что значительно увеличило мировое промышленное производство.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соперничество между ведущими державами усилилось, стимулируя экспорт и развитие новых технологий в глобальном масштабе.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национальных рынков и колониальных империй обеспечивало сырьё и сбыты для продукции индустриального Запада.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положили начало новой эпохе экономического развития и политических конфликтов, сформировав международные отношения XIX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и санитарные последствия урбанизации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591675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Массивное загрязнение воздуха и воды в промышленных городах стало источником серьёзных угроз здоровью населения.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491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Лондонский смог 1850-х годов получил статус одного из главных факторов ухудшения экологии в западных странах.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865363" y="1876875"/>
            <a:ext cx="1654200" cy="24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инфекционных заболеваний вызвал необходимость санитарных реформ и принятия гигиенических законов для защиты здоровья жителей.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1950" y="626201"/>
            <a:ext cx="3927900" cy="38741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3087" y="2165750"/>
            <a:ext cx="318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Промышленный переворот заложил фундамент индустриального общества, ускорил научно-технический прогресс, изменил социальные структуры и сформировал вызовы, актуальные для развития Европы и мира в XIX–XX веках.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74700" y="843225"/>
            <a:ext cx="33324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 наследие промышленного переворота
</a:t>
            </a:r>
            <a:endParaRPr lang="en-US" sz="248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2026-05-11T04:22:20Z</dcterms:created>
  <dcterms:modified xsi:type="dcterms:W3CDTF">2026-05-11T04:22:20Z</dcterms:modified>
</cp:coreProperties>
</file>