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slideLayout" Target="../slideLayouts/slideLayout1.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jpeg"/><Relationship Id="rId6" Type="http://schemas.openxmlformats.org/officeDocument/2006/relationships/image" Target="../media/image-9-6.png"/><Relationship Id="rId7" Type="http://schemas.openxmlformats.org/officeDocument/2006/relationships/image" Target="../media/image-9-7.jpeg"/><Relationship Id="rId8" Type="http://schemas.openxmlformats.org/officeDocument/2006/relationships/image" Target="../media/image-9-8.png"/><Relationship Id="rId9" Type="http://schemas.openxmlformats.org/officeDocument/2006/relationships/slideLayout" Target="../slideLayouts/slideLayout1.xml"/><Relationship Id="rId10"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image" Target="../media/image-15-8.png"/><Relationship Id="rId9" Type="http://schemas.openxmlformats.org/officeDocument/2006/relationships/image" Target="../media/image-15-9.png"/><Relationship Id="rId10" Type="http://schemas.openxmlformats.org/officeDocument/2006/relationships/slideLayout" Target="../slideLayouts/slideLayout1.xml"/><Relationship Id="rId11"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jpe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jpe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73423" y="2263"/>
            <a:ext cx="5470577" cy="515003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86697" y="1275736"/>
            <a:ext cx="3502742" cy="2278625"/>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Ориентирование по Солнцу, Луне и звёздам
</a:t>
            </a:r>
            <a:pPr algn="l" indent="0" marL="0">
              <a:lnSpc>
                <a:spcPct val="100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Учимся находить стороны горизонта по небу без компаса и телефона.
</a:t>
            </a:r>
            <a:endParaRPr lang="en-US" sz="3000" dirty="0"/>
          </a:p>
        </p:txBody>
      </p:sp>
      <p:sp>
        <p:nvSpPr>
          <p:cNvPr id="5" name="Text 1"/>
          <p:cNvSpPr txBox="1"/>
          <p:nvPr/>
        </p:nvSpPr>
        <p:spPr>
          <a:xfrm>
            <a:off x="486697" y="4011560"/>
            <a:ext cx="3038168" cy="523568"/>
          </a:xfrm>
          <a:prstGeom prst="rect">
            <a:avLst/>
          </a:prstGeom>
          <a:noFill/>
          <a:ln/>
        </p:spPr>
        <p:txBody>
          <a:bodyPr wrap="square" lIns="0" tIns="0" rIns="0" bIns="0" rtlCol="0" anchor="ctr"/>
          <a:lstStyle/>
          <a:p>
            <a:pPr algn="l" indent="0" marL="0">
              <a:lnSpc>
                <a:spcPct val="100000"/>
              </a:lnSpc>
              <a:buNone/>
            </a:pPr>
            <a:r>
              <a:rPr lang="en-US" sz="1100" dirty="0">
                <a:solidFill>
                  <a:srgbClr val="020086"/>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1" y="0"/>
            <a:ext cx="4666288" cy="515456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067300" y="728250"/>
            <a:ext cx="3624749" cy="3687000"/>
          </a:xfrm>
          <a:prstGeom prst="rect">
            <a:avLst/>
          </a:prstGeom>
          <a:noFill/>
          <a:ln/>
        </p:spPr>
        <p:txBody>
          <a:bodyPr wrap="square" lIns="0" tIns="0" rIns="0" bIns="0" rtlCol="0" anchor="ctr"/>
          <a:lstStyle/>
          <a:p>
            <a:pPr algn="ctr" indent="0" marL="0">
              <a:lnSpc>
                <a:spcPct val="100000"/>
              </a:lnSpc>
              <a:buNone/>
            </a:pPr>
            <a:r>
              <a:rPr lang="en-US" sz="2700" b="1" dirty="0">
                <a:solidFill>
                  <a:srgbClr val="FFFFFF"/>
                </a:solidFill>
                <a:latin typeface="Arial" pitchFamily="34" charset="0"/>
                <a:ea typeface="Arial" pitchFamily="34" charset="-122"/>
                <a:cs typeface="Arial" pitchFamily="34" charset="-120"/>
              </a:rPr>
              <a:t>Зачем школьнику уметь ориентироваться по небу
</a:t>
            </a:r>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Этот навык помогает безопасно двигаться на местности, сверять маршрут и не теряться в лесу, поле или незнакомом районе. Небо — надёжная подсказка, если понимать, как движутся Солнце, Луна и звёзды.
</a:t>
            </a:r>
            <a:endParaRPr lang="en-US" sz="2700" dirty="0"/>
          </a:p>
        </p:txBody>
      </p:sp>
      <p:sp>
        <p:nvSpPr>
          <p:cNvPr id="5"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5112" y="2429175"/>
            <a:ext cx="2258563" cy="14664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Солнце кажется восходящим на востоке и заходящим на западе, потому что Земля вращается вокруг своей оси. Это основной небесный ориентир днём.
</a:t>
            </a:r>
            <a:endParaRPr lang="en-US" sz="1100" dirty="0"/>
          </a:p>
        </p:txBody>
      </p:sp>
      <p:sp>
        <p:nvSpPr>
          <p:cNvPr id="6" name="Text 1"/>
          <p:cNvSpPr txBox="1"/>
          <p:nvPr/>
        </p:nvSpPr>
        <p:spPr>
          <a:xfrm>
            <a:off x="3318294" y="2429175"/>
            <a:ext cx="2258563" cy="14664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Самая высокая точка Солнца в течение дня называется полднем. В это время тени становятся самыми короткими и помогают заметить примерное направление сторон горизонта.
</a:t>
            </a:r>
            <a:endParaRPr lang="en-US" sz="1100" dirty="0"/>
          </a:p>
        </p:txBody>
      </p:sp>
      <p:sp>
        <p:nvSpPr>
          <p:cNvPr id="7" name="Text 2"/>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движется Солнце на небе
</a:t>
            </a:r>
            <a:endParaRPr lang="en-US" sz="2400" dirty="0"/>
          </a:p>
        </p:txBody>
      </p:sp>
      <p:sp>
        <p:nvSpPr>
          <p:cNvPr id="8" name="Text 3"/>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3</a:t>
            </a:r>
            <a:endParaRPr lang="en-US" sz="1100" dirty="0"/>
          </a:p>
        </p:txBody>
      </p:sp>
      <p:sp>
        <p:nvSpPr>
          <p:cNvPr id="9" name="Text 4"/>
          <p:cNvSpPr txBox="1"/>
          <p:nvPr/>
        </p:nvSpPr>
        <p:spPr>
          <a:xfrm>
            <a:off x="6171062" y="2429175"/>
            <a:ext cx="2258563" cy="14664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Утром и вечером тени длиннее, чем около полудня. Если следить за их изменением, можно понять, где находятся восток, запад, север и юг.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03016" y="2012504"/>
            <a:ext cx="587944" cy="587944"/>
          </a:xfrm>
          <a:prstGeom prst="rect">
            <a:avLst/>
          </a:prstGeom>
        </p:spPr>
      </p:pic>
      <p:pic>
        <p:nvPicPr>
          <p:cNvPr id="5" name="Image 3" descr="preencoded.png">    </p:cNvPr>
          <p:cNvPicPr>
            <a:picLocks noChangeAspect="1"/>
          </p:cNvPicPr>
          <p:nvPr/>
        </p:nvPicPr>
        <p:blipFill>
          <a:blip r:embed="rId4"/>
          <a:stretch>
            <a:fillRect/>
          </a:stretch>
        </p:blipFill>
        <p:spPr>
          <a:xfrm>
            <a:off x="4625987" y="2012504"/>
            <a:ext cx="514451" cy="587944"/>
          </a:xfrm>
          <a:prstGeom prst="rect">
            <a:avLst/>
          </a:prstGeom>
        </p:spPr>
      </p:pic>
      <p:pic>
        <p:nvPicPr>
          <p:cNvPr id="6" name="Image 4" descr="preencoded.png">    </p:cNvPr>
          <p:cNvPicPr>
            <a:picLocks noChangeAspect="1"/>
          </p:cNvPicPr>
          <p:nvPr/>
        </p:nvPicPr>
        <p:blipFill>
          <a:blip r:embed="rId5"/>
          <a:stretch>
            <a:fillRect/>
          </a:stretch>
        </p:blipFill>
        <p:spPr>
          <a:xfrm>
            <a:off x="503016" y="3718345"/>
            <a:ext cx="587944" cy="587944"/>
          </a:xfrm>
          <a:prstGeom prst="rect">
            <a:avLst/>
          </a:prstGeom>
        </p:spPr>
      </p:pic>
      <p:pic>
        <p:nvPicPr>
          <p:cNvPr id="7" name="Image 5" descr="preencoded.png">    </p:cNvPr>
          <p:cNvPicPr>
            <a:picLocks noChangeAspect="1"/>
          </p:cNvPicPr>
          <p:nvPr/>
        </p:nvPicPr>
        <p:blipFill>
          <a:blip r:embed="rId6"/>
          <a:stretch>
            <a:fillRect/>
          </a:stretch>
        </p:blipFill>
        <p:spPr>
          <a:xfrm>
            <a:off x="4581525" y="3770967"/>
            <a:ext cx="603375" cy="482700"/>
          </a:xfrm>
          <a:prstGeom prst="rect">
            <a:avLst/>
          </a:prstGeom>
        </p:spPr>
      </p:pic>
      <p:sp>
        <p:nvSpPr>
          <p:cNvPr id="8"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Простейший способ ориентирования по Солнцу
</a:t>
            </a:r>
            <a:endParaRPr lang="en-US" sz="2400" dirty="0"/>
          </a:p>
        </p:txBody>
      </p:sp>
      <p:sp>
        <p:nvSpPr>
          <p:cNvPr id="9"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4</a:t>
            </a:r>
            <a:endParaRPr lang="en-US" sz="1100" dirty="0"/>
          </a:p>
        </p:txBody>
      </p:sp>
      <p:sp>
        <p:nvSpPr>
          <p:cNvPr id="10" name="Text 2"/>
          <p:cNvSpPr txBox="1"/>
          <p:nvPr/>
        </p:nvSpPr>
        <p:spPr>
          <a:xfrm>
            <a:off x="1225077" y="1835606"/>
            <a:ext cx="2742279" cy="941738"/>
          </a:xfrm>
          <a:prstGeom prst="rect">
            <a:avLst/>
          </a:prstGeom>
          <a:noFill/>
          <a:ln/>
        </p:spPr>
        <p:txBody>
          <a:bodyPr wrap="square" lIns="0" tIns="0" rIns="0" bIns="0" rtlCol="0" anchor="ctr"/>
          <a:lstStyle/>
          <a:p>
            <a:pPr algn="l" indent="0" marL="0">
              <a:lnSpc>
                <a:spcPct val="100000"/>
              </a:lnSpc>
              <a:buNone/>
            </a:pPr>
            <a:r>
              <a:rPr lang="en-US" sz="1482" b="1" dirty="0">
                <a:solidFill>
                  <a:srgbClr val="FFFFFF"/>
                </a:solidFill>
                <a:latin typeface="Arial" pitchFamily="34" charset="0"/>
                <a:ea typeface="Arial" pitchFamily="34" charset="-122"/>
                <a:cs typeface="Arial" pitchFamily="34" charset="-120"/>
              </a:rPr>
              <a:t>Утро
</a:t>
            </a:r>
            <a:pPr algn="l" indent="0" marL="0">
              <a:lnSpc>
                <a:spcPct val="100000"/>
              </a:lnSpc>
              <a:buNone/>
            </a:pPr>
            <a:r>
              <a:rPr lang="en-US" sz="118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86" dirty="0">
                <a:solidFill>
                  <a:srgbClr val="FFFFFF"/>
                </a:solidFill>
                <a:latin typeface="Arial" pitchFamily="34" charset="0"/>
                <a:ea typeface="Arial" pitchFamily="34" charset="-122"/>
                <a:cs typeface="Arial" pitchFamily="34" charset="-120"/>
              </a:rPr>
              <a:t>Если утром встать лицом к Солнцу, впереди будет восток, а сзади — запад. Это самый простой ориентир для начала дня.
</a:t>
            </a:r>
            <a:endParaRPr lang="en-US" sz="1482" dirty="0"/>
          </a:p>
        </p:txBody>
      </p:sp>
      <p:sp>
        <p:nvSpPr>
          <p:cNvPr id="11" name="Text 3"/>
          <p:cNvSpPr txBox="1"/>
          <p:nvPr/>
        </p:nvSpPr>
        <p:spPr>
          <a:xfrm>
            <a:off x="5311302" y="1835606"/>
            <a:ext cx="2742279" cy="941738"/>
          </a:xfrm>
          <a:prstGeom prst="rect">
            <a:avLst/>
          </a:prstGeom>
          <a:noFill/>
          <a:ln/>
        </p:spPr>
        <p:txBody>
          <a:bodyPr wrap="square" lIns="0" tIns="0" rIns="0" bIns="0" rtlCol="0" anchor="ctr"/>
          <a:lstStyle/>
          <a:p>
            <a:pPr algn="l" indent="0" marL="0">
              <a:lnSpc>
                <a:spcPct val="100000"/>
              </a:lnSpc>
              <a:buNone/>
            </a:pPr>
            <a:r>
              <a:rPr lang="en-US" sz="1482" b="1" dirty="0">
                <a:solidFill>
                  <a:srgbClr val="FFFFFF"/>
                </a:solidFill>
                <a:latin typeface="Arial" pitchFamily="34" charset="0"/>
                <a:ea typeface="Arial" pitchFamily="34" charset="-122"/>
                <a:cs typeface="Arial" pitchFamily="34" charset="-120"/>
              </a:rPr>
              <a:t>Тень предмета
</a:t>
            </a:r>
            <a:pPr algn="l" indent="0" marL="0">
              <a:lnSpc>
                <a:spcPct val="100000"/>
              </a:lnSpc>
              <a:buNone/>
            </a:pPr>
            <a:r>
              <a:rPr lang="en-US" sz="118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86" dirty="0">
                <a:solidFill>
                  <a:srgbClr val="FFFFFF"/>
                </a:solidFill>
                <a:latin typeface="Arial" pitchFamily="34" charset="0"/>
                <a:ea typeface="Arial" pitchFamily="34" charset="-122"/>
                <a:cs typeface="Arial" pitchFamily="34" charset="-120"/>
              </a:rPr>
              <a:t>Палка, столб или дерево дают тень, по которой можно оценить направление. Чем ровнее предмет, тем понятнее результат наблюдения.
</a:t>
            </a:r>
            <a:endParaRPr lang="en-US" sz="1482" dirty="0"/>
          </a:p>
        </p:txBody>
      </p:sp>
      <p:sp>
        <p:nvSpPr>
          <p:cNvPr id="12" name="Text 4"/>
          <p:cNvSpPr txBox="1"/>
          <p:nvPr/>
        </p:nvSpPr>
        <p:spPr>
          <a:xfrm>
            <a:off x="1225077" y="3541448"/>
            <a:ext cx="2742279" cy="941738"/>
          </a:xfrm>
          <a:prstGeom prst="rect">
            <a:avLst/>
          </a:prstGeom>
          <a:noFill/>
          <a:ln/>
        </p:spPr>
        <p:txBody>
          <a:bodyPr wrap="square" lIns="0" tIns="0" rIns="0" bIns="0" rtlCol="0" anchor="ctr"/>
          <a:lstStyle/>
          <a:p>
            <a:pPr algn="l" indent="0" marL="0">
              <a:lnSpc>
                <a:spcPct val="100000"/>
              </a:lnSpc>
              <a:buNone/>
            </a:pPr>
            <a:r>
              <a:rPr lang="en-US" sz="1477" b="1" dirty="0">
                <a:solidFill>
                  <a:srgbClr val="FFFFFF"/>
                </a:solidFill>
                <a:latin typeface="Arial" pitchFamily="34" charset="0"/>
                <a:ea typeface="Arial" pitchFamily="34" charset="-122"/>
                <a:cs typeface="Arial" pitchFamily="34" charset="-120"/>
              </a:rPr>
              <a:t>Полдень
</a:t>
            </a:r>
            <a:pPr algn="l" indent="0" marL="0">
              <a:lnSpc>
                <a:spcPct val="100000"/>
              </a:lnSpc>
              <a:buNone/>
            </a:pPr>
            <a:r>
              <a:rPr lang="en-US" sz="118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81" dirty="0">
                <a:solidFill>
                  <a:srgbClr val="FFFFFF"/>
                </a:solidFill>
                <a:latin typeface="Arial" pitchFamily="34" charset="0"/>
                <a:ea typeface="Arial" pitchFamily="34" charset="-122"/>
                <a:cs typeface="Arial" pitchFamily="34" charset="-120"/>
              </a:rPr>
              <a:t>Около полудня в Северном полушарии тень от вертикального предмета обычно направлена на север. Это удобно проверять на открытом месте.
</a:t>
            </a:r>
            <a:endParaRPr lang="en-US" sz="1477" dirty="0"/>
          </a:p>
        </p:txBody>
      </p:sp>
      <p:sp>
        <p:nvSpPr>
          <p:cNvPr id="13" name="Text 5"/>
          <p:cNvSpPr txBox="1"/>
          <p:nvPr/>
        </p:nvSpPr>
        <p:spPr>
          <a:xfrm>
            <a:off x="5309456" y="3541448"/>
            <a:ext cx="2742279" cy="941738"/>
          </a:xfrm>
          <a:prstGeom prst="rect">
            <a:avLst/>
          </a:prstGeom>
          <a:noFill/>
          <a:ln/>
        </p:spPr>
        <p:txBody>
          <a:bodyPr wrap="square" lIns="0" tIns="0" rIns="0" bIns="0" rtlCol="0" anchor="ctr"/>
          <a:lstStyle/>
          <a:p>
            <a:pPr algn="l" indent="0" marL="0">
              <a:lnSpc>
                <a:spcPct val="100000"/>
              </a:lnSpc>
              <a:buNone/>
            </a:pPr>
            <a:r>
              <a:rPr lang="en-US" sz="1482" b="1" dirty="0">
                <a:solidFill>
                  <a:srgbClr val="FFFFFF"/>
                </a:solidFill>
                <a:latin typeface="Arial" pitchFamily="34" charset="0"/>
                <a:ea typeface="Arial" pitchFamily="34" charset="-122"/>
                <a:cs typeface="Arial" pitchFamily="34" charset="-120"/>
              </a:rPr>
              <a:t>Точность
</a:t>
            </a:r>
            <a:pPr algn="l" indent="0" marL="0">
              <a:lnSpc>
                <a:spcPct val="100000"/>
              </a:lnSpc>
              <a:buNone/>
            </a:pPr>
            <a:r>
              <a:rPr lang="en-US" sz="118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86" dirty="0">
                <a:solidFill>
                  <a:srgbClr val="FFFFFF"/>
                </a:solidFill>
                <a:latin typeface="Arial" pitchFamily="34" charset="0"/>
                <a:ea typeface="Arial" pitchFamily="34" charset="-122"/>
                <a:cs typeface="Arial" pitchFamily="34" charset="-120"/>
              </a:rPr>
              <a:t>Способ работает лучше в ясную погоду и на открытой местности. Время года и место наблюдения могут немного менять результат.
</a:t>
            </a:r>
            <a:endParaRPr lang="en-US" sz="1482"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63491" y="1890150"/>
            <a:ext cx="7550407" cy="2548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5</a:t>
            </a:r>
            <a:endParaRPr lang="en-US" sz="1100" dirty="0"/>
          </a:p>
        </p:txBody>
      </p:sp>
      <p:sp>
        <p:nvSpPr>
          <p:cNvPr id="6" name="Text 1"/>
          <p:cNvSpPr txBox="1"/>
          <p:nvPr/>
        </p:nvSpPr>
        <p:spPr>
          <a:xfrm>
            <a:off x="491561" y="265584"/>
            <a:ext cx="8092800" cy="1102500"/>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Порядок ориентирования по Солнцу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Схема показывает, как шаг за шагом определить стороны горизонта по положению Солнца и тени.
</a:t>
            </a:r>
            <a:endParaRPr 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6</a:t>
            </a:r>
            <a:endParaRPr lang="en-US" sz="1100" dirty="0"/>
          </a:p>
        </p:txBody>
      </p:sp>
      <p:sp>
        <p:nvSpPr>
          <p:cNvPr id="7" name="Text 1"/>
          <p:cNvSpPr txBox="1"/>
          <p:nvPr/>
        </p:nvSpPr>
        <p:spPr>
          <a:xfrm>
            <a:off x="606395" y="2907762"/>
            <a:ext cx="2430752" cy="140437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Луна не светит сама, а отражает солнечный свет. Поэтому она помогает ночью, но не даёт такой точности, как Солнце днём.
</a:t>
            </a:r>
            <a:endParaRPr lang="en-US" sz="1100" dirty="0"/>
          </a:p>
        </p:txBody>
      </p:sp>
      <p:sp>
        <p:nvSpPr>
          <p:cNvPr id="8" name="Text 2"/>
          <p:cNvSpPr txBox="1"/>
          <p:nvPr/>
        </p:nvSpPr>
        <p:spPr>
          <a:xfrm>
            <a:off x="3399378" y="2907763"/>
            <a:ext cx="2430752" cy="140438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Её положение на небе меняется заметно быстрее, чем у звёзд. Из-за этого по Луне удобнее определять общее направление, а не точный маршрут.
</a:t>
            </a:r>
            <a:endParaRPr lang="en-US" sz="1100" dirty="0"/>
          </a:p>
        </p:txBody>
      </p:sp>
      <p:sp>
        <p:nvSpPr>
          <p:cNvPr id="9" name="Text 3"/>
          <p:cNvSpPr txBox="1"/>
          <p:nvPr/>
        </p:nvSpPr>
        <p:spPr>
          <a:xfrm>
            <a:off x="6165716" y="2907763"/>
            <a:ext cx="2430752" cy="140438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Лунный способ особенно полезен, когда не видно Полярной звезды. Он помогает сориентироваться в позднее время, если небо остаётся достаточно ясным.
</a:t>
            </a:r>
            <a:endParaRPr lang="en-US" sz="1100" dirty="0"/>
          </a:p>
        </p:txBody>
      </p:sp>
      <p:sp>
        <p:nvSpPr>
          <p:cNvPr id="10" name="Text 4"/>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Луна как ночной ориентир
</a:t>
            </a:r>
            <a:endParaRPr 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Основные фазы Луны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7</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Фазы повторяются в одном и том же порядке, но видимость Луны меняется каждый вечер.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По фазе можно понять, как выглядит Луна сейчас, но не заменить ею точный ориентир.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Астрономические наблюдения; учебная схема фаз Луны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использовать Луну для определения направления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8</a:t>
            </a:r>
            <a:endParaRPr lang="en-US" sz="1100" dirty="0"/>
          </a:p>
        </p:txBody>
      </p:sp>
      <p:sp>
        <p:nvSpPr>
          <p:cNvPr id="7" name="Text 2"/>
          <p:cNvSpPr txBox="1"/>
          <p:nvPr/>
        </p:nvSpPr>
        <p:spPr>
          <a:xfrm>
            <a:off x="666332" y="2019784"/>
            <a:ext cx="3780532" cy="791927"/>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 Северном полушарии растущая Луна обычно кажется освещённой справа, а убывающая — слева. По этому признаку можно примерно понять, как расположена Луна.
</a:t>
            </a:r>
            <a:endParaRPr lang="en-US" sz="1100" dirty="0"/>
          </a:p>
        </p:txBody>
      </p:sp>
      <p:sp>
        <p:nvSpPr>
          <p:cNvPr id="8" name="Text 3"/>
          <p:cNvSpPr txBox="1"/>
          <p:nvPr/>
        </p:nvSpPr>
        <p:spPr>
          <a:xfrm>
            <a:off x="4968797" y="2019784"/>
            <a:ext cx="3780532" cy="791927"/>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Полная Луна находится на небе примерно напротив Солнца. Поэтому её положение связано с временем суток и помогает только для общей оценки направления.
</a:t>
            </a:r>
            <a:endParaRPr lang="en-US" sz="1100" dirty="0"/>
          </a:p>
        </p:txBody>
      </p:sp>
      <p:sp>
        <p:nvSpPr>
          <p:cNvPr id="9" name="Text 4"/>
          <p:cNvSpPr txBox="1"/>
          <p:nvPr/>
        </p:nvSpPr>
        <p:spPr>
          <a:xfrm>
            <a:off x="666332" y="3696721"/>
            <a:ext cx="3780532" cy="791927"/>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Если Луна видна низко над горизонтом, её легче спутать с другими объектами. Тогда особенно важно смотреть не на один признак, а сразу на несколько.
</a:t>
            </a:r>
            <a:endParaRPr lang="en-US" sz="1100" dirty="0"/>
          </a:p>
        </p:txBody>
      </p:sp>
      <p:sp>
        <p:nvSpPr>
          <p:cNvPr id="10" name="Text 5"/>
          <p:cNvSpPr txBox="1"/>
          <p:nvPr/>
        </p:nvSpPr>
        <p:spPr>
          <a:xfrm>
            <a:off x="4968797" y="3696721"/>
            <a:ext cx="3780532" cy="791927"/>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Лунный способ остаётся приблизительным, потому что Луна быстро смещается в течение ночи. Для проверки лучше использовать карту, дорогу или более устойчивый ориентир.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8941" y="2327342"/>
            <a:ext cx="2644996" cy="282722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56905" y="2327342"/>
            <a:ext cx="2644996" cy="282722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003588" y="2327342"/>
            <a:ext cx="2644996" cy="282722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643727" y="1544166"/>
            <a:ext cx="2355425" cy="627855"/>
          </a:xfrm>
          <a:prstGeom prst="rect">
            <a:avLst/>
          </a:prstGeom>
          <a:noFill/>
          <a:ln/>
        </p:spPr>
        <p:txBody>
          <a:bodyPr wrap="square" lIns="0" tIns="0" rIns="0" bIns="0" rtlCol="0" anchor="t"/>
          <a:lstStyle/>
          <a:p>
            <a:pPr algn="l" indent="0" marL="0">
              <a:lnSpc>
                <a:spcPct val="100000"/>
              </a:lnSpc>
              <a:buNone/>
            </a:pPr>
            <a:r>
              <a:rPr lang="en-US" sz="864" b="1" dirty="0">
                <a:solidFill>
                  <a:srgbClr val="000000"/>
                </a:solidFill>
                <a:latin typeface="Arial" pitchFamily="34" charset="0"/>
                <a:ea typeface="Arial" pitchFamily="34" charset="-122"/>
                <a:cs typeface="Arial" pitchFamily="34" charset="-120"/>
              </a:rPr>
              <a:t>Звезда, которая почти не смещается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Полярная звезда кажется неподвижной на небе, потому что она находится очень близко к северному небесному полюсу. Именно поэтому она помогает быстро понять, где находится север, даже если вокруг темно и нет других подсказок.
</a:t>
            </a:r>
            <a:endParaRPr lang="en-US" sz="864" dirty="0"/>
          </a:p>
        </p:txBody>
      </p:sp>
      <p:sp>
        <p:nvSpPr>
          <p:cNvPr id="11" name="Text 1"/>
          <p:cNvSpPr txBox="1"/>
          <p:nvPr/>
        </p:nvSpPr>
        <p:spPr>
          <a:xfrm>
            <a:off x="3401691" y="1544166"/>
            <a:ext cx="2355425" cy="627855"/>
          </a:xfrm>
          <a:prstGeom prst="rect">
            <a:avLst/>
          </a:prstGeom>
          <a:noFill/>
          <a:ln/>
        </p:spPr>
        <p:txBody>
          <a:bodyPr wrap="square" lIns="0" tIns="0" rIns="0" bIns="0" rtlCol="0" anchor="t"/>
          <a:lstStyle/>
          <a:p>
            <a:pPr algn="l" indent="0" marL="0">
              <a:lnSpc>
                <a:spcPct val="100000"/>
              </a:lnSpc>
              <a:buNone/>
            </a:pPr>
            <a:r>
              <a:rPr lang="en-US" sz="880" b="1" dirty="0">
                <a:solidFill>
                  <a:srgbClr val="000000"/>
                </a:solidFill>
                <a:latin typeface="Arial" pitchFamily="34" charset="0"/>
                <a:ea typeface="Arial" pitchFamily="34" charset="-122"/>
                <a:cs typeface="Arial" pitchFamily="34" charset="-120"/>
              </a:rPr>
              <a:t>Как помогает ковш Большой Медведицы
</a:t>
            </a:r>
            <a:pPr algn="l" indent="0" marL="0">
              <a:lnSpc>
                <a:spcPct val="100000"/>
              </a:lnSpc>
              <a:buNone/>
            </a:pPr>
            <a:r>
              <a:rPr lang="en-US" sz="69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692" dirty="0">
                <a:solidFill>
                  <a:srgbClr val="000000"/>
                </a:solidFill>
                <a:latin typeface="Arial" pitchFamily="34" charset="0"/>
                <a:ea typeface="Arial" pitchFamily="34" charset="-122"/>
                <a:cs typeface="Arial" pitchFamily="34" charset="-120"/>
              </a:rPr>
              <a:t>Найти Полярную звезду проще через заметную фигуру Большой Медведицы. Две крайние звезды ковша как будто указывают на нужную точку, а дальше взгляд легко переходит к маленькому ковшу Малой Медведицы.
</a:t>
            </a:r>
            <a:endParaRPr lang="en-US" sz="880" dirty="0"/>
          </a:p>
        </p:txBody>
      </p:sp>
      <p:sp>
        <p:nvSpPr>
          <p:cNvPr id="12" name="Text 2"/>
          <p:cNvSpPr txBox="1"/>
          <p:nvPr/>
        </p:nvSpPr>
        <p:spPr>
          <a:xfrm>
            <a:off x="6148374" y="1544166"/>
            <a:ext cx="2355425" cy="627855"/>
          </a:xfrm>
          <a:prstGeom prst="rect">
            <a:avLst/>
          </a:prstGeom>
          <a:noFill/>
          <a:ln/>
        </p:spPr>
        <p:txBody>
          <a:bodyPr wrap="square" lIns="0" tIns="0" rIns="0" bIns="0" rtlCol="0" anchor="t"/>
          <a:lstStyle/>
          <a:p>
            <a:pPr algn="l" indent="0" marL="0">
              <a:lnSpc>
                <a:spcPct val="100000"/>
              </a:lnSpc>
              <a:buNone/>
            </a:pPr>
            <a:r>
              <a:rPr lang="en-US" sz="864" b="1" dirty="0">
                <a:solidFill>
                  <a:srgbClr val="000000"/>
                </a:solidFill>
                <a:latin typeface="Arial" pitchFamily="34" charset="0"/>
                <a:ea typeface="Arial" pitchFamily="34" charset="-122"/>
                <a:cs typeface="Arial" pitchFamily="34" charset="-120"/>
              </a:rPr>
              <a:t>Почему этот ориентир так ценят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Для вечерней прогулки или похода Полярная звезда особенно удобна, потому что она помогает держать направление без приборов. Её положение мало меняется, поэтому такой способ считается самым надёжным среди небесных ориентиров ночью.
</a:t>
            </a:r>
            <a:endParaRPr lang="en-US" sz="864" dirty="0"/>
          </a:p>
        </p:txBody>
      </p:sp>
      <p:sp>
        <p:nvSpPr>
          <p:cNvPr id="13" name="Text 3"/>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Полярная звезда — главный ночной ориентир
</a:t>
            </a:r>
            <a:endParaRPr lang="en-US" sz="2400" dirty="0"/>
          </a:p>
        </p:txBody>
      </p:sp>
      <p:sp>
        <p:nvSpPr>
          <p:cNvPr id="14" name="Text 4"/>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9</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959903"/>
            <a:ext cx="4750071" cy="189304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Сравнение небесных ориентиров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10</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Сравним, когда и насколько удобно использовать разные небесные ориентиры.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Днём удобнее всего Солнце, а ночью самый надёжный ориентир — Полярная звезда. Луна помогает, но требует обязательной проверки.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Учебные сведения по ориентированию на местности
</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11</a:t>
            </a:r>
            <a:endParaRPr lang="en-US" sz="1100" dirty="0"/>
          </a:p>
        </p:txBody>
      </p:sp>
      <p:sp>
        <p:nvSpPr>
          <p:cNvPr id="5" name="Text 1"/>
          <p:cNvSpPr txBox="1"/>
          <p:nvPr/>
        </p:nvSpPr>
        <p:spPr>
          <a:xfrm>
            <a:off x="495300" y="1263029"/>
            <a:ext cx="3829127" cy="3295650"/>
          </a:xfrm>
          <a:prstGeom prst="rect">
            <a:avLst/>
          </a:prstGeom>
          <a:noFill/>
          <a:ln/>
        </p:spPr>
        <p:txBody>
          <a:bodyPr wrap="square" lIns="0" tIns="0" rIns="0" bIns="0" rtlCol="0" anchor="ctr"/>
          <a:lstStyle/>
          <a:p>
            <a:pPr algn="l" indent="0" marL="0">
              <a:lnSpc>
                <a:spcPct val="100000"/>
              </a:lnSpc>
              <a:buNone/>
            </a:pPr>
            <a:r>
              <a:rPr lang="en-US" sz="5400" b="1" dirty="0">
                <a:solidFill>
                  <a:srgbClr val="FFFFFF"/>
                </a:solidFill>
                <a:latin typeface="Arial" pitchFamily="34" charset="0"/>
                <a:ea typeface="Arial" pitchFamily="34" charset="-122"/>
                <a:cs typeface="Arial" pitchFamily="34" charset="-120"/>
              </a:rPr>
              <a:t>2
</a:t>
            </a:r>
            <a:pPr algn="l" indent="0" marL="0">
              <a:lnSpc>
                <a:spcPct val="100000"/>
              </a:lnSpc>
              <a:buNone/>
            </a:pPr>
            <a:r>
              <a:rPr lang="en-US" sz="27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крайние звезды ковша помогают провести линию к нужной области неба.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Астрономические сведения о Большой и Малой Медведице
</a:t>
            </a:r>
            <a:endParaRPr lang="en-US" sz="5400" dirty="0"/>
          </a:p>
        </p:txBody>
      </p:sp>
      <p:sp>
        <p:nvSpPr>
          <p:cNvPr id="6" name="Text 2"/>
          <p:cNvSpPr txBox="1"/>
          <p:nvPr/>
        </p:nvSpPr>
        <p:spPr>
          <a:xfrm>
            <a:off x="4819727" y="1515442"/>
            <a:ext cx="4114539" cy="2790825"/>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Через них быстро находят Полярную звезду, а вместе с ней — направление на север.
</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93548" y="454829"/>
            <a:ext cx="3975244" cy="1779399"/>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Созвездия как карта звёздного неба
</a:t>
            </a:r>
            <a:endParaRPr lang="en-US" sz="2400" dirty="0"/>
          </a:p>
        </p:txBody>
      </p:sp>
      <p:sp>
        <p:nvSpPr>
          <p:cNvPr id="7"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12</a:t>
            </a:r>
            <a:endParaRPr lang="en-US" sz="1100" dirty="0"/>
          </a:p>
        </p:txBody>
      </p:sp>
      <p:sp>
        <p:nvSpPr>
          <p:cNvPr id="8" name="Text 2"/>
          <p:cNvSpPr txBox="1"/>
          <p:nvPr/>
        </p:nvSpPr>
        <p:spPr>
          <a:xfrm>
            <a:off x="4843477" y="971748"/>
            <a:ext cx="3681708" cy="1188652"/>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Большая Медведица и Кассиопея заметны даже новичку: их форма хорошо запоминается и помогает быстрее находить знакомые участки неба.
</a:t>
            </a:r>
            <a:endParaRPr lang="en-US" sz="1100" dirty="0"/>
          </a:p>
        </p:txBody>
      </p:sp>
      <p:sp>
        <p:nvSpPr>
          <p:cNvPr id="9" name="Text 3"/>
          <p:cNvSpPr txBox="1"/>
          <p:nvPr/>
        </p:nvSpPr>
        <p:spPr>
          <a:xfrm>
            <a:off x="663568" y="3080962"/>
            <a:ext cx="3681708" cy="1188652"/>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Малая Медведица важна тем, что в ней находится Полярная звезда; поэтому созвездие служит удобной подсказкой для ночного ориентирования.
</a:t>
            </a:r>
            <a:endParaRPr lang="en-US" sz="1100" dirty="0"/>
          </a:p>
        </p:txBody>
      </p:sp>
      <p:sp>
        <p:nvSpPr>
          <p:cNvPr id="10" name="Text 4"/>
          <p:cNvSpPr txBox="1"/>
          <p:nvPr/>
        </p:nvSpPr>
        <p:spPr>
          <a:xfrm>
            <a:off x="4843477" y="3080962"/>
            <a:ext cx="3681708" cy="1188652"/>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Положение созвездий меняется в течение года: Земля движется вокруг Солнца, и в разные месяцы вечером видны разные звёздные рисунки.
</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Что видно в разные сезоны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13</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Сезонные изменения сильнее всего заметны у ярких созвездий, поэтому их полезно заранее изучать по карте неба.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Солнце и Полярная звезда доступны чаще всего; Луна и созвездия требуют учёта времени и текущего положения на небе.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Учебный обобщённый материал по астрономическим ориентирам
</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9" y="412954"/>
            <a:ext cx="3287692" cy="4222834"/>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Природные признаки сторон горизонта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14</a:t>
            </a:r>
            <a:endParaRPr lang="en-US" sz="1100" dirty="0"/>
          </a:p>
        </p:txBody>
      </p:sp>
      <p:sp>
        <p:nvSpPr>
          <p:cNvPr id="7" name="Text 2"/>
          <p:cNvSpPr txBox="1"/>
          <p:nvPr/>
        </p:nvSpPr>
        <p:spPr>
          <a:xfrm>
            <a:off x="4092166" y="1027655"/>
            <a:ext cx="2214062" cy="1243648"/>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Мох действительно чаще заметен с северной стороны деревьев, но этот признак зависит от влажности, тени и особенностей местности, поэтому его нельзя считать точным.
</a:t>
            </a:r>
            <a:endParaRPr lang="en-US" sz="1100" dirty="0"/>
          </a:p>
        </p:txBody>
      </p:sp>
      <p:sp>
        <p:nvSpPr>
          <p:cNvPr id="8" name="Text 3"/>
          <p:cNvSpPr txBox="1"/>
          <p:nvPr/>
        </p:nvSpPr>
        <p:spPr>
          <a:xfrm>
            <a:off x="6611896" y="1027655"/>
            <a:ext cx="2214061" cy="1243648"/>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Снег на южных склонах обычно тает быстрее, потому что туда попадает больше солнечного света. Однако рельеф, ветер и плотность снежного покрова могут изменить картину.
</a:t>
            </a:r>
            <a:endParaRPr lang="en-US" sz="1100" dirty="0"/>
          </a:p>
        </p:txBody>
      </p:sp>
      <p:sp>
        <p:nvSpPr>
          <p:cNvPr id="9" name="Text 4"/>
          <p:cNvSpPr txBox="1"/>
          <p:nvPr/>
        </p:nvSpPr>
        <p:spPr>
          <a:xfrm>
            <a:off x="4092166" y="3189885"/>
            <a:ext cx="2214062" cy="1243648"/>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Муравейники нередко бывают расположены с южной стороны деревьев или пней. Это наблюдение полезно лишь как подсказка, а не как окончательное доказательство.
</a:t>
            </a:r>
            <a:endParaRPr lang="en-US" sz="1100" dirty="0"/>
          </a:p>
        </p:txBody>
      </p:sp>
      <p:sp>
        <p:nvSpPr>
          <p:cNvPr id="10" name="Text 5"/>
          <p:cNvSpPr txBox="1"/>
          <p:nvPr/>
        </p:nvSpPr>
        <p:spPr>
          <a:xfrm>
            <a:off x="6611896" y="3189885"/>
            <a:ext cx="2214061" cy="1243648"/>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Любой природный признак нужно проверять вместе с другими ориентирами: тенью, картой, компасом или небесными объектами. Тогда вероятность ошибки заметно снижается.
</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96128" y="517238"/>
            <a:ext cx="282367" cy="37649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6687198" y="517238"/>
            <a:ext cx="329428" cy="37649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144126" y="2713109"/>
            <a:ext cx="386371" cy="309097"/>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658727" y="2695937"/>
            <a:ext cx="386371" cy="343441"/>
          </a:xfrm>
          <a:prstGeom prst="rect">
            <a:avLst/>
          </a:prstGeom>
        </p:spPr>
      </p:pic>
      <p:sp>
        <p:nvSpPr>
          <p:cNvPr id="11" name="Text 0"/>
          <p:cNvSpPr txBox="1"/>
          <p:nvPr/>
        </p:nvSpPr>
        <p:spPr>
          <a:xfrm>
            <a:off x="493549" y="412954"/>
            <a:ext cx="3287692" cy="4222834"/>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Какие ошибки мешают ориентированию
</a:t>
            </a:r>
            <a:endParaRPr lang="en-US" sz="2400" dirty="0"/>
          </a:p>
        </p:txBody>
      </p:sp>
      <p:sp>
        <p:nvSpPr>
          <p:cNvPr id="12"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15</a:t>
            </a:r>
            <a:endParaRPr lang="en-US" sz="1100" dirty="0"/>
          </a:p>
        </p:txBody>
      </p:sp>
      <p:sp>
        <p:nvSpPr>
          <p:cNvPr id="13" name="Text 2"/>
          <p:cNvSpPr txBox="1"/>
          <p:nvPr/>
        </p:nvSpPr>
        <p:spPr>
          <a:xfrm>
            <a:off x="4144127" y="972814"/>
            <a:ext cx="2123323" cy="1360811"/>
          </a:xfrm>
          <a:prstGeom prst="rect">
            <a:avLst/>
          </a:prstGeom>
          <a:noFill/>
          <a:ln/>
        </p:spPr>
        <p:txBody>
          <a:bodyPr wrap="square" lIns="0" tIns="0" rIns="0" bIns="0" rtlCol="0" anchor="t"/>
          <a:lstStyle/>
          <a:p>
            <a:pPr algn="l" indent="0" marL="0">
              <a:lnSpc>
                <a:spcPct val="100000"/>
              </a:lnSpc>
              <a:buNone/>
            </a:pPr>
            <a:r>
              <a:rPr lang="en-US" sz="1419" b="1" dirty="0">
                <a:solidFill>
                  <a:srgbClr val="000000"/>
                </a:solidFill>
                <a:latin typeface="Arial" pitchFamily="34" charset="0"/>
                <a:ea typeface="Arial" pitchFamily="34" charset="-122"/>
                <a:cs typeface="Arial" pitchFamily="34" charset="-120"/>
              </a:rPr>
              <a:t>Городские препятствия
</a:t>
            </a:r>
            <a:pPr algn="l" indent="0" marL="0">
              <a:lnSpc>
                <a:spcPct val="100000"/>
              </a:lnSpc>
              <a:buNone/>
            </a:pPr>
            <a:r>
              <a:rPr lang="en-US" sz="113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36" dirty="0">
                <a:solidFill>
                  <a:srgbClr val="000000"/>
                </a:solidFill>
                <a:latin typeface="Arial" pitchFamily="34" charset="0"/>
                <a:ea typeface="Arial" pitchFamily="34" charset="-122"/>
                <a:cs typeface="Arial" pitchFamily="34" charset="-120"/>
              </a:rPr>
              <a:t>Высокие здания и плотная застройка закрывают часть неба, из-за чего труднее увидеть Солнце или звёзды и правильно оценить направление.
</a:t>
            </a:r>
            <a:endParaRPr lang="en-US" sz="1419" dirty="0"/>
          </a:p>
        </p:txBody>
      </p:sp>
      <p:sp>
        <p:nvSpPr>
          <p:cNvPr id="14" name="Text 3"/>
          <p:cNvSpPr txBox="1"/>
          <p:nvPr/>
        </p:nvSpPr>
        <p:spPr>
          <a:xfrm>
            <a:off x="6658727" y="972814"/>
            <a:ext cx="2123323" cy="1360811"/>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Лес и горы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 густом лесу, оврагах и горах обзор ограничен, а рельеф может обманывать глаз. В таких условиях особенно важно искать дополнительные ориентиры.
</a:t>
            </a:r>
            <a:endParaRPr lang="en-US" sz="1500" dirty="0"/>
          </a:p>
        </p:txBody>
      </p:sp>
      <p:sp>
        <p:nvSpPr>
          <p:cNvPr id="15" name="Text 4"/>
          <p:cNvSpPr txBox="1"/>
          <p:nvPr/>
        </p:nvSpPr>
        <p:spPr>
          <a:xfrm>
            <a:off x="4144127" y="3134990"/>
            <a:ext cx="2123323" cy="1360811"/>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Погода и свет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Тучи, туман и яркий закат мешают различать небесные объекты и длину тени. Из-за этого наблюдение становится менее точным и требует осторожности.
</a:t>
            </a:r>
            <a:endParaRPr lang="en-US" sz="1500" dirty="0"/>
          </a:p>
        </p:txBody>
      </p:sp>
      <p:sp>
        <p:nvSpPr>
          <p:cNvPr id="16" name="Text 5"/>
          <p:cNvSpPr txBox="1"/>
          <p:nvPr/>
        </p:nvSpPr>
        <p:spPr>
          <a:xfrm>
            <a:off x="6658727" y="3134990"/>
            <a:ext cx="2123323" cy="1360811"/>
          </a:xfrm>
          <a:prstGeom prst="rect">
            <a:avLst/>
          </a:prstGeom>
          <a:noFill/>
          <a:ln/>
        </p:spPr>
        <p:txBody>
          <a:bodyPr wrap="square" lIns="0" tIns="0" rIns="0" bIns="0" rtlCol="0" anchor="t"/>
          <a:lstStyle/>
          <a:p>
            <a:pPr algn="l" indent="0" marL="0">
              <a:lnSpc>
                <a:spcPct val="100000"/>
              </a:lnSpc>
              <a:buNone/>
            </a:pPr>
            <a:r>
              <a:rPr lang="en-US" sz="1409" b="1" dirty="0">
                <a:solidFill>
                  <a:srgbClr val="000000"/>
                </a:solidFill>
                <a:latin typeface="Arial" pitchFamily="34" charset="0"/>
                <a:ea typeface="Arial" pitchFamily="34" charset="-122"/>
                <a:cs typeface="Arial" pitchFamily="34" charset="-120"/>
              </a:rPr>
              <a:t>Одна подсказка — мало
</a:t>
            </a:r>
            <a:pPr algn="l" indent="0" marL="0">
              <a:lnSpc>
                <a:spcPct val="100000"/>
              </a:lnSpc>
              <a:buNone/>
            </a:pPr>
            <a:r>
              <a:rPr lang="en-US" sz="1127"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27" dirty="0">
                <a:solidFill>
                  <a:srgbClr val="000000"/>
                </a:solidFill>
                <a:latin typeface="Arial" pitchFamily="34" charset="0"/>
                <a:ea typeface="Arial" pitchFamily="34" charset="-122"/>
                <a:cs typeface="Arial" pitchFamily="34" charset="-120"/>
              </a:rPr>
              <a:t>Самая частая ошибка — доверять только одному признаку. Надёжнее сравнить несколько наблюдений и убедиться, что они не противоречат друг другу.
</a:t>
            </a:r>
            <a:endParaRPr lang="en-US" sz="1409"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63491" y="1890150"/>
            <a:ext cx="7550407" cy="2548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16</a:t>
            </a:r>
            <a:endParaRPr lang="en-US" sz="1100" dirty="0"/>
          </a:p>
        </p:txBody>
      </p:sp>
      <p:sp>
        <p:nvSpPr>
          <p:cNvPr id="6" name="Text 1"/>
          <p:cNvSpPr txBox="1"/>
          <p:nvPr/>
        </p:nvSpPr>
        <p:spPr>
          <a:xfrm>
            <a:off x="491561" y="265584"/>
            <a:ext cx="8092800" cy="1102500"/>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Проверка направления по нескольким признакам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Последовательность действий при ориентировании по небу и местным признакам.
</a:t>
            </a:r>
            <a:endParaRPr 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8826" y="2328081"/>
            <a:ext cx="3975925" cy="262861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644200" y="2328081"/>
            <a:ext cx="3975925" cy="2628615"/>
          </a:xfrm>
          <a:prstGeom prst="rect">
            <a:avLst/>
          </a:prstGeom>
        </p:spPr>
      </p:pic>
      <p:sp>
        <p:nvSpPr>
          <p:cNvPr id="7"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Ориентирование в городе и на природе
</a:t>
            </a:r>
            <a:endParaRPr lang="en-US" sz="2400" dirty="0"/>
          </a:p>
        </p:txBody>
      </p:sp>
      <p:sp>
        <p:nvSpPr>
          <p:cNvPr id="8" name="Text 1"/>
          <p:cNvSpPr txBox="1"/>
          <p:nvPr/>
        </p:nvSpPr>
        <p:spPr>
          <a:xfrm>
            <a:off x="716621" y="1544166"/>
            <a:ext cx="3540335" cy="627855"/>
          </a:xfrm>
          <a:prstGeom prst="rect">
            <a:avLst/>
          </a:prstGeom>
          <a:noFill/>
          <a:ln/>
        </p:spPr>
        <p:txBody>
          <a:bodyPr wrap="square" lIns="0" tIns="0" rIns="0" bIns="0" rtlCol="0" anchor="t"/>
          <a:lstStyle/>
          <a:p>
            <a:pPr algn="l" indent="0" marL="0">
              <a:lnSpc>
                <a:spcPct val="100000"/>
              </a:lnSpc>
              <a:buNone/>
            </a:pPr>
            <a:r>
              <a:rPr lang="en-US" sz="1002" b="1" dirty="0">
                <a:solidFill>
                  <a:srgbClr val="000000"/>
                </a:solidFill>
                <a:latin typeface="Arial" pitchFamily="34" charset="0"/>
                <a:ea typeface="Arial" pitchFamily="34" charset="-122"/>
                <a:cs typeface="Arial" pitchFamily="34" charset="-120"/>
              </a:rPr>
              <a:t>Городские улицы как подсказка
</a:t>
            </a:r>
            <a:pPr algn="l" indent="0" marL="0">
              <a:lnSpc>
                <a:spcPct val="100000"/>
              </a:lnSpc>
              <a:buNone/>
            </a:pPr>
            <a:r>
              <a:rPr lang="en-US" sz="787"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787" dirty="0">
                <a:solidFill>
                  <a:srgbClr val="000000"/>
                </a:solidFill>
                <a:latin typeface="Arial" pitchFamily="34" charset="0"/>
                <a:ea typeface="Arial" pitchFamily="34" charset="-122"/>
                <a:cs typeface="Arial" pitchFamily="34" charset="-120"/>
              </a:rPr>
              <a:t>В городе небо часто видно только между домами, поэтому приходится смотреть на тени, направление улиц и положение Солнца над крышами. Здесь удобнее искать короткие участки открытого пространства, где заметнее движение светила и легче сверить направление.
</a:t>
            </a:r>
            <a:endParaRPr lang="en-US" sz="1002" dirty="0"/>
          </a:p>
        </p:txBody>
      </p:sp>
      <p:sp>
        <p:nvSpPr>
          <p:cNvPr id="9" name="Text 2"/>
          <p:cNvSpPr txBox="1"/>
          <p:nvPr/>
        </p:nvSpPr>
        <p:spPr>
          <a:xfrm>
            <a:off x="4861995" y="1544166"/>
            <a:ext cx="3540335" cy="627855"/>
          </a:xfrm>
          <a:prstGeom prst="rect">
            <a:avLst/>
          </a:prstGeom>
          <a:noFill/>
          <a:ln/>
        </p:spPr>
        <p:txBody>
          <a:bodyPr wrap="square" lIns="0" tIns="0" rIns="0" bIns="0" rtlCol="0" anchor="t"/>
          <a:lstStyle/>
          <a:p>
            <a:pPr algn="l" indent="0" marL="0">
              <a:lnSpc>
                <a:spcPct val="100000"/>
              </a:lnSpc>
              <a:buNone/>
            </a:pPr>
            <a:r>
              <a:rPr lang="en-US" sz="1002" b="1" dirty="0">
                <a:solidFill>
                  <a:srgbClr val="000000"/>
                </a:solidFill>
                <a:latin typeface="Arial" pitchFamily="34" charset="0"/>
                <a:ea typeface="Arial" pitchFamily="34" charset="-122"/>
                <a:cs typeface="Arial" pitchFamily="34" charset="-120"/>
              </a:rPr>
              <a:t>Открытая местность помогает точнее
</a:t>
            </a:r>
            <a:pPr algn="l" indent="0" marL="0">
              <a:lnSpc>
                <a:spcPct val="100000"/>
              </a:lnSpc>
              <a:buNone/>
            </a:pPr>
            <a:r>
              <a:rPr lang="en-US" sz="787"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787" dirty="0">
                <a:solidFill>
                  <a:srgbClr val="000000"/>
                </a:solidFill>
                <a:latin typeface="Arial" pitchFamily="34" charset="0"/>
                <a:ea typeface="Arial" pitchFamily="34" charset="-122"/>
                <a:cs typeface="Arial" pitchFamily="34" charset="-120"/>
              </a:rPr>
              <a:t>На природе ориентироваться проще там, где есть широкий обзор: у края поля, на просеке или у отдельно стоящего дерева. Такие места позволяют увидеть горизонт, заметить Солнце или звёзды и быстрее сравнить их с природными признаками.
</a:t>
            </a:r>
            <a:endParaRPr lang="en-US" sz="1002" dirty="0"/>
          </a:p>
        </p:txBody>
      </p:sp>
      <p:sp>
        <p:nvSpPr>
          <p:cNvPr id="10" name="Text 3"/>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17</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Надёжность способов ориентирования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18</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Чем меньше внешних помех и чем лучше видимость, тем надёжнее результат; поэтому даже хорошие способы стоит перепроверять.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Компас и карта дают самый устойчивый результат, а небесные и природные ориентиры полезны как быстрые подсказки и контроль.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Учебное сравнение способов ориентирования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565272" y="1426907"/>
            <a:ext cx="3952280" cy="217956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Памятка юного наблюдателя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19</a:t>
            </a:r>
            <a:endParaRPr lang="en-US" sz="1100" dirty="0"/>
          </a:p>
        </p:txBody>
      </p:sp>
      <p:sp>
        <p:nvSpPr>
          <p:cNvPr id="7" name="Text 2"/>
          <p:cNvSpPr txBox="1"/>
          <p:nvPr/>
        </p:nvSpPr>
        <p:spPr>
          <a:xfrm>
            <a:off x="495300" y="3878826"/>
            <a:ext cx="3780171" cy="1078609"/>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Краткая таблица помогает быстро выбрать подходящий ориентир и вспомнить его ограничение.
</a:t>
            </a:r>
            <a:endParaRPr lang="en-US" sz="1200" dirty="0"/>
          </a:p>
        </p:txBody>
      </p:sp>
      <p:sp>
        <p:nvSpPr>
          <p:cNvPr id="8" name="Text 3"/>
          <p:cNvSpPr txBox="1"/>
          <p:nvPr/>
        </p:nvSpPr>
        <p:spPr>
          <a:xfrm>
            <a:off x="4485205" y="3878826"/>
            <a:ext cx="3105863" cy="1078609"/>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Лучший результат даёт не один ориентир, а сочетание небесных и местных признаков с обязательной проверкой.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Учебный материал по ориентированию на местности
</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486697" y="1029936"/>
            <a:ext cx="5255100" cy="3083700"/>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Ориентиры, которым можно доверять
</a:t>
            </a:r>
            <a:pPr algn="l" indent="0" marL="0">
              <a:lnSpc>
                <a:spcPct val="100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Солнце, Луна и звёзды помогают находить стороны горизонта, если наблюдать внимательно и проверять вывод несколькими способами. Тогда ориентирование становится безопаснее и увереннее.
</a:t>
            </a:r>
            <a:endParaRPr lang="en-US" sz="3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2026-05-20T22:26:15Z</dcterms:created>
  <dcterms:modified xsi:type="dcterms:W3CDTF">2026-05-20T22:26:15Z</dcterms:modified>
</cp:coreProperties>
</file>