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46550" y="1572897"/>
            <a:ext cx="4987500" cy="19150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класс Ресничные черви и его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Ресничные черви — важный класс беспозвоночных, влияющий на экосистемы водоёмов.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6489290" y="4478938"/>
            <a:ext cx="2180840" cy="2552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8672" y="-1"/>
            <a:ext cx="415900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435745" y="1321170"/>
            <a:ext cx="4077519" cy="250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и место в царстве животных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Ресничные черви — древняя группа плоских червей, появившихся около 550 миллионов лет назад, обладающих трёхслойным телом и примитивной нервной системой. Они представляют важный этап в эволюции многоклеточных животных.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Внешнее строение ресничных червей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1059195" y="1836173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ресничных червей плоское и удлинённое, покрыто мельчайшими ресничками, которые помогают им перемещаться по субстрату и воде.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3507427" y="2757948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Размеры представителей класса варьируются от нескольких миллиметров до 60 сантиметров, что позволяет адаптироваться к разным средам обитания.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867168" y="3723968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Спереди заметна головная часть с парой глазковых пятен и чувствительными клетками; рот обычно расположен на нижней стороне тела и может быть окружён щупальцами.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0500" y="3193758"/>
            <a:ext cx="8667751" cy="19468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7196" y="1942123"/>
            <a:ext cx="3284527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места обитания ресничных червей — пресноводные водоёмы: озёра, ручьи и болота, где они находят пищу и защиту.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572000" y="1942123"/>
            <a:ext cx="3284527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поселились в морской воде и влажной почве, а наиболее разнообразные популяции встречаются в умеренных и тропических широтах по всему миру.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обитания и расселение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Реснички покрывают всю поверхность тела, создавая волнообразные движения, необходимые для плавного перемещения в воде и на твёрдых поверхностях.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Покровы тела: роль ресничек
</a:t>
            </a:r>
            <a:endParaRPr lang="en-US" sz="2400" dirty="0"/>
          </a:p>
        </p:txBody>
      </p:sp>
      <p:sp>
        <p:nvSpPr>
          <p:cNvPr id="6" name="Text 3"/>
          <p:cNvSpPr txBox="1"/>
          <p:nvPr/>
        </p:nvSpPr>
        <p:spPr>
          <a:xfrm>
            <a:off x="2632256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ресничкам черви могут точно маневрировать и поддерживать равновесие во влажной среде.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856750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Поверхностный слой кожи способствует эффективному газообмену, позволяя червям дышать всей поверхностью тела.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7065026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того, покровы защищают организм от вредного воздействия окружающей среды и микроорганизмов.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Пищеварительная система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910151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Пищеварительный тракт ресничных червей неполный и заканчивается слепо: анального отверстия у них нет, пища поступает через рот.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922051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Переваривание происходит в разветвлённой кишечной полости, где пища расщепляется ферментами и усваивается организмом.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905836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 включает одноклеточные водоросли, мелких беспозвоночных и органический детрит, остатки пищи удаляются через рот.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54029" y="1835776"/>
            <a:ext cx="5365298" cy="228063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ресничных, сосальщиков и ленточных червей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отличия трёх классов плоских червей: строение, образ жизни и размножение.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Ресничные черви отличаются свободным образом жизни и комплексным строением по сравнению с паразитическими формами.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 научная литература по паразитологии и зоологии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Дыхательная система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910151" y="2080193"/>
            <a:ext cx="1720290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Ресничные черви не имеют органов дыхания; газообмен происходит через тонкий и влажный покров тела по всей поверхности.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4088428" y="2080193"/>
            <a:ext cx="1720290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особенность требует высокой влажности среды, что ограничивает их обитание преимущественно водоёмами и влажными субстратами.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7052854" y="2080193"/>
            <a:ext cx="1720290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Способность к дыханию всей кожей позволяет поддерживать обмен веществ даже при малом размере тела.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8600" y="2225776"/>
            <a:ext cx="4130041" cy="233524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71103" y="2225776"/>
            <a:ext cx="4130041" cy="233524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306395" y="1508168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7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нервной системы лестничного типа
</a:t>
            </a:r>
            <a:pPr algn="l" indent="0" marL="0">
              <a:lnSpc>
                <a:spcPct val="100000"/>
              </a:lnSpc>
              <a:buNone/>
            </a:pPr>
            <a:r>
              <a:rPr lang="en-US" sz="8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ресничных червей состоит из пары мозговых ганглиев на голове и двух продольных нервных стволов. Они соединены поперечными нервными перемычками, что обеспечивает координацию движений и реакций.
</a:t>
            </a:r>
            <a:endParaRPr lang="en-US" sz="997" dirty="0"/>
          </a:p>
        </p:txBody>
      </p:sp>
      <p:sp>
        <p:nvSpPr>
          <p:cNvPr id="9" name="Text 2"/>
          <p:cNvSpPr txBox="1"/>
          <p:nvPr/>
        </p:nvSpPr>
        <p:spPr>
          <a:xfrm>
            <a:off x="4840295" y="1508168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4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Светочувствительные глазки и ориентация в пространстве
</a:t>
            </a:r>
            <a:pPr algn="l" indent="0" marL="0">
              <a:lnSpc>
                <a:spcPct val="100000"/>
              </a:lnSpc>
              <a:buNone/>
            </a:pPr>
            <a:r>
              <a:rPr lang="en-US" sz="8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головном конце расположены простые глазки, способные различать свет и тьму. Это помогает червям ориентироваться в окружающей среде, избегать опасности и искать пищу.
</a:t>
            </a:r>
            <a:endParaRPr lang="en-US" sz="1024" dirty="0"/>
          </a:p>
        </p:txBody>
      </p:sp>
      <p:sp>
        <p:nvSpPr>
          <p:cNvPr id="10" name="Text 3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нервной системы ресничных червей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4575" y="2292875"/>
            <a:ext cx="26307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глазков, у ресничных червей есть сенсорные клетки, чувствительные к прикосновениям и химическим веществам, расположенные преимущественно на голове.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84575" y="3752525"/>
            <a:ext cx="26307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расположении и развитии органов чувств связаны с образом жизни — водные виды имеют более выраженные зрительные органы.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603245" y="2292875"/>
            <a:ext cx="26310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сенсорная система позволяет быстро реагировать на изменения среды и искать еду в различных условиях обитания.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4603245" y="3752525"/>
            <a:ext cx="26310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Почвенные виды больше полагаются на осязательные и химические рецепторы для ориентировки в тёмной, мутной среде.
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чувств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33024" y="802918"/>
            <a:ext cx="3680524" cy="35376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70%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ресничные черви проявляют интенсивную активность в ночные часы.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наблюдения по биологии ресничных червей
</a:t>
            </a:r>
            <a:endParaRPr lang="en-US" sz="5400" dirty="0"/>
          </a:p>
        </p:txBody>
      </p:sp>
      <p:sp>
        <p:nvSpPr>
          <p:cNvPr id="4" name="Text 1"/>
          <p:cNvSpPr txBox="1"/>
          <p:nvPr/>
        </p:nvSpPr>
        <p:spPr>
          <a:xfrm>
            <a:off x="5574890" y="1330962"/>
            <a:ext cx="2818463" cy="248157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Примерно 70% ресничных червей активны ночью, что позволяет им эффективно питаться и избегать хищников в дневное время.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видов по среде обитания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9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Преобладающее число видов обитает в пресных водоёмах, что связано с доступностью ресурсов и подходящими условиями.
</a:t>
            </a:r>
            <a:pPr algn="l" indent="0" marL="0">
              <a:lnSpc>
                <a:spcPct val="100000"/>
              </a:lnSpc>
              <a:buNone/>
            </a:pPr>
            <a:r>
              <a:rPr lang="en-US" sz="939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подтверждают адаптацию ресничных червей к пресноводным средам и ограниченное распространение в почве.
</a:t>
            </a:r>
            <a:pPr algn="l" indent="0" marL="0">
              <a:lnSpc>
                <a:spcPct val="100000"/>
              </a:lnSpc>
              <a:buNone/>
            </a:pPr>
            <a:r>
              <a:rPr lang="en-US" sz="9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гидробиологических институтов, 2023 г.
</a:t>
            </a:r>
            <a:endParaRPr lang="en-US" sz="93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и развитие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1059195" y="1836173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Ресничные черви размножаются как половым, так и бесполым путём, что увеличивает шансы на успешное воспроизведение потомства в различных условиях.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3507427" y="2757948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видов гермафродиты, способные к поперечному делению, при котором каждый фрагмент организма может регенерировать в полноценного червя.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867168" y="3723968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включает стадии яйца, личинки и взрослой особи, что обеспечивает адаптивность и выживаемость в среде обитания.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Ресничные черви могут восстанавливать утраченные части тела, включая органы, что активно используется для поддержания жизнеспособности при повреждениях.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регенерации
</a:t>
            </a:r>
            <a:endParaRPr lang="en-US" sz="2400" dirty="0"/>
          </a:p>
        </p:txBody>
      </p:sp>
      <p:sp>
        <p:nvSpPr>
          <p:cNvPr id="6" name="Text 3"/>
          <p:cNvSpPr txBox="1"/>
          <p:nvPr/>
        </p:nvSpPr>
        <p:spPr>
          <a:xfrm>
            <a:off x="2632256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пресноводных планарий регенерация особенно сильна — они способны восстанавливать свыше половины своего тела после травмы.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856750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регенеративная способность способствует быстрому восстановлению популяций при больших рисках травм в природе.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7065026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регенерации включают деление стволовых клеток и активную клеточную миграцию к месту повреждения.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8600" y="1502588"/>
            <a:ext cx="4130041" cy="23352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71103" y="1502588"/>
            <a:ext cx="4130041" cy="233524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395" y="3982400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7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Размеры и среда планарий
</a:t>
            </a:r>
            <a:pPr algn="l" indent="0" marL="0">
              <a:lnSpc>
                <a:spcPct val="100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3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Планарии достигают обычно 1–3 см, обитают в пресных водоёмах, таких как озёра и ручьи. Они предпочитают чистые и хорошо насыщенные кислородом воды, что оптимально для их жизни.
</a:t>
            </a:r>
            <a:endParaRPr lang="en-US" sz="1167" dirty="0"/>
          </a:p>
        </p:txBody>
      </p:sp>
      <p:sp>
        <p:nvSpPr>
          <p:cNvPr id="8" name="Text 1"/>
          <p:cNvSpPr txBox="1"/>
          <p:nvPr/>
        </p:nvSpPr>
        <p:spPr>
          <a:xfrm>
            <a:off x="4840295" y="3982400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8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планарий в науке
</a:t>
            </a:r>
            <a:pPr algn="l" indent="0" marL="0">
              <a:lnSpc>
                <a:spcPct val="100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7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способности к регенерации планарии стали модельными организмами в биологии. Лаборатории по всему миру применяют их для исследований восстановления тканей и нейронных функций.
</a:t>
            </a:r>
            <a:endParaRPr lang="en-US" sz="1148" dirty="0"/>
          </a:p>
        </p:txBody>
      </p:sp>
      <p:sp>
        <p:nvSpPr>
          <p:cNvPr id="9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Планарии — признаки и значение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планарии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стадий развития и процессов регенерации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роль и значение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910151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Ресничные черви активно участвуют в переработке органических остатков и детрита, способствуя разложению и очистке водных экосистем.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922051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служат важным звеном пищевой цепи, питаясь мелкими организмами и одновременно являясь пищей для ракообразных и мелкой рыбы.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905836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своей деятельности обеспечивают биологическое равновесие и способствуют самоочищению пресных водоёмов от загрязнений.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и необычные свойства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910151" y="2080193"/>
            <a:ext cx="1720290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ресничных червей способны различать свет и тьму, используя светочувствительные клетки для ориентации в пространстве.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4088428" y="2080193"/>
            <a:ext cx="1720290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демонстрируют элементарные формы обучения, быстро реагируя на внешние раздражители и изменяя поведение в зависимости от ситуации.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7052854" y="2080193"/>
            <a:ext cx="1720290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Ресничные черви способны выживать в загрязнённых средах, адаптируясь к неблагоприятным условиям с помощью физиологических механизмов.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650" y="2833123"/>
            <a:ext cx="2249100" cy="17000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61050" y="2833123"/>
            <a:ext cx="2249100" cy="170000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18550" y="2833123"/>
            <a:ext cx="2249100" cy="170000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845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5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Гены регенерации у планарий
</a:t>
            </a:r>
            <a:pPr algn="l" indent="0" marL="0">
              <a:lnSpc>
                <a:spcPct val="100000"/>
              </a:lnSpc>
              <a:buNone/>
            </a:pPr>
            <a:r>
              <a:rPr lang="en-US" sz="8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выявили гены, ответственные за восстановление тканей, которые схожи с человеческими. Это открывает перспективы для медицины и регенеративной терапии.
</a:t>
            </a:r>
            <a:endParaRPr lang="en-US" sz="1065" dirty="0"/>
          </a:p>
        </p:txBody>
      </p:sp>
      <p:sp>
        <p:nvSpPr>
          <p:cNvPr id="10" name="Text 2"/>
          <p:cNvSpPr txBox="1"/>
          <p:nvPr/>
        </p:nvSpPr>
        <p:spPr>
          <a:xfrm>
            <a:off x="32039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2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памяти и обучения
</a:t>
            </a:r>
            <a:pPr algn="l" indent="0" marL="0">
              <a:lnSpc>
                <a:spcPct val="100000"/>
              </a:lnSpc>
              <a:buNone/>
            </a:pPr>
            <a:r>
              <a:rPr lang="en-US" sz="8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Планарии используются для изучения простейших форм памяти и обучения, что помогает разобраться в нейробиологических основах поведения живых организмов.
</a:t>
            </a:r>
            <a:endParaRPr lang="en-US" sz="1072" dirty="0"/>
          </a:p>
        </p:txBody>
      </p:sp>
      <p:sp>
        <p:nvSpPr>
          <p:cNvPr id="11" name="Text 3"/>
          <p:cNvSpPr txBox="1"/>
          <p:nvPr/>
        </p:nvSpPr>
        <p:spPr>
          <a:xfrm>
            <a:off x="60614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9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Лабораторные эксперименты с планариями
</a:t>
            </a:r>
            <a:pPr algn="l" indent="0" marL="0">
              <a:lnSpc>
                <a:spcPct val="100000"/>
              </a:lnSpc>
              <a:buNone/>
            </a:pPr>
            <a:r>
              <a:rPr lang="en-US" sz="7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научных лабораториях проводят эксперименты по изучению влияния различных факторов на восстановление тканей планарий, что расширяет знания о клеточной регенерации.
</a:t>
            </a:r>
            <a:endParaRPr lang="en-US" sz="919" dirty="0"/>
          </a:p>
        </p:txBody>
      </p:sp>
      <p:sp>
        <p:nvSpPr>
          <p:cNvPr id="12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Ресничные черви в научных открытиях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61140" y="1356105"/>
            <a:ext cx="5821721" cy="243129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Ключевое значение ресничных червей в науке и природе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ресничных червей раскрывает фундаментальные принципы жизни, способствует развитию медицины и экологии, а также помогает понимать эволюцию многоклеточных организмов.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2026-05-07T14:01:22Z</dcterms:created>
  <dcterms:modified xsi:type="dcterms:W3CDTF">2026-05-07T14:01:22Z</dcterms:modified>
</cp:coreProperties>
</file>