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261600" y="803325"/>
            <a:ext cx="72390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Трагедия доктора Рагина в повести А. П. Чехова «Палата № 6»
</a:t>
            </a:r>
            <a:endParaRPr lang="en-US" sz="3212" dirty="0"/>
          </a:p>
        </p:txBody>
      </p:sp>
      <p:sp>
        <p:nvSpPr>
          <p:cNvPr id="3" name="Text 1"/>
          <p:cNvSpPr txBox="1"/>
          <p:nvPr/>
        </p:nvSpPr>
        <p:spPr>
          <a:xfrm>
            <a:off x="261600" y="258888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4" name="Text 2"/>
          <p:cNvSpPr txBox="1"/>
          <p:nvPr/>
        </p:nvSpPr>
        <p:spPr>
          <a:xfrm>
            <a:off x="261600" y="3845100"/>
            <a:ext cx="4293000" cy="1039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о том, как равнодушие оборачивается против самого человека.
</a:t>
            </a:r>
            <a:endParaRPr lang="en-US" sz="98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78091" y="75"/>
            <a:ext cx="4063566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258900"/>
            <a:ext cx="45624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«Палата № 6» звучит так остро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1824550"/>
            <a:ext cx="3509100" cy="196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Чехов показывает уездную больницу как модель общества, где бедность, формальность и безразличие становятся привычной нормой. На этом фоне особенно заметна трагедия врача, который понимает страдание, но не умеет или не хочет действовать.
</a:t>
            </a:r>
            <a:endParaRPr lang="en-US" sz="986" dirty="0"/>
          </a:p>
        </p:txBody>
      </p:sp>
      <p:sp>
        <p:nvSpPr>
          <p:cNvPr id="5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261600" y="258900"/>
            <a:ext cx="7316700" cy="90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Доктор Андрей Ефимыч Рагин как главный герой
</a:t>
            </a:r>
            <a:endParaRPr lang="en-US" sz="2212" dirty="0"/>
          </a:p>
        </p:txBody>
      </p:sp>
      <p:sp>
        <p:nvSpPr>
          <p:cNvPr id="3" name="Text 1"/>
          <p:cNvSpPr txBox="1"/>
          <p:nvPr/>
        </p:nvSpPr>
        <p:spPr>
          <a:xfrm>
            <a:off x="261600" y="1903038"/>
            <a:ext cx="27042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Рагин — образованный главный врач, который много читает и размышляет о смысле жизни, но почти не участвует в реальном лечении и улучшении больницы.
</a:t>
            </a:r>
            <a:endParaRPr lang="en-US" sz="1000" dirty="0"/>
          </a:p>
        </p:txBody>
      </p:sp>
      <p:sp>
        <p:nvSpPr>
          <p:cNvPr id="4" name="Text 2"/>
          <p:cNvSpPr txBox="1"/>
          <p:nvPr/>
        </p:nvSpPr>
        <p:spPr>
          <a:xfrm>
            <a:off x="3225588" y="1903038"/>
            <a:ext cx="27042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главная черта — внутренняя отстранённость: он предпочитает наблюдать и рассуждать, а не вмешиваться в чужую беду и брать на себя ответственность.
</a:t>
            </a:r>
            <a:endParaRPr lang="en-US" sz="1000" dirty="0"/>
          </a:p>
        </p:txBody>
      </p:sp>
      <p:sp>
        <p:nvSpPr>
          <p:cNvPr id="5" name="Text 3"/>
          <p:cNvSpPr txBox="1"/>
          <p:nvPr/>
        </p:nvSpPr>
        <p:spPr>
          <a:xfrm>
            <a:off x="6189600" y="1903038"/>
            <a:ext cx="27042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разрыв между умом, сочувствием и поступком делает Рагина трагическим героем: он понимает многое, но слишком поздно действует.
</a:t>
            </a:r>
            <a:endParaRPr lang="en-US" sz="1000" dirty="0"/>
          </a:p>
        </p:txBody>
      </p:sp>
      <p:sp>
        <p:nvSpPr>
          <p:cNvPr id="6" name="Text 4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89920" y="75"/>
            <a:ext cx="365168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258900"/>
            <a:ext cx="4956000" cy="89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Уездная больница как образ запущенного мира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497925" y="2078775"/>
            <a:ext cx="3940200" cy="114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Больница в повести показана как пространство грязи, тесноты и бедности, где человек легко превращается в безымянного больного, а не в личность, нуждающуюся в помощи.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497925" y="3334675"/>
            <a:ext cx="3940200" cy="114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Палата № 6 становится символом изоляции и бесправия: в таком месте страдание кажется обычным, а человеческое достоинство почти не защищено.
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3" name="Text 1"/>
          <p:cNvSpPr txBox="1"/>
          <p:nvPr/>
        </p:nvSpPr>
        <p:spPr>
          <a:xfrm>
            <a:off x="5204650" y="1710750"/>
            <a:ext cx="3677700" cy="172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в этой повести Чехов показывает, что спокойная философия без нравственного действия становится самообманом, а не опорой.
</a:t>
            </a:r>
            <a:endParaRPr lang="en-US" sz="1022" dirty="0"/>
          </a:p>
        </p:txBody>
      </p:sp>
      <p:sp>
        <p:nvSpPr>
          <p:cNvPr id="4" name="Text 2"/>
          <p:cNvSpPr txBox="1"/>
          <p:nvPr/>
        </p:nvSpPr>
        <p:spPr>
          <a:xfrm>
            <a:off x="5204650" y="3751475"/>
            <a:ext cx="3677700" cy="18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А. П. Чехов, «Палата № 6» (1892)
</a:t>
            </a:r>
            <a:endParaRPr lang="en-US" sz="722" dirty="0"/>
          </a:p>
        </p:txBody>
      </p:sp>
      <p:sp>
        <p:nvSpPr>
          <p:cNvPr id="5" name="Text 3"/>
          <p:cNvSpPr txBox="1"/>
          <p:nvPr/>
        </p:nvSpPr>
        <p:spPr>
          <a:xfrm>
            <a:off x="261600" y="1208427"/>
            <a:ext cx="4372200" cy="130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7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1892
</a:t>
            </a:r>
            <a:endParaRPr lang="en-US" sz="7200" dirty="0"/>
          </a:p>
        </p:txBody>
      </p:sp>
      <p:sp>
        <p:nvSpPr>
          <p:cNvPr id="6" name="Text 4"/>
          <p:cNvSpPr txBox="1"/>
          <p:nvPr/>
        </p:nvSpPr>
        <p:spPr>
          <a:xfrm>
            <a:off x="261600" y="2669675"/>
            <a:ext cx="4372200" cy="126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8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 год публикации повести, в которой отвлечённые рассуждения героя проверяются реальным страданием.
</a:t>
            </a:r>
            <a:endParaRPr lang="en-US" sz="2086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08875" y="2045151"/>
            <a:ext cx="4873500" cy="1376047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5800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персонажи и их роль в трагедии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261600" y="1324825"/>
            <a:ext cx="34650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Персонажи по-разному усиливают одиночество Рагина и приближают его падение.
</a:t>
            </a:r>
            <a:endParaRPr lang="en-US" sz="1022" dirty="0"/>
          </a:p>
        </p:txBody>
      </p:sp>
      <p:sp>
        <p:nvSpPr>
          <p:cNvPr id="6" name="Text 3"/>
          <p:cNvSpPr txBox="1"/>
          <p:nvPr/>
        </p:nvSpPr>
        <p:spPr>
          <a:xfrm>
            <a:off x="261600" y="2812936"/>
            <a:ext cx="34650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персонаж показывает новую грань среды, в которой Рагин теряет опору и постепенно превращается из наблюдателя в жертву.
</a:t>
            </a:r>
            <a:endParaRPr lang="en-US" sz="1022" dirty="0"/>
          </a:p>
        </p:txBody>
      </p:sp>
      <p:sp>
        <p:nvSpPr>
          <p:cNvPr id="7" name="Text 4"/>
          <p:cNvSpPr txBox="1"/>
          <p:nvPr/>
        </p:nvSpPr>
        <p:spPr>
          <a:xfrm>
            <a:off x="4008875" y="4268400"/>
            <a:ext cx="48735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А. П. Чехов, «Палата № 6»
</a:t>
            </a:r>
            <a:endParaRPr lang="en-US" sz="722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1550" y="1481832"/>
            <a:ext cx="8612400" cy="3401136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550" y="258900"/>
            <a:ext cx="8612400" cy="3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Рагина к катастрофе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261550" y="710475"/>
            <a:ext cx="86124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событий по повести А. П. Чехова «Палата № 6».
</a:t>
            </a:r>
            <a:endParaRPr lang="en-US" sz="1112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65813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 Рагина и Громова
</a:t>
            </a:r>
            <a:endParaRPr lang="en-US" sz="2212" dirty="0"/>
          </a:p>
        </p:txBody>
      </p:sp>
      <p:sp>
        <p:nvSpPr>
          <p:cNvPr id="7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8" name="Text 2"/>
          <p:cNvSpPr txBox="1"/>
          <p:nvPr/>
        </p:nvSpPr>
        <p:spPr>
          <a:xfrm>
            <a:off x="265851" y="1491950"/>
            <a:ext cx="2781300" cy="1573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Первый разговор
</a:t>
            </a:r>
            <a:pPr algn="ctr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Громов говорит о боли, страхе и беспомощности как о реальности, которую нельзя отменить красивыми словами. Рагин впервые слышит живой протест против своей спокойной философии.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6097175" y="1491950"/>
            <a:ext cx="2781300" cy="1573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Распад уверенности
</a:t>
            </a:r>
            <a:pPr algn="ctr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этого разговора Рагин уже не может полностью вернуться к прежнему самоуспокоению: его система мыслей начинает разрушаться под давлением реальной человеческой боли.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3181513" y="1491950"/>
            <a:ext cx="2781300" cy="1573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Нравственное столкновение
</a:t>
            </a:r>
            <a:pPr algn="ctr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 показывает, что теория Рагина не выдерживает встречи с чужим страданием. Аргументы Громова заставляют героя почувствовать внутреннюю неустойчивость собственных взглядов.
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2030" y="1258050"/>
            <a:ext cx="4408541" cy="28167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258900"/>
            <a:ext cx="86166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меняется положение Рагина в городе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4953725" y="1257999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снижение статуса влияет не только поведение окружающих, но и собственная привычка героя не защищать ни себя, ни других.
</a:t>
            </a:r>
            <a:endParaRPr lang="en-US" sz="1022" dirty="0"/>
          </a:p>
        </p:txBody>
      </p:sp>
      <p:sp>
        <p:nvSpPr>
          <p:cNvPr id="6" name="Text 3"/>
          <p:cNvSpPr txBox="1"/>
          <p:nvPr/>
        </p:nvSpPr>
        <p:spPr>
          <a:xfrm>
            <a:off x="4953725" y="2746103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меньше Рагин действует, тем быстрее общество перестаёт считать его значимой и защищённой фигурой.
</a:t>
            </a:r>
            <a:endParaRPr lang="en-US" sz="1022" dirty="0"/>
          </a:p>
        </p:txBody>
      </p:sp>
      <p:sp>
        <p:nvSpPr>
          <p:cNvPr id="7" name="Text 4"/>
          <p:cNvSpPr txBox="1"/>
          <p:nvPr/>
        </p:nvSpPr>
        <p:spPr>
          <a:xfrm>
            <a:off x="261600" y="4138275"/>
            <a:ext cx="44094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А. П. Чехов, «Палата № 6»
</a:t>
            </a:r>
            <a:endParaRPr lang="en-US" sz="722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261600" y="528950"/>
            <a:ext cx="8620800" cy="85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Внутренний кризис и психологическая слабость героя
</a:t>
            </a:r>
            <a:endParaRPr lang="en-US" sz="2212" dirty="0"/>
          </a:p>
        </p:txBody>
      </p:sp>
      <p:sp>
        <p:nvSpPr>
          <p:cNvPr id="3" name="Text 1"/>
          <p:cNvSpPr txBox="1"/>
          <p:nvPr/>
        </p:nvSpPr>
        <p:spPr>
          <a:xfrm>
            <a:off x="261600" y="1884856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Рагин долго привыкает к несправедливости и учится не вмешиваться в больничную жизнь, поэтому его нравственная чувствительность постепенно ослабевает и становится привычно пассивной.
</a:t>
            </a:r>
            <a:endParaRPr lang="en-US" sz="986" dirty="0"/>
          </a:p>
        </p:txBody>
      </p:sp>
      <p:sp>
        <p:nvSpPr>
          <p:cNvPr id="4" name="Text 2"/>
          <p:cNvSpPr txBox="1"/>
          <p:nvPr/>
        </p:nvSpPr>
        <p:spPr>
          <a:xfrm>
            <a:off x="2463596" y="1884856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подменяет ответственность рассуждениями, и эта привычка лишает его внутренней опоры: когда нужно сопротивляться, ему уже не на что опереться кроме слов.
</a:t>
            </a:r>
            <a:endParaRPr lang="en-US" sz="986" dirty="0"/>
          </a:p>
        </p:txBody>
      </p:sp>
      <p:sp>
        <p:nvSpPr>
          <p:cNvPr id="5" name="Text 3"/>
          <p:cNvSpPr txBox="1"/>
          <p:nvPr/>
        </p:nvSpPr>
        <p:spPr>
          <a:xfrm>
            <a:off x="4665597" y="1884856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Столкновение с собственной уязвимостью происходит слишком поздно: система, которую он терпел, начинает действовать против него самого и разрушает его уверенность.
</a:t>
            </a:r>
            <a:endParaRPr lang="en-US" sz="986" dirty="0"/>
          </a:p>
        </p:txBody>
      </p:sp>
      <p:sp>
        <p:nvSpPr>
          <p:cNvPr id="6" name="Text 4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7" name="Text 5"/>
          <p:cNvSpPr txBox="1"/>
          <p:nvPr/>
        </p:nvSpPr>
        <p:spPr>
          <a:xfrm>
            <a:off x="6867599" y="1884856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Трагедия героя состоит не в внезапном безумии, а в накопленном отказе от сопротивления, который делает человека беззащитным перед насилием и унижением.
</a:t>
            </a:r>
            <a:endParaRPr lang="en-US" sz="986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329547" y="75"/>
            <a:ext cx="4811985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258900"/>
            <a:ext cx="38004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Символ палаты и утрата свободы
</a:t>
            </a:r>
            <a:endParaRPr lang="en-US" sz="1812" dirty="0"/>
          </a:p>
        </p:txBody>
      </p:sp>
      <p:sp>
        <p:nvSpPr>
          <p:cNvPr id="4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261600" y="1927648"/>
            <a:ext cx="3800400" cy="117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Палата как пространство изоляции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Палата № 6 в повести — не просто больничная комната, а место, где человек лишён защиты и достоинства. Здесь страх становится привычным, а насилие выглядит обыденным.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261600" y="3481426"/>
            <a:ext cx="3800400" cy="117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Палата как знак общественного порядка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образ выходит за пределы медицины и приобретает общественный смысл. Чехов показывает мир, в котором власть легко подменяет заботу, а бесправие кажется нормой.
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2030" y="1258050"/>
            <a:ext cx="4408541" cy="28167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258900"/>
            <a:ext cx="86166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темы повести и их значение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4953725" y="1257999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что смысл повести сосредоточен не на одном герое, а на системе отношений, в которой человек перестаёт быть защищённым.
</a:t>
            </a:r>
            <a:endParaRPr lang="en-US" sz="1022" dirty="0"/>
          </a:p>
        </p:txBody>
      </p:sp>
      <p:sp>
        <p:nvSpPr>
          <p:cNvPr id="6" name="Text 3"/>
          <p:cNvSpPr txBox="1"/>
          <p:nvPr/>
        </p:nvSpPr>
        <p:spPr>
          <a:xfrm>
            <a:off x="4953725" y="2746103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Преобладание равнодушия и ответственности подчёркивает главный конфликт: нравственный выбор важнее социального положения.
</a:t>
            </a:r>
            <a:endParaRPr lang="en-US" sz="1022" dirty="0"/>
          </a:p>
        </p:txBody>
      </p:sp>
      <p:sp>
        <p:nvSpPr>
          <p:cNvPr id="7" name="Text 4"/>
          <p:cNvSpPr txBox="1"/>
          <p:nvPr/>
        </p:nvSpPr>
        <p:spPr>
          <a:xfrm>
            <a:off x="261600" y="4138275"/>
            <a:ext cx="44094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Основано на проблематике повести А. П. Чехова «Палата № 6»
</a:t>
            </a:r>
            <a:endParaRPr lang="en-US" sz="722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1625" y="1809190"/>
            <a:ext cx="249900" cy="19992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79413" y="1789450"/>
            <a:ext cx="209475" cy="239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56775" y="1809190"/>
            <a:ext cx="249900" cy="19992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6" name="Text 1"/>
          <p:cNvSpPr txBox="1"/>
          <p:nvPr/>
        </p:nvSpPr>
        <p:spPr>
          <a:xfrm>
            <a:off x="261625" y="258900"/>
            <a:ext cx="8620800" cy="54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города и общества в трагедии
</a:t>
            </a:r>
            <a:endParaRPr lang="en-US" sz="2012" dirty="0"/>
          </a:p>
        </p:txBody>
      </p:sp>
      <p:sp>
        <p:nvSpPr>
          <p:cNvPr id="7" name="Text 2"/>
          <p:cNvSpPr txBox="1"/>
          <p:nvPr/>
        </p:nvSpPr>
        <p:spPr>
          <a:xfrm>
            <a:off x="261625" y="2348150"/>
            <a:ext cx="23919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Уездный город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Городская среда изображена как мир привычной моральной инерции. В ней люди быстро привыкают к запущенности, а чужое унижение перестаёт вызывать протест или сострадание.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3059200" y="2348150"/>
            <a:ext cx="23919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Чиновники и врачи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Представители власти не совершают открытого злодеяния, но поддерживают порядок формальностью и равнодушием. Именно это делает их соучастниками трагедии Рагина.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5856775" y="2348150"/>
            <a:ext cx="23919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Обыватели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Обыватели создают фон безразличия, где необычное поведение сразу вызывает подозрение. Их молчаливое согласие помогает обществу отвернуться от чужой боли.
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3" name="Text 1"/>
          <p:cNvSpPr txBox="1"/>
          <p:nvPr/>
        </p:nvSpPr>
        <p:spPr>
          <a:xfrm>
            <a:off x="261600" y="258900"/>
            <a:ext cx="86208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Чеховская ирония и трагический смысл
</a:t>
            </a:r>
            <a:endParaRPr lang="en-US" sz="2212" dirty="0"/>
          </a:p>
        </p:txBody>
      </p:sp>
      <p:sp>
        <p:nvSpPr>
          <p:cNvPr id="4" name="Text 2"/>
          <p:cNvSpPr txBox="1"/>
          <p:nvPr/>
        </p:nvSpPr>
        <p:spPr>
          <a:xfrm>
            <a:off x="261600" y="1525150"/>
            <a:ext cx="5514900" cy="84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Ирония Чехова направлена не на высмеивание героев, а на разоблачение самообмана. Спокойный тон делает особенно заметной внутреннюю пустоту взглядов Рагина.
</a:t>
            </a:r>
            <a:endParaRPr lang="en-US" sz="986" dirty="0"/>
          </a:p>
        </p:txBody>
      </p:sp>
      <p:sp>
        <p:nvSpPr>
          <p:cNvPr id="5" name="Text 3"/>
          <p:cNvSpPr txBox="1"/>
          <p:nvPr/>
        </p:nvSpPr>
        <p:spPr>
          <a:xfrm>
            <a:off x="261600" y="2481075"/>
            <a:ext cx="5514900" cy="84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Писатель говорит о страшном через простые бытовые детали: грязные комнаты, казённые реплики, равнодушные жесты. Обыденность у него выглядит опаснее открытой жестокости.
</a:t>
            </a:r>
            <a:endParaRPr lang="en-US" sz="986" dirty="0"/>
          </a:p>
        </p:txBody>
      </p:sp>
      <p:sp>
        <p:nvSpPr>
          <p:cNvPr id="6" name="Text 4"/>
          <p:cNvSpPr txBox="1"/>
          <p:nvPr/>
        </p:nvSpPr>
        <p:spPr>
          <a:xfrm>
            <a:off x="261600" y="3437000"/>
            <a:ext cx="5514900" cy="84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Благодаря сдержанной манере повествования трагедия звучит без пафоса, но очень остро. Читатель видит, как незаметно повседневность превращается в нравственную катастрофу.
</a:t>
            </a:r>
            <a:endParaRPr lang="en-US" sz="986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2030" y="1258050"/>
            <a:ext cx="4408541" cy="28167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258900"/>
            <a:ext cx="86166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Этапы самообмана Рагина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4953725" y="1257999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этап кажется логичным продолжением предыдущего, поэтому внутренняя ошибка героя долго остаётся незаметной и для него самого, и для окружающих.
</a:t>
            </a:r>
            <a:endParaRPr lang="en-US" sz="1022" dirty="0"/>
          </a:p>
        </p:txBody>
      </p:sp>
      <p:sp>
        <p:nvSpPr>
          <p:cNvPr id="6" name="Text 3"/>
          <p:cNvSpPr txBox="1"/>
          <p:nvPr/>
        </p:nvSpPr>
        <p:spPr>
          <a:xfrm>
            <a:off x="4953725" y="2746103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Самообман у Рагина развивается постепенно и заканчивается крахом: философия без нравственного действия не выдерживает столкновения с реальностью.
</a:t>
            </a:r>
            <a:endParaRPr lang="en-US" sz="1022" dirty="0"/>
          </a:p>
        </p:txBody>
      </p:sp>
      <p:sp>
        <p:nvSpPr>
          <p:cNvPr id="7" name="Text 4"/>
          <p:cNvSpPr txBox="1"/>
          <p:nvPr/>
        </p:nvSpPr>
        <p:spPr>
          <a:xfrm>
            <a:off x="261600" y="4138275"/>
            <a:ext cx="44094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этапов выведена по сюжету повести А. П. Чехова «Палата № 6»
</a:t>
            </a:r>
            <a:endParaRPr lang="en-US" sz="722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65813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Личная и социальная трагедия в повести
</a:t>
            </a:r>
            <a:endParaRPr lang="en-US" sz="2212" dirty="0"/>
          </a:p>
        </p:txBody>
      </p:sp>
      <p:sp>
        <p:nvSpPr>
          <p:cNvPr id="7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8" name="Text 2"/>
          <p:cNvSpPr txBox="1"/>
          <p:nvPr/>
        </p:nvSpPr>
        <p:spPr>
          <a:xfrm>
            <a:off x="1283375" y="1227176"/>
            <a:ext cx="2784600" cy="108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Устойчивая пассивность
</a:t>
            </a:r>
            <a:pPr algn="r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Рагин привыкает смотреть на боль со стороны и не вмешиваться в больничную жизнь. Его бездействие постепенно становится частью привычного порядка.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5076075" y="2091476"/>
            <a:ext cx="2784600" cy="108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Общественное отвержение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 всё меньше доверяет врачу, а затем начинает воспринимать его как странного и ненадёжного человека. Социальная изоляция делает его особенно уязвимым.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1283375" y="2977901"/>
            <a:ext cx="2784600" cy="108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Падение и гибель
</a:t>
            </a:r>
            <a:pPr algn="r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система обращается против Рагина, никто не встаёт на его защиту. Личная слабость и общественное равнодушие вместе приводят героя к трагическому финалу.
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59525" y="1283033"/>
            <a:ext cx="8625000" cy="1953309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5813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Художественные детали, создающие трагедию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265825" y="4000500"/>
            <a:ext cx="4201200" cy="88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Детали повести не только изображают быт, но и раскрывают нравственное состояние мира, в котором происходит падение героя.
</a:t>
            </a:r>
            <a:endParaRPr lang="en-US" sz="1022" dirty="0"/>
          </a:p>
        </p:txBody>
      </p:sp>
      <p:sp>
        <p:nvSpPr>
          <p:cNvPr id="6" name="Text 3"/>
          <p:cNvSpPr txBox="1"/>
          <p:nvPr/>
        </p:nvSpPr>
        <p:spPr>
          <a:xfrm>
            <a:off x="4689510" y="4000500"/>
            <a:ext cx="4201200" cy="88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Каждая деталь усиливает ощущение замкнутого, жестокого мира, где физическое неудобство отражает нравственное неблагополучие.
</a:t>
            </a:r>
            <a:endParaRPr lang="en-US" sz="1022" dirty="0"/>
          </a:p>
        </p:txBody>
      </p:sp>
      <p:sp>
        <p:nvSpPr>
          <p:cNvPr id="7" name="Text 4"/>
          <p:cNvSpPr txBox="1"/>
          <p:nvPr/>
        </p:nvSpPr>
        <p:spPr>
          <a:xfrm>
            <a:off x="259525" y="3715950"/>
            <a:ext cx="4405200" cy="16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Наблюдения по художественной системе повести А. П. Чехова «Палата № 6»
</a:t>
            </a:r>
            <a:endParaRPr lang="en-US" sz="722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89920" y="75"/>
            <a:ext cx="365168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258900"/>
            <a:ext cx="4956000" cy="89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Финал жизни Рагина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497925" y="2078775"/>
            <a:ext cx="3940200" cy="114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финале Рагин теряет должность, свободу и последнюю уверенность в своей правоте. Насильственное заключение в палате показывает, что отвлечённые размышления не защищают от реального насилия.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497925" y="3334675"/>
            <a:ext cx="3940200" cy="114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Смерть героя завершает путь человека, который слишком поздно понял цену собственного бездействия. Чехов подчёркивает: нравственная ошибка может обернуться не только стыдом, но и гибелью.
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5700" y="1405400"/>
            <a:ext cx="205500" cy="205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5700" y="3057275"/>
            <a:ext cx="205500" cy="205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98750" y="1405400"/>
            <a:ext cx="205500" cy="205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6" name="Text 1"/>
          <p:cNvSpPr txBox="1"/>
          <p:nvPr/>
        </p:nvSpPr>
        <p:spPr>
          <a:xfrm>
            <a:off x="261600" y="258900"/>
            <a:ext cx="8620800" cy="52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трагедия Рагина остаётся актуальной
</a:t>
            </a:r>
            <a:endParaRPr lang="en-US" sz="2012" dirty="0"/>
          </a:p>
        </p:txBody>
      </p:sp>
      <p:sp>
        <p:nvSpPr>
          <p:cNvPr id="7" name="Text 2"/>
          <p:cNvSpPr txBox="1"/>
          <p:nvPr/>
        </p:nvSpPr>
        <p:spPr>
          <a:xfrm>
            <a:off x="660800" y="1405250"/>
            <a:ext cx="3452100" cy="147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Профессиональное равнодушие
</a:t>
            </a:r>
            <a:pPr algn="l" indent="0" marL="0">
              <a:lnSpc>
                <a:spcPct val="115000"/>
              </a:lnSpc>
              <a:buNone/>
            </a:pPr>
            <a:r>
              <a:rPr lang="en-US" sz="46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Повесть напоминает, что высокая должность не гарантирует человечности. Когда специалист перестаёт замечать чужую боль, его знание теряет нравственный смысл.
</a:t>
            </a:r>
            <a:endParaRPr lang="en-US" sz="1137" dirty="0"/>
          </a:p>
        </p:txBody>
      </p:sp>
      <p:sp>
        <p:nvSpPr>
          <p:cNvPr id="8" name="Text 3"/>
          <p:cNvSpPr txBox="1"/>
          <p:nvPr/>
        </p:nvSpPr>
        <p:spPr>
          <a:xfrm>
            <a:off x="660800" y="3057125"/>
            <a:ext cx="3452100" cy="147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Чужая боль как проверка
</a:t>
            </a:r>
            <a:pPr algn="l" indent="0" marL="0">
              <a:lnSpc>
                <a:spcPct val="115000"/>
              </a:lnSpc>
              <a:buNone/>
            </a:pPr>
            <a:r>
              <a:rPr lang="en-US" sz="56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Чехов показывает: равнодушие делает человека беззащитным перед жестокостью мира. Трагедия героя предупреждает, что сострадание — это не слабость, а опора.
</a:t>
            </a:r>
            <a:endParaRPr lang="en-US" sz="1137" dirty="0"/>
          </a:p>
        </p:txBody>
      </p:sp>
      <p:sp>
        <p:nvSpPr>
          <p:cNvPr id="9" name="Text 4"/>
          <p:cNvSpPr txBox="1"/>
          <p:nvPr/>
        </p:nvSpPr>
        <p:spPr>
          <a:xfrm>
            <a:off x="4783850" y="1405250"/>
            <a:ext cx="3452100" cy="147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Психологическое выгорание
</a:t>
            </a:r>
            <a:pPr algn="l" indent="0" marL="0">
              <a:lnSpc>
                <a:spcPct val="115000"/>
              </a:lnSpc>
              <a:buNone/>
            </a:pPr>
            <a:r>
              <a:rPr lang="en-US" sz="46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Рагин постепенно привыкает к бездействию и внутренней пустоте. Этот механизм узнаваем и сегодня, когда усталость приводит к отстранению от людей и проблем.
</a:t>
            </a:r>
            <a:endParaRPr lang="en-US" sz="1137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261600" y="1100350"/>
            <a:ext cx="61554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Трагедия Рагина: урок, который нельзя пропустить
</a:t>
            </a:r>
            <a:endParaRPr lang="en-US" sz="2412" dirty="0"/>
          </a:p>
        </p:txBody>
      </p:sp>
      <p:sp>
        <p:nvSpPr>
          <p:cNvPr id="3" name="Text 1"/>
          <p:cNvSpPr txBox="1"/>
          <p:nvPr/>
        </p:nvSpPr>
        <p:spPr>
          <a:xfrm>
            <a:off x="261600" y="2615925"/>
            <a:ext cx="4551300" cy="11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доктора Рагина показывает, как опасен разрыв между мыслью и поступком. Чехов убеждает: без нравственной ответственности гуманизм превращается в самообман, а равнодушие — в соучастие злу.
</a:t>
            </a:r>
            <a:endParaRPr lang="en-US" sz="98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2026-05-23T10:32:54Z</dcterms:created>
  <dcterms:modified xsi:type="dcterms:W3CDTF">2026-05-23T10:32:54Z</dcterms:modified>
</cp:coreProperties>
</file>