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image" Target="../media/image-6-9.png"/><Relationship Id="rId10" Type="http://schemas.openxmlformats.org/officeDocument/2006/relationships/image" Target="../media/image-6-10.png"/><Relationship Id="rId11" Type="http://schemas.openxmlformats.org/officeDocument/2006/relationships/image" Target="../media/image-6-11.png"/><Relationship Id="rId12" Type="http://schemas.openxmlformats.org/officeDocument/2006/relationships/image" Target="../media/image-6-12.png"/><Relationship Id="rId13" Type="http://schemas.openxmlformats.org/officeDocument/2006/relationships/image" Target="../media/image-6-13.png"/><Relationship Id="rId14" Type="http://schemas.openxmlformats.org/officeDocument/2006/relationships/slideLayout" Target="../slideLayouts/slideLayout1.xml"/><Relationship Id="rId1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jpeg"/><Relationship Id="rId4" Type="http://schemas.openxmlformats.org/officeDocument/2006/relationships/image" Target="../media/image-10-4.png"/><Relationship Id="rId5" Type="http://schemas.openxmlformats.org/officeDocument/2006/relationships/image" Target="../media/image-10-5.jpeg"/><Relationship Id="rId6" Type="http://schemas.openxmlformats.org/officeDocument/2006/relationships/image" Target="../media/image-10-6.png"/><Relationship Id="rId7" Type="http://schemas.openxmlformats.org/officeDocument/2006/relationships/image" Target="../media/image-10-7.jpe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slideLayout" Target="../slideLayouts/slideLayout1.xml"/><Relationship Id="rId11"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image" Target="../media/image-13-8.png"/><Relationship Id="rId9" Type="http://schemas.openxmlformats.org/officeDocument/2006/relationships/image" Target="../media/image-13-9.png"/><Relationship Id="rId10" Type="http://schemas.openxmlformats.org/officeDocument/2006/relationships/slideLayout" Target="../slideLayouts/slideLayout1.xml"/><Relationship Id="rId11"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jpe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483200" y="887748"/>
            <a:ext cx="6177600" cy="3006600"/>
          </a:xfrm>
          <a:prstGeom prst="rect">
            <a:avLst/>
          </a:prstGeom>
          <a:noFill/>
          <a:ln/>
        </p:spPr>
        <p:txBody>
          <a:bodyPr wrap="square" lIns="0" tIns="0" rIns="0" bIns="0" rtlCol="0" anchor="t"/>
          <a:lstStyle/>
          <a:p>
            <a:pPr algn="ctr" indent="0" marL="0">
              <a:lnSpc>
                <a:spcPct val="100000"/>
              </a:lnSpc>
              <a:buNone/>
            </a:pPr>
            <a:r>
              <a:rPr lang="en-US" sz="3800" b="1" dirty="0">
                <a:solidFill>
                  <a:srgbClr val="FFFFFF"/>
                </a:solidFill>
                <a:latin typeface="Arial" pitchFamily="34" charset="0"/>
                <a:ea typeface="Arial" pitchFamily="34" charset="-122"/>
                <a:cs typeface="Arial" pitchFamily="34" charset="-120"/>
              </a:rPr>
              <a:t>Центральная симметрия и изометрия
</a:t>
            </a:r>
            <a:endParaRPr lang="en-US" sz="3800" dirty="0"/>
          </a:p>
        </p:txBody>
      </p:sp>
      <p:sp>
        <p:nvSpPr>
          <p:cNvPr id="6" name="Text 1"/>
          <p:cNvSpPr txBox="1"/>
          <p:nvPr/>
        </p:nvSpPr>
        <p:spPr>
          <a:xfrm>
            <a:off x="4892325" y="256250"/>
            <a:ext cx="4008600" cy="283800"/>
          </a:xfrm>
          <a:prstGeom prst="rect">
            <a:avLst/>
          </a:prstGeom>
          <a:noFill/>
          <a:ln/>
        </p:spPr>
        <p:txBody>
          <a:bodyPr wrap="square" lIns="0" tIns="0" rIns="0" bIns="0" rtlCol="0" anchor="ctr"/>
          <a:lstStyle/>
          <a:p>
            <a:pPr algn="r" indent="0" marL="0">
              <a:lnSpc>
                <a:spcPct val="100000"/>
              </a:lnSpc>
              <a:buNone/>
            </a:pPr>
            <a:r>
              <a:rPr lang="en-US" sz="1400" dirty="0">
                <a:solidFill>
                  <a:srgbClr val="FFFFFF"/>
                </a:solidFill>
                <a:latin typeface="Arial" pitchFamily="34" charset="0"/>
                <a:ea typeface="Arial" pitchFamily="34" charset="-122"/>
                <a:cs typeface="Arial" pitchFamily="34" charset="-120"/>
              </a:rPr>
              <a:t>
</a:t>
            </a:r>
            <a:endParaRPr lang="en-US" sz="1400" dirty="0"/>
          </a:p>
        </p:txBody>
      </p:sp>
      <p:sp>
        <p:nvSpPr>
          <p:cNvPr id="7" name="Text 2"/>
          <p:cNvSpPr txBox="1"/>
          <p:nvPr/>
        </p:nvSpPr>
        <p:spPr>
          <a:xfrm>
            <a:off x="1696200" y="4141213"/>
            <a:ext cx="5751600" cy="540000"/>
          </a:xfrm>
          <a:prstGeom prst="rect">
            <a:avLst/>
          </a:prstGeom>
          <a:noFill/>
          <a:ln/>
        </p:spPr>
        <p:txBody>
          <a:bodyPr wrap="square" lIns="0" tIns="0" rIns="0" bIns="0" rtlCol="0" anchor="ctr"/>
          <a:lstStyle/>
          <a:p>
            <a:pPr algn="ctr" indent="0" marL="0">
              <a:lnSpc>
                <a:spcPct val="100000"/>
              </a:lnSpc>
              <a:buNone/>
            </a:pPr>
            <a:r>
              <a:rPr lang="en-US" sz="1400" dirty="0">
                <a:solidFill>
                  <a:srgbClr val="FFFFFF"/>
                </a:solidFill>
                <a:latin typeface="Arial" pitchFamily="34" charset="0"/>
                <a:ea typeface="Arial" pitchFamily="34" charset="-122"/>
                <a:cs typeface="Arial" pitchFamily="34" charset="-120"/>
              </a:rPr>
              <a:t>Фигуры могут совпадать по форме, сохраняя размеры и положение на плоскости.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59500" y="941547"/>
            <a:ext cx="4312500" cy="394610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76575" y="386175"/>
            <a:ext cx="80316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Зачем изучать симметрию в 7 классе
</a:t>
            </a:r>
            <a:endParaRPr lang="en-US" sz="2500" dirty="0"/>
          </a:p>
        </p:txBody>
      </p:sp>
      <p:sp>
        <p:nvSpPr>
          <p:cNvPr id="5" name="Text 1"/>
          <p:cNvSpPr txBox="1"/>
          <p:nvPr/>
        </p:nvSpPr>
        <p:spPr>
          <a:xfrm>
            <a:off x="4829175" y="1241650"/>
            <a:ext cx="3778800" cy="33507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Эта тема учит сравнивать фигуры без полного измерения, строить их на клетчатой бумаге и работать с координатами. Она помогает понять, какие свойства сохраняются при движении фигуры и почему равные фигуры могут располагаться по-разному.
</a:t>
            </a:r>
            <a:endParaRPr lang="en-US" sz="1600" dirty="0"/>
          </a:p>
        </p:txBody>
      </p:sp>
      <p:sp>
        <p:nvSpPr>
          <p:cNvPr id="6" name="Text 2"/>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2</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46030" y="1022525"/>
            <a:ext cx="3197641" cy="3949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3</a:t>
            </a:r>
            <a:endParaRPr lang="en-US" sz="1600" dirty="0"/>
          </a:p>
        </p:txBody>
      </p:sp>
      <p:sp>
        <p:nvSpPr>
          <p:cNvPr id="10" name="Text 1"/>
          <p:cNvSpPr txBox="1"/>
          <p:nvPr/>
        </p:nvSpPr>
        <p:spPr>
          <a:xfrm>
            <a:off x="3574937" y="1275925"/>
            <a:ext cx="2392527" cy="1443000"/>
          </a:xfrm>
          <a:prstGeom prst="rect">
            <a:avLst/>
          </a:prstGeom>
          <a:noFill/>
          <a:ln/>
        </p:spPr>
        <p:txBody>
          <a:bodyPr wrap="square" lIns="0" tIns="0" rIns="0" bIns="0" rtlCol="0" anchor="t"/>
          <a:lstStyle/>
          <a:p>
            <a:pPr algn="l" indent="0" marL="0">
              <a:lnSpc>
                <a:spcPct val="100000"/>
              </a:lnSpc>
              <a:buNone/>
            </a:pPr>
            <a:r>
              <a:rPr lang="en-US" sz="1455" b="1" dirty="0">
                <a:solidFill>
                  <a:srgbClr val="FFFFFF"/>
                </a:solidFill>
                <a:latin typeface="Arial" pitchFamily="34" charset="0"/>
                <a:ea typeface="Arial" pitchFamily="34" charset="-122"/>
                <a:cs typeface="Arial" pitchFamily="34" charset="-120"/>
              </a:rPr>
              <a:t>Симметричные точки
</a:t>
            </a:r>
            <a:pPr algn="l" indent="0" marL="0">
              <a:lnSpc>
                <a:spcPct val="100000"/>
              </a:lnSpc>
              <a:buNone/>
            </a:pPr>
            <a:r>
              <a:rPr lang="en-US" sz="679"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61" dirty="0">
                <a:solidFill>
                  <a:srgbClr val="FFFFFF"/>
                </a:solidFill>
                <a:latin typeface="Arial" pitchFamily="34" charset="0"/>
                <a:ea typeface="Arial" pitchFamily="34" charset="-122"/>
                <a:cs typeface="Arial" pitchFamily="34" charset="-120"/>
              </a:rPr>
              <a:t>Точки A и A′ называют симметричными относительно точки O, если O лежит посередине отрезка AA′. Тогда A, O и A′ находятся на одной прямой, а расстояния от центра до обеих точек одинаковы.
</a:t>
            </a:r>
            <a:endParaRPr lang="en-US" sz="1455" dirty="0"/>
          </a:p>
        </p:txBody>
      </p:sp>
      <p:sp>
        <p:nvSpPr>
          <p:cNvPr id="11" name="Text 2"/>
          <p:cNvSpPr txBox="1"/>
          <p:nvPr/>
        </p:nvSpPr>
        <p:spPr>
          <a:xfrm>
            <a:off x="3574937" y="3112475"/>
            <a:ext cx="2392527" cy="1443000"/>
          </a:xfrm>
          <a:prstGeom prst="rect">
            <a:avLst/>
          </a:prstGeom>
          <a:noFill/>
          <a:ln/>
        </p:spPr>
        <p:txBody>
          <a:bodyPr wrap="square" lIns="0" tIns="0" rIns="0" bIns="0" rtlCol="0" anchor="t"/>
          <a:lstStyle/>
          <a:p>
            <a:pPr algn="l" indent="0" marL="0">
              <a:lnSpc>
                <a:spcPct val="100000"/>
              </a:lnSpc>
              <a:buNone/>
            </a:pPr>
            <a:r>
              <a:rPr lang="en-US" sz="1373" b="1" dirty="0">
                <a:solidFill>
                  <a:srgbClr val="FFFFFF"/>
                </a:solidFill>
                <a:latin typeface="Arial" pitchFamily="34" charset="0"/>
                <a:ea typeface="Arial" pitchFamily="34" charset="-122"/>
                <a:cs typeface="Arial" pitchFamily="34" charset="-120"/>
              </a:rPr>
              <a:t>Поворот на 180°
</a:t>
            </a:r>
            <a:pPr algn="l" indent="0" marL="0">
              <a:lnSpc>
                <a:spcPct val="100000"/>
              </a:lnSpc>
              <a:buNone/>
            </a:pPr>
            <a:r>
              <a:rPr lang="en-US" sz="64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90" dirty="0">
                <a:solidFill>
                  <a:srgbClr val="FFFFFF"/>
                </a:solidFill>
                <a:latin typeface="Arial" pitchFamily="34" charset="0"/>
                <a:ea typeface="Arial" pitchFamily="34" charset="-122"/>
                <a:cs typeface="Arial" pitchFamily="34" charset="-120"/>
              </a:rPr>
              <a:t>При центральной симметрии фигура как будто поворачивается вокруг центра на 180°. После такого преобразования все элементы оказываются по другую сторону от точки O, но сохраняют свои размеры и форму.
</a:t>
            </a:r>
            <a:endParaRPr lang="en-US" sz="1373" dirty="0"/>
          </a:p>
        </p:txBody>
      </p:sp>
      <p:sp>
        <p:nvSpPr>
          <p:cNvPr id="12" name="Text 3"/>
          <p:cNvSpPr txBox="1"/>
          <p:nvPr/>
        </p:nvSpPr>
        <p:spPr>
          <a:xfrm>
            <a:off x="6302867" y="1275925"/>
            <a:ext cx="2392527" cy="1443000"/>
          </a:xfrm>
          <a:prstGeom prst="rect">
            <a:avLst/>
          </a:prstGeom>
          <a:noFill/>
          <a:ln/>
        </p:spPr>
        <p:txBody>
          <a:bodyPr wrap="square" lIns="0" tIns="0" rIns="0" bIns="0" rtlCol="0" anchor="t"/>
          <a:lstStyle/>
          <a:p>
            <a:pPr algn="l" indent="0" marL="0">
              <a:lnSpc>
                <a:spcPct val="100000"/>
              </a:lnSpc>
              <a:buNone/>
            </a:pPr>
            <a:r>
              <a:rPr lang="en-US" sz="1447" b="1" dirty="0">
                <a:solidFill>
                  <a:srgbClr val="FFFFFF"/>
                </a:solidFill>
                <a:latin typeface="Arial" pitchFamily="34" charset="0"/>
                <a:ea typeface="Arial" pitchFamily="34" charset="-122"/>
                <a:cs typeface="Arial" pitchFamily="34" charset="-120"/>
              </a:rPr>
              <a:t>Центр симметрии фигуры
</a:t>
            </a:r>
            <a:pPr algn="l" indent="0" marL="0">
              <a:lnSpc>
                <a:spcPct val="100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54" dirty="0">
                <a:solidFill>
                  <a:srgbClr val="FFFFFF"/>
                </a:solidFill>
                <a:latin typeface="Arial" pitchFamily="34" charset="0"/>
                <a:ea typeface="Arial" pitchFamily="34" charset="-122"/>
                <a:cs typeface="Arial" pitchFamily="34" charset="-120"/>
              </a:rPr>
              <a:t>У некоторых фигур есть центр симметрии: после поворота на 180° они совмещаются сами с собой. Это значит, что у фигуры есть особая точка, относительно которой она выглядит одинаково.
</a:t>
            </a:r>
            <a:endParaRPr lang="en-US" sz="1447" dirty="0"/>
          </a:p>
        </p:txBody>
      </p:sp>
      <p:sp>
        <p:nvSpPr>
          <p:cNvPr id="13" name="Text 4"/>
          <p:cNvSpPr txBox="1"/>
          <p:nvPr/>
        </p:nvSpPr>
        <p:spPr>
          <a:xfrm>
            <a:off x="6302867" y="3112475"/>
            <a:ext cx="2392527" cy="1443000"/>
          </a:xfrm>
          <a:prstGeom prst="rect">
            <a:avLst/>
          </a:prstGeom>
          <a:noFill/>
          <a:ln/>
        </p:spPr>
        <p:txBody>
          <a:bodyPr wrap="square" lIns="0" tIns="0" rIns="0" bIns="0" rtlCol="0" anchor="t"/>
          <a:lstStyle/>
          <a:p>
            <a:pPr algn="l" indent="0" marL="0">
              <a:lnSpc>
                <a:spcPct val="100000"/>
              </a:lnSpc>
              <a:buNone/>
            </a:pPr>
            <a:r>
              <a:rPr lang="en-US" sz="1352" b="1" dirty="0">
                <a:solidFill>
                  <a:srgbClr val="FFFFFF"/>
                </a:solidFill>
                <a:latin typeface="Arial" pitchFamily="34" charset="0"/>
                <a:ea typeface="Arial" pitchFamily="34" charset="-122"/>
                <a:cs typeface="Arial" pitchFamily="34" charset="-120"/>
              </a:rPr>
              <a:t>Практический смысл
</a:t>
            </a:r>
            <a:pPr algn="l" indent="0" marL="0">
              <a:lnSpc>
                <a:spcPct val="100000"/>
              </a:lnSpc>
              <a:buNone/>
            </a:pPr>
            <a:r>
              <a:rPr lang="en-US" sz="63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72" dirty="0">
                <a:solidFill>
                  <a:srgbClr val="FFFFFF"/>
                </a:solidFill>
                <a:latin typeface="Arial" pitchFamily="34" charset="0"/>
                <a:ea typeface="Arial" pitchFamily="34" charset="-122"/>
                <a:cs typeface="Arial" pitchFamily="34" charset="-120"/>
              </a:rPr>
              <a:t>Центральная симметрия помогает замечать закономерности в чертежах, узорах и координатных построениях. В 7 классе она показывает, как одна и та же фигура может быть перенесена в другое место без изменения размеров.
</a:t>
            </a:r>
            <a:endParaRPr lang="en-US" sz="1352" dirty="0"/>
          </a:p>
        </p:txBody>
      </p:sp>
      <p:sp>
        <p:nvSpPr>
          <p:cNvPr id="14" name="Text 5"/>
          <p:cNvSpPr txBox="1"/>
          <p:nvPr/>
        </p:nvSpPr>
        <p:spPr>
          <a:xfrm>
            <a:off x="470700" y="386179"/>
            <a:ext cx="82026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Понятие центральной симметрии
</a:t>
            </a:r>
            <a:endParaRPr lang="en-US" sz="2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57805" y="1022525"/>
            <a:ext cx="3197641" cy="3949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59500" y="386175"/>
            <a:ext cx="8397000" cy="453000"/>
          </a:xfrm>
          <a:prstGeom prst="rect">
            <a:avLst/>
          </a:prstGeom>
          <a:noFill/>
          <a:ln/>
        </p:spPr>
        <p:txBody>
          <a:bodyPr wrap="square" lIns="0" tIns="0" rIns="0" bIns="0" rtlCol="0" anchor="ctr"/>
          <a:lstStyle/>
          <a:p>
            <a:pPr algn="l" indent="0" marL="0">
              <a:lnSpc>
                <a:spcPct val="100000"/>
              </a:lnSpc>
              <a:buNone/>
            </a:pPr>
            <a:r>
              <a:rPr lang="en-US" sz="2415" b="1" dirty="0">
                <a:solidFill>
                  <a:srgbClr val="FFFFFF"/>
                </a:solidFill>
                <a:latin typeface="Arial" pitchFamily="34" charset="0"/>
                <a:ea typeface="Arial" pitchFamily="34" charset="-122"/>
                <a:cs typeface="Arial" pitchFamily="34" charset="-120"/>
              </a:rPr>
              <a:t>Построение образа точки при центральной симметрии
</a:t>
            </a:r>
            <a:endParaRPr lang="en-US" sz="2415" dirty="0"/>
          </a:p>
        </p:txBody>
      </p:sp>
      <p:sp>
        <p:nvSpPr>
          <p:cNvPr id="9" name="Text 1"/>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4</a:t>
            </a:r>
            <a:endParaRPr lang="en-US" sz="1600" dirty="0"/>
          </a:p>
        </p:txBody>
      </p:sp>
      <p:sp>
        <p:nvSpPr>
          <p:cNvPr id="10" name="Text 2"/>
          <p:cNvSpPr txBox="1"/>
          <p:nvPr/>
        </p:nvSpPr>
        <p:spPr>
          <a:xfrm>
            <a:off x="516869" y="1180275"/>
            <a:ext cx="2371496" cy="16446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1. Выберите центр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Сначала отмечают точку O — центр симметрии. Именно относительно неё будет строиться образ точки A, поэтому важно сразу правильно выбрать и ясно обозначить центр на чертеже.
</a:t>
            </a:r>
            <a:endParaRPr lang="en-US" sz="1500" dirty="0"/>
          </a:p>
        </p:txBody>
      </p:sp>
      <p:sp>
        <p:nvSpPr>
          <p:cNvPr id="11" name="Text 3"/>
          <p:cNvSpPr txBox="1"/>
          <p:nvPr/>
        </p:nvSpPr>
        <p:spPr>
          <a:xfrm>
            <a:off x="516869" y="3148926"/>
            <a:ext cx="2371496" cy="16446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2. Проведите прямую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Через точки A и O проводят прямую. Это нужно, чтобы образ точки лежал на той же линии, но по другую сторону от центра, сохраняя точное направление построения.
</a:t>
            </a:r>
            <a:endParaRPr lang="en-US" sz="1500" dirty="0"/>
          </a:p>
        </p:txBody>
      </p:sp>
      <p:sp>
        <p:nvSpPr>
          <p:cNvPr id="12" name="Text 4"/>
          <p:cNvSpPr txBox="1"/>
          <p:nvPr/>
        </p:nvSpPr>
        <p:spPr>
          <a:xfrm>
            <a:off x="3265331" y="1180275"/>
            <a:ext cx="2371496" cy="16446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3. Отложите равный отрезок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За точкой O на продолжении прямой откладывают отрезок OA′, равный OA. Так получают точку A′, которая находится на таком же расстоянии от центра, как и исходная точка.
</a:t>
            </a:r>
            <a:endParaRPr lang="en-US" sz="1500" dirty="0"/>
          </a:p>
        </p:txBody>
      </p:sp>
      <p:sp>
        <p:nvSpPr>
          <p:cNvPr id="13" name="Text 5"/>
          <p:cNvSpPr txBox="1"/>
          <p:nvPr/>
        </p:nvSpPr>
        <p:spPr>
          <a:xfrm>
            <a:off x="3265331" y="3148926"/>
            <a:ext cx="2371496" cy="16446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4. Проверьте результат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На рисунке удобно убедиться, что O является серединой отрезка AA′. Тогда точки A и A′ расположены по разные стороны от центра, а построение выполнено верно.
</a:t>
            </a:r>
            <a:endParaRPr lang="en-US" sz="1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53350" y="1885703"/>
            <a:ext cx="4164900" cy="132909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59500" y="386175"/>
            <a:ext cx="83970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Основные виды симметрии и движения
</a:t>
            </a:r>
            <a:endParaRPr lang="en-US" sz="2500" dirty="0"/>
          </a:p>
        </p:txBody>
      </p:sp>
      <p:sp>
        <p:nvSpPr>
          <p:cNvPr id="6" name="Text 1"/>
          <p:cNvSpPr txBox="1"/>
          <p:nvPr/>
        </p:nvSpPr>
        <p:spPr>
          <a:xfrm>
            <a:off x="259500" y="1217075"/>
            <a:ext cx="3828300" cy="26724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Сравнение показывает, чем отличаются преобразования и что у них общего.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Все три преобразования относятся к движениям: они сохраняют расстояния, углы и форму фигуры.
</a:t>
            </a:r>
            <a:endParaRPr lang="en-US" sz="1500" dirty="0"/>
          </a:p>
        </p:txBody>
      </p:sp>
      <p:sp>
        <p:nvSpPr>
          <p:cNvPr id="7" name="Text 2"/>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5</a:t>
            </a:r>
            <a:endParaRPr lang="en-US" sz="1600" dirty="0"/>
          </a:p>
        </p:txBody>
      </p:sp>
      <p:sp>
        <p:nvSpPr>
          <p:cNvPr id="8" name="Text 3"/>
          <p:cNvSpPr txBox="1"/>
          <p:nvPr/>
        </p:nvSpPr>
        <p:spPr>
          <a:xfrm>
            <a:off x="259500" y="4238425"/>
            <a:ext cx="3828300" cy="481800"/>
          </a:xfrm>
          <a:prstGeom prst="rect">
            <a:avLst/>
          </a:prstGeom>
          <a:noFill/>
          <a:ln/>
        </p:spPr>
        <p:txBody>
          <a:bodyPr wrap="square" lIns="0" tIns="0" rIns="0" bIns="0" rtlCol="0" anchor="ctr"/>
          <a:lstStyle/>
          <a:p>
            <a:pPr algn="l" indent="0" marL="0">
              <a:lnSpc>
                <a:spcPct val="100000"/>
              </a:lnSpc>
              <a:buNone/>
            </a:pPr>
            <a:r>
              <a:rPr lang="en-US" sz="1400" i="1" dirty="0">
                <a:solidFill>
                  <a:srgbClr val="FFFFFF"/>
                </a:solidFill>
                <a:latin typeface="Arial" pitchFamily="34" charset="0"/>
                <a:ea typeface="Arial" pitchFamily="34" charset="-122"/>
                <a:cs typeface="Arial" pitchFamily="34" charset="-120"/>
              </a:rPr>
              <a:t>Школьный курс геометрии, 7 класс
</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136537" y="1503496"/>
            <a:ext cx="310200" cy="3102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536756" y="1499146"/>
            <a:ext cx="199313" cy="3189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3298137" y="1503496"/>
            <a:ext cx="310200" cy="3102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7653724" y="1503496"/>
            <a:ext cx="310200" cy="3102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sp>
        <p:nvSpPr>
          <p:cNvPr id="15" name="Text 0"/>
          <p:cNvSpPr txBox="1"/>
          <p:nvPr/>
        </p:nvSpPr>
        <p:spPr>
          <a:xfrm>
            <a:off x="576575" y="386175"/>
            <a:ext cx="80316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Изометрия как движение, сохраняющее размеры
</a:t>
            </a:r>
            <a:endParaRPr lang="en-US" sz="2500" dirty="0"/>
          </a:p>
        </p:txBody>
      </p:sp>
      <p:sp>
        <p:nvSpPr>
          <p:cNvPr id="16" name="Text 1"/>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6</a:t>
            </a:r>
            <a:endParaRPr lang="en-US" sz="1600" dirty="0"/>
          </a:p>
        </p:txBody>
      </p:sp>
      <p:sp>
        <p:nvSpPr>
          <p:cNvPr id="17" name="Text 2"/>
          <p:cNvSpPr txBox="1"/>
          <p:nvPr/>
        </p:nvSpPr>
        <p:spPr>
          <a:xfrm>
            <a:off x="434948" y="2266575"/>
            <a:ext cx="1713300" cy="2230500"/>
          </a:xfrm>
          <a:prstGeom prst="rect">
            <a:avLst/>
          </a:prstGeom>
          <a:noFill/>
          <a:ln/>
        </p:spPr>
        <p:txBody>
          <a:bodyPr wrap="square" lIns="0" tIns="0" rIns="0" bIns="0" rtlCol="0" anchor="ctr"/>
          <a:lstStyle/>
          <a:p>
            <a:pPr algn="l" indent="0" marL="0">
              <a:lnSpc>
                <a:spcPct val="100000"/>
              </a:lnSpc>
              <a:buNone/>
            </a:pPr>
            <a:r>
              <a:rPr lang="en-US" sz="1300" b="1" dirty="0">
                <a:solidFill>
                  <a:srgbClr val="906844"/>
                </a:solidFill>
                <a:latin typeface="Arial" pitchFamily="34" charset="0"/>
                <a:ea typeface="Arial" pitchFamily="34" charset="-122"/>
                <a:cs typeface="Arial" pitchFamily="34" charset="-120"/>
              </a:rPr>
              <a:t>Сохраняет расстояния
</a:t>
            </a:r>
            <a:pPr algn="l" indent="0" marL="0">
              <a:lnSpc>
                <a:spcPct val="100000"/>
              </a:lnSpc>
              <a:buNone/>
            </a:pPr>
            <a:r>
              <a:rPr lang="en-US" sz="700" dirty="0">
                <a:solidFill>
                  <a:srgbClr val="90684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906844"/>
                </a:solidFill>
                <a:latin typeface="Arial" pitchFamily="34" charset="0"/>
                <a:ea typeface="Arial" pitchFamily="34" charset="-122"/>
                <a:cs typeface="Arial" pitchFamily="34" charset="-120"/>
              </a:rPr>
              <a:t>При изометрии расстояние между любыми двумя точками остаётся прежним. Поэтому отрезки той же длины остаются равными, даже если фигура переместилась в другое место.
</a:t>
            </a:r>
            <a:endParaRPr lang="en-US" sz="1300" dirty="0"/>
          </a:p>
        </p:txBody>
      </p:sp>
      <p:sp>
        <p:nvSpPr>
          <p:cNvPr id="18" name="Text 3"/>
          <p:cNvSpPr txBox="1"/>
          <p:nvPr/>
        </p:nvSpPr>
        <p:spPr>
          <a:xfrm>
            <a:off x="4779787" y="2266575"/>
            <a:ext cx="1713300" cy="2230500"/>
          </a:xfrm>
          <a:prstGeom prst="rect">
            <a:avLst/>
          </a:prstGeom>
          <a:noFill/>
          <a:ln/>
        </p:spPr>
        <p:txBody>
          <a:bodyPr wrap="square" lIns="0" tIns="0" rIns="0" bIns="0" rtlCol="0" anchor="ctr"/>
          <a:lstStyle/>
          <a:p>
            <a:pPr algn="l" indent="0" marL="0">
              <a:lnSpc>
                <a:spcPct val="100000"/>
              </a:lnSpc>
              <a:buNone/>
            </a:pPr>
            <a:r>
              <a:rPr lang="en-US" sz="1300" b="1" dirty="0">
                <a:solidFill>
                  <a:srgbClr val="906844"/>
                </a:solidFill>
                <a:latin typeface="Arial" pitchFamily="34" charset="0"/>
                <a:ea typeface="Arial" pitchFamily="34" charset="-122"/>
                <a:cs typeface="Arial" pitchFamily="34" charset="-120"/>
              </a:rPr>
              <a:t>Сохраняет углы
</a:t>
            </a:r>
            <a:pPr algn="l" indent="0" marL="0">
              <a:lnSpc>
                <a:spcPct val="100000"/>
              </a:lnSpc>
              <a:buNone/>
            </a:pPr>
            <a:r>
              <a:rPr lang="en-US" sz="700" dirty="0">
                <a:solidFill>
                  <a:srgbClr val="90684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906844"/>
                </a:solidFill>
                <a:latin typeface="Arial" pitchFamily="34" charset="0"/>
                <a:ea typeface="Arial" pitchFamily="34" charset="-122"/>
                <a:cs typeface="Arial" pitchFamily="34" charset="-120"/>
              </a:rPr>
              <a:t>Величины углов не изменяются, поэтому многоугольник после преобразования остаётся равным исходному. Это особенно важно при сравнении треугольников и четырёхугольников.
</a:t>
            </a:r>
            <a:endParaRPr lang="en-US" sz="1300" dirty="0"/>
          </a:p>
        </p:txBody>
      </p:sp>
      <p:sp>
        <p:nvSpPr>
          <p:cNvPr id="19" name="Text 4"/>
          <p:cNvSpPr txBox="1"/>
          <p:nvPr/>
        </p:nvSpPr>
        <p:spPr>
          <a:xfrm>
            <a:off x="2607399" y="2266575"/>
            <a:ext cx="1713300" cy="2230500"/>
          </a:xfrm>
          <a:prstGeom prst="rect">
            <a:avLst/>
          </a:prstGeom>
          <a:noFill/>
          <a:ln/>
        </p:spPr>
        <p:txBody>
          <a:bodyPr wrap="square" lIns="0" tIns="0" rIns="0" bIns="0" rtlCol="0" anchor="ctr"/>
          <a:lstStyle/>
          <a:p>
            <a:pPr algn="l" indent="0" marL="0">
              <a:lnSpc>
                <a:spcPct val="100000"/>
              </a:lnSpc>
              <a:buNone/>
            </a:pPr>
            <a:r>
              <a:rPr lang="en-US" sz="1300" b="1" dirty="0">
                <a:solidFill>
                  <a:srgbClr val="906844"/>
                </a:solidFill>
                <a:latin typeface="Arial" pitchFamily="34" charset="0"/>
                <a:ea typeface="Arial" pitchFamily="34" charset="-122"/>
                <a:cs typeface="Arial" pitchFamily="34" charset="-120"/>
              </a:rPr>
              <a:t>Не меняет форму
</a:t>
            </a:r>
            <a:pPr algn="l" indent="0" marL="0">
              <a:lnSpc>
                <a:spcPct val="100000"/>
              </a:lnSpc>
              <a:buNone/>
            </a:pPr>
            <a:r>
              <a:rPr lang="en-US" sz="700" dirty="0">
                <a:solidFill>
                  <a:srgbClr val="90684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906844"/>
                </a:solidFill>
                <a:latin typeface="Arial" pitchFamily="34" charset="0"/>
                <a:ea typeface="Arial" pitchFamily="34" charset="-122"/>
                <a:cs typeface="Arial" pitchFamily="34" charset="-120"/>
              </a:rPr>
              <a:t>После изометрии фигура выглядит так же, как и до преобразования. Меняются только её положение и ориентация на плоскости, а не внешний вид.
</a:t>
            </a:r>
            <a:endParaRPr lang="en-US" sz="1300" dirty="0"/>
          </a:p>
        </p:txBody>
      </p:sp>
      <p:sp>
        <p:nvSpPr>
          <p:cNvPr id="20" name="Text 5"/>
          <p:cNvSpPr txBox="1"/>
          <p:nvPr/>
        </p:nvSpPr>
        <p:spPr>
          <a:xfrm>
            <a:off x="6952206" y="2266575"/>
            <a:ext cx="1713300" cy="2230500"/>
          </a:xfrm>
          <a:prstGeom prst="rect">
            <a:avLst/>
          </a:prstGeom>
          <a:noFill/>
          <a:ln/>
        </p:spPr>
        <p:txBody>
          <a:bodyPr wrap="square" lIns="0" tIns="0" rIns="0" bIns="0" rtlCol="0" anchor="ctr"/>
          <a:lstStyle/>
          <a:p>
            <a:pPr algn="l" indent="0" marL="0">
              <a:lnSpc>
                <a:spcPct val="100000"/>
              </a:lnSpc>
              <a:buNone/>
            </a:pPr>
            <a:r>
              <a:rPr lang="en-US" sz="1300" b="1" dirty="0">
                <a:solidFill>
                  <a:srgbClr val="906844"/>
                </a:solidFill>
                <a:latin typeface="Arial" pitchFamily="34" charset="0"/>
                <a:ea typeface="Arial" pitchFamily="34" charset="-122"/>
                <a:cs typeface="Arial" pitchFamily="34" charset="-120"/>
              </a:rPr>
              <a:t>Ключевые примеры
</a:t>
            </a:r>
            <a:pPr algn="l" indent="0" marL="0">
              <a:lnSpc>
                <a:spcPct val="100000"/>
              </a:lnSpc>
              <a:buNone/>
            </a:pPr>
            <a:r>
              <a:rPr lang="en-US" sz="700" dirty="0">
                <a:solidFill>
                  <a:srgbClr val="90684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906844"/>
                </a:solidFill>
                <a:latin typeface="Arial" pitchFamily="34" charset="0"/>
                <a:ea typeface="Arial" pitchFamily="34" charset="-122"/>
                <a:cs typeface="Arial" pitchFamily="34" charset="-120"/>
              </a:rPr>
              <a:t>К изометриям относятся параллельный перенос, поворот, осевая симметрия и центральная симметрия. Все они переводят фигуру в равную ей фигуру без изменения размеров.
</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54054" y="1013950"/>
            <a:ext cx="4163492" cy="3072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59500" y="386175"/>
            <a:ext cx="83970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Что сохраняют движения
</a:t>
            </a:r>
            <a:endParaRPr lang="en-US" sz="2500" dirty="0"/>
          </a:p>
        </p:txBody>
      </p:sp>
      <p:sp>
        <p:nvSpPr>
          <p:cNvPr id="6" name="Text 1"/>
          <p:cNvSpPr txBox="1"/>
          <p:nvPr/>
        </p:nvSpPr>
        <p:spPr>
          <a:xfrm>
            <a:off x="259500" y="1217075"/>
            <a:ext cx="3828300" cy="26724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Диаграмма показывает, что при движении сохраняется не один признак, а сразу несколько важных свойств фигуры.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Если сохраняются длины, углы, площадь и форма, то фигуры можно считать равными; меняется только их положение на плоскости.
</a:t>
            </a:r>
            <a:endParaRPr lang="en-US" sz="1500" dirty="0"/>
          </a:p>
        </p:txBody>
      </p:sp>
      <p:sp>
        <p:nvSpPr>
          <p:cNvPr id="7" name="Text 2"/>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7</a:t>
            </a:r>
            <a:endParaRPr lang="en-US" sz="1600" dirty="0"/>
          </a:p>
        </p:txBody>
      </p:sp>
      <p:sp>
        <p:nvSpPr>
          <p:cNvPr id="8" name="Text 3"/>
          <p:cNvSpPr txBox="1"/>
          <p:nvPr/>
        </p:nvSpPr>
        <p:spPr>
          <a:xfrm>
            <a:off x="259500" y="4238425"/>
            <a:ext cx="3828300" cy="481800"/>
          </a:xfrm>
          <a:prstGeom prst="rect">
            <a:avLst/>
          </a:prstGeom>
          <a:noFill/>
          <a:ln/>
        </p:spPr>
        <p:txBody>
          <a:bodyPr wrap="square" lIns="0" tIns="0" rIns="0" bIns="0" rtlCol="0" anchor="ctr"/>
          <a:lstStyle/>
          <a:p>
            <a:pPr algn="l" indent="0" marL="0">
              <a:lnSpc>
                <a:spcPct val="100000"/>
              </a:lnSpc>
              <a:buNone/>
            </a:pPr>
            <a:r>
              <a:rPr lang="en-US" sz="1400" i="1" dirty="0">
                <a:solidFill>
                  <a:srgbClr val="FFFFFF"/>
                </a:solidFill>
                <a:latin typeface="Arial" pitchFamily="34" charset="0"/>
                <a:ea typeface="Arial" pitchFamily="34" charset="-122"/>
                <a:cs typeface="Arial" pitchFamily="34" charset="-120"/>
              </a:rPr>
              <a:t>Обобщение свойств движений в школьной геометрии
</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1539" y="1469625"/>
            <a:ext cx="8100923" cy="32556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19450" y="386175"/>
            <a:ext cx="8105100" cy="453000"/>
          </a:xfrm>
          <a:prstGeom prst="rect">
            <a:avLst/>
          </a:prstGeom>
          <a:noFill/>
          <a:ln/>
        </p:spPr>
        <p:txBody>
          <a:bodyPr wrap="square" lIns="0" tIns="0" rIns="0" bIns="0" rtlCol="0" anchor="ctr"/>
          <a:lstStyle/>
          <a:p>
            <a:pPr algn="l" indent="0" marL="0">
              <a:lnSpc>
                <a:spcPct val="100000"/>
              </a:lnSpc>
              <a:buNone/>
            </a:pPr>
            <a:r>
              <a:rPr lang="en-US" sz="2236" b="1" dirty="0">
                <a:solidFill>
                  <a:srgbClr val="FFFFFF"/>
                </a:solidFill>
                <a:latin typeface="Arial" pitchFamily="34" charset="0"/>
                <a:ea typeface="Arial" pitchFamily="34" charset="-122"/>
                <a:cs typeface="Arial" pitchFamily="34" charset="-120"/>
              </a:rPr>
              <a:t>Как проверить, является ли преобразование изометрией
</a:t>
            </a:r>
            <a:endParaRPr lang="en-US" sz="2236" dirty="0"/>
          </a:p>
        </p:txBody>
      </p:sp>
      <p:sp>
        <p:nvSpPr>
          <p:cNvPr id="5" name="Text 1"/>
          <p:cNvSpPr txBox="1"/>
          <p:nvPr/>
        </p:nvSpPr>
        <p:spPr>
          <a:xfrm>
            <a:off x="519450" y="949500"/>
            <a:ext cx="8105100" cy="409800"/>
          </a:xfrm>
          <a:prstGeom prst="rect">
            <a:avLst/>
          </a:prstGeom>
          <a:noFill/>
          <a:ln/>
        </p:spPr>
        <p:txBody>
          <a:bodyPr wrap="square" lIns="0" tIns="0" rIns="0" bIns="0" rtlCol="0" anchor="t"/>
          <a:lstStyle/>
          <a:p>
            <a:pPr algn="l" indent="0" marL="0">
              <a:lnSpc>
                <a:spcPct val="100000"/>
              </a:lnSpc>
              <a:buNone/>
            </a:pPr>
            <a:r>
              <a:rPr lang="en-US" sz="1400" dirty="0">
                <a:solidFill>
                  <a:srgbClr val="65401F"/>
                </a:solidFill>
                <a:latin typeface="Arial" pitchFamily="34" charset="0"/>
                <a:ea typeface="Arial" pitchFamily="34" charset="-122"/>
                <a:cs typeface="Arial" pitchFamily="34" charset="-120"/>
              </a:rPr>
              <a:t>Алгоритм проверки по сохранению расстояний и углов
</a:t>
            </a:r>
            <a:endParaRPr lang="en-US" sz="1400" dirty="0"/>
          </a:p>
        </p:txBody>
      </p:sp>
      <p:sp>
        <p:nvSpPr>
          <p:cNvPr id="6" name="Text 2"/>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8</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46030" y="1022525"/>
            <a:ext cx="3197641" cy="3949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70700" y="386179"/>
            <a:ext cx="82026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Какие фигуры имеют центр симметрии
</a:t>
            </a:r>
            <a:endParaRPr lang="en-US" sz="2500" dirty="0"/>
          </a:p>
        </p:txBody>
      </p:sp>
      <p:sp>
        <p:nvSpPr>
          <p:cNvPr id="9" name="Text 1"/>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9</a:t>
            </a:r>
            <a:endParaRPr lang="en-US" sz="1600" dirty="0"/>
          </a:p>
        </p:txBody>
      </p:sp>
      <p:sp>
        <p:nvSpPr>
          <p:cNvPr id="10" name="Text 2"/>
          <p:cNvSpPr txBox="1"/>
          <p:nvPr/>
        </p:nvSpPr>
        <p:spPr>
          <a:xfrm>
            <a:off x="3681644" y="1180275"/>
            <a:ext cx="2371496" cy="16446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1. Поворот на 180°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Фигура имеет центр симметрии, если после поворота на 180° она совмещается сама с собой. Это главный признак, по которому удобно проверять наличие центра симметрии.
</a:t>
            </a:r>
            <a:endParaRPr lang="en-US" sz="1500" dirty="0"/>
          </a:p>
        </p:txBody>
      </p:sp>
      <p:sp>
        <p:nvSpPr>
          <p:cNvPr id="11" name="Text 3"/>
          <p:cNvSpPr txBox="1"/>
          <p:nvPr/>
        </p:nvSpPr>
        <p:spPr>
          <a:xfrm>
            <a:off x="3681644" y="3148926"/>
            <a:ext cx="2371496" cy="16446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2. Известные примеры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Центр симметрии есть у параллелограмма, прямоугольника, ромба, квадрата, окружности и отрезка. У этих фигур можно найти точку, относительно которой их части совпадают.
</a:t>
            </a:r>
            <a:endParaRPr lang="en-US" sz="1500" dirty="0"/>
          </a:p>
        </p:txBody>
      </p:sp>
      <p:sp>
        <p:nvSpPr>
          <p:cNvPr id="12" name="Text 4"/>
          <p:cNvSpPr txBox="1"/>
          <p:nvPr/>
        </p:nvSpPr>
        <p:spPr>
          <a:xfrm>
            <a:off x="6430106" y="1180275"/>
            <a:ext cx="2371496" cy="16446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3. Фигура без центра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У произвольного треугольника центра симметрии нет. После поворота на 180° он не совмещается сам с собой, поэтому этот признак для него не выполняется.
</a:t>
            </a:r>
            <a:endParaRPr lang="en-US" sz="1500" dirty="0"/>
          </a:p>
        </p:txBody>
      </p:sp>
      <p:sp>
        <p:nvSpPr>
          <p:cNvPr id="13" name="Text 5"/>
          <p:cNvSpPr txBox="1"/>
          <p:nvPr/>
        </p:nvSpPr>
        <p:spPr>
          <a:xfrm>
            <a:off x="6430106" y="3148926"/>
            <a:ext cx="2371496" cy="16446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4. Положение не важно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Наличие центра симметрии не зависит от того, где фигура нарисована на листе. Важно только её строение, а не место расположения на плоскости.
</a:t>
            </a:r>
            <a:endParaRPr lang="en-US" sz="1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24981" y="1104169"/>
            <a:ext cx="2796681" cy="185170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171185" y="1104169"/>
            <a:ext cx="2796681" cy="1851709"/>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15543" y="1104169"/>
            <a:ext cx="2796681" cy="1851709"/>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10</a:t>
            </a:r>
            <a:endParaRPr lang="en-US" sz="1600" dirty="0"/>
          </a:p>
        </p:txBody>
      </p:sp>
      <p:sp>
        <p:nvSpPr>
          <p:cNvPr id="12" name="Text 1"/>
          <p:cNvSpPr txBox="1"/>
          <p:nvPr/>
        </p:nvSpPr>
        <p:spPr>
          <a:xfrm>
            <a:off x="419872" y="3051374"/>
            <a:ext cx="2620057" cy="1542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Точка и её противоположная запись
</a:t>
            </a:r>
            <a:pPr algn="l" indent="0" marL="0">
              <a:lnSpc>
                <a:spcPct val="10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Если точка имеет координаты (x, y), то при центральной симметрии относительно начала координат её образ получает координаты (−x, −y). Это удобно: достаточно поменять знак у обеих координат. На клетчатой бумаге такая запись сразу показывает, куда переместится точка.
</a:t>
            </a:r>
            <a:endParaRPr lang="en-US" sz="1300" dirty="0"/>
          </a:p>
        </p:txBody>
      </p:sp>
      <p:sp>
        <p:nvSpPr>
          <p:cNvPr id="13" name="Text 2"/>
          <p:cNvSpPr txBox="1"/>
          <p:nvPr/>
        </p:nvSpPr>
        <p:spPr>
          <a:xfrm>
            <a:off x="3259538" y="3051374"/>
            <a:ext cx="2620057" cy="1542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Построение по четвертям
</a:t>
            </a:r>
            <a:pPr algn="l" indent="0" marL="0">
              <a:lnSpc>
                <a:spcPct val="10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Точки часто переходят в противоположные четверти координатной плоскости. Например, точка из первой четверти окажется в третьей, а из второй — в четвёртой. Такое правило помогает быстро строить симметричные рисунки без длинных вычислений.
</a:t>
            </a:r>
            <a:endParaRPr lang="en-US" sz="1300" dirty="0"/>
          </a:p>
        </p:txBody>
      </p:sp>
      <p:sp>
        <p:nvSpPr>
          <p:cNvPr id="14" name="Text 3"/>
          <p:cNvSpPr txBox="1"/>
          <p:nvPr/>
        </p:nvSpPr>
        <p:spPr>
          <a:xfrm>
            <a:off x="6103896" y="3051374"/>
            <a:ext cx="2620057" cy="1542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Работа с осевыми точками
</a:t>
            </a:r>
            <a:pPr algn="l" indent="0" marL="0">
              <a:lnSpc>
                <a:spcPct val="10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Если точка лежит на оси, одна из её координат равна нулю. После симметрии относительно начала координат она остаётся на той же оси, но меняется знак другой координаты. Это удобно проверять прямо по записи координат.
</a:t>
            </a:r>
            <a:endParaRPr lang="en-US" sz="1300" dirty="0"/>
          </a:p>
        </p:txBody>
      </p:sp>
      <p:sp>
        <p:nvSpPr>
          <p:cNvPr id="15" name="Text 4"/>
          <p:cNvSpPr txBox="1"/>
          <p:nvPr/>
        </p:nvSpPr>
        <p:spPr>
          <a:xfrm>
            <a:off x="436575" y="386175"/>
            <a:ext cx="8279400" cy="453000"/>
          </a:xfrm>
          <a:prstGeom prst="rect">
            <a:avLst/>
          </a:prstGeom>
          <a:noFill/>
          <a:ln/>
        </p:spPr>
        <p:txBody>
          <a:bodyPr wrap="square" lIns="0" tIns="0" rIns="0" bIns="0" rtlCol="0" anchor="ctr"/>
          <a:lstStyle/>
          <a:p>
            <a:pPr algn="l" indent="0" marL="0">
              <a:lnSpc>
                <a:spcPct val="100000"/>
              </a:lnSpc>
              <a:buNone/>
            </a:pPr>
            <a:r>
              <a:rPr lang="en-US" sz="2461" b="1" dirty="0">
                <a:solidFill>
                  <a:srgbClr val="FFFFFF"/>
                </a:solidFill>
                <a:latin typeface="Arial" pitchFamily="34" charset="0"/>
                <a:ea typeface="Arial" pitchFamily="34" charset="-122"/>
                <a:cs typeface="Arial" pitchFamily="34" charset="-120"/>
              </a:rPr>
              <a:t>Центральная симметрия на координатной плоскости
</a:t>
            </a:r>
            <a:endParaRPr lang="en-US" sz="246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13550" y="1773685"/>
            <a:ext cx="4206300" cy="134230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3500" y="386175"/>
            <a:ext cx="83424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Примеры координат при центральной симметрии
</a:t>
            </a:r>
            <a:endParaRPr lang="en-US" sz="2500" dirty="0"/>
          </a:p>
        </p:txBody>
      </p:sp>
      <p:sp>
        <p:nvSpPr>
          <p:cNvPr id="6" name="Text 1"/>
          <p:cNvSpPr txBox="1"/>
          <p:nvPr/>
        </p:nvSpPr>
        <p:spPr>
          <a:xfrm>
            <a:off x="5299125" y="1123175"/>
            <a:ext cx="3416700" cy="2672400"/>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При симметрии относительно начала координат координаты точки меняют знак. Если точка лежит на оси, она переходит в точку на той же оси.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Обе координаты меняют знак; точка на оси сохраняет принадлежность оси, но переходит на противоположную сторону начала координат.
</a:t>
            </a:r>
            <a:endParaRPr lang="en-US" sz="1500" dirty="0"/>
          </a:p>
        </p:txBody>
      </p:sp>
      <p:sp>
        <p:nvSpPr>
          <p:cNvPr id="7" name="Text 2"/>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11</a:t>
            </a:r>
            <a:endParaRPr lang="en-US" sz="1600" dirty="0"/>
          </a:p>
        </p:txBody>
      </p:sp>
      <p:sp>
        <p:nvSpPr>
          <p:cNvPr id="8" name="Text 3"/>
          <p:cNvSpPr txBox="1"/>
          <p:nvPr/>
        </p:nvSpPr>
        <p:spPr>
          <a:xfrm>
            <a:off x="373500" y="4050600"/>
            <a:ext cx="8342400" cy="481800"/>
          </a:xfrm>
          <a:prstGeom prst="rect">
            <a:avLst/>
          </a:prstGeom>
          <a:noFill/>
          <a:ln/>
        </p:spPr>
        <p:txBody>
          <a:bodyPr wrap="square" lIns="0" tIns="0" rIns="0" bIns="0" rtlCol="0" anchor="ctr"/>
          <a:lstStyle/>
          <a:p>
            <a:pPr algn="l" indent="0" marL="0">
              <a:lnSpc>
                <a:spcPct val="100000"/>
              </a:lnSpc>
              <a:buNone/>
            </a:pPr>
            <a:r>
              <a:rPr lang="en-US" sz="1400" i="1" dirty="0">
                <a:solidFill>
                  <a:srgbClr val="FFFFFF"/>
                </a:solidFill>
                <a:latin typeface="Arial" pitchFamily="34" charset="0"/>
                <a:ea typeface="Arial" pitchFamily="34" charset="-122"/>
                <a:cs typeface="Arial" pitchFamily="34" charset="-120"/>
              </a:rPr>
              <a:t>Правило центральной симметрии относительно начала координат.
</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54054" y="1013950"/>
            <a:ext cx="4163492" cy="3072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59500" y="386175"/>
            <a:ext cx="83970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Фигуры с центром симметрии
</a:t>
            </a:r>
            <a:endParaRPr lang="en-US" sz="2500" dirty="0"/>
          </a:p>
        </p:txBody>
      </p:sp>
      <p:sp>
        <p:nvSpPr>
          <p:cNvPr id="6" name="Text 1"/>
          <p:cNvSpPr txBox="1"/>
          <p:nvPr/>
        </p:nvSpPr>
        <p:spPr>
          <a:xfrm>
            <a:off x="259500" y="1217075"/>
            <a:ext cx="3828300" cy="26724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Диаграмма помогает быстро увидеть, какие фигуры обладают этим свойством, а какие — нет. Это удобно при распознавании симметрии в заданиях.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Центр симметрии есть у большинства четырёхугольников и у окружности, но у треугольников его нет.
</a:t>
            </a:r>
            <a:endParaRPr lang="en-US" sz="1500" dirty="0"/>
          </a:p>
        </p:txBody>
      </p:sp>
      <p:sp>
        <p:nvSpPr>
          <p:cNvPr id="7" name="Text 2"/>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12</a:t>
            </a:r>
            <a:endParaRPr lang="en-US" sz="1600" dirty="0"/>
          </a:p>
        </p:txBody>
      </p:sp>
      <p:sp>
        <p:nvSpPr>
          <p:cNvPr id="8" name="Text 3"/>
          <p:cNvSpPr txBox="1"/>
          <p:nvPr/>
        </p:nvSpPr>
        <p:spPr>
          <a:xfrm>
            <a:off x="259500" y="4238425"/>
            <a:ext cx="3828300" cy="481800"/>
          </a:xfrm>
          <a:prstGeom prst="rect">
            <a:avLst/>
          </a:prstGeom>
          <a:noFill/>
          <a:ln/>
        </p:spPr>
        <p:txBody>
          <a:bodyPr wrap="square" lIns="0" tIns="0" rIns="0" bIns="0" rtlCol="0" anchor="ctr"/>
          <a:lstStyle/>
          <a:p>
            <a:pPr algn="l" indent="0" marL="0">
              <a:lnSpc>
                <a:spcPct val="100000"/>
              </a:lnSpc>
              <a:buNone/>
            </a:pPr>
            <a:r>
              <a:rPr lang="en-US" sz="1400" i="1" dirty="0">
                <a:solidFill>
                  <a:srgbClr val="FFFFFF"/>
                </a:solidFill>
                <a:latin typeface="Arial" pitchFamily="34" charset="0"/>
                <a:ea typeface="Arial" pitchFamily="34" charset="-122"/>
                <a:cs typeface="Arial" pitchFamily="34" charset="-120"/>
              </a:rPr>
              <a:t>Свойства геометрических фигур, изучаемые в курсе геометрии 7 класса.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829492" y="1798621"/>
            <a:ext cx="279037" cy="318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756923" y="2186677"/>
            <a:ext cx="279037" cy="3189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103929" y="2191027"/>
            <a:ext cx="310200" cy="3102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8014411" y="1802971"/>
            <a:ext cx="310200" cy="310200"/>
          </a:xfrm>
          <a:prstGeom prst="rect">
            <a:avLst/>
          </a:prstGeom>
        </p:spPr>
      </p:pic>
      <p:sp>
        <p:nvSpPr>
          <p:cNvPr id="11" name="Text 0"/>
          <p:cNvSpPr txBox="1"/>
          <p:nvPr/>
        </p:nvSpPr>
        <p:spPr>
          <a:xfrm>
            <a:off x="576575" y="190490"/>
            <a:ext cx="8031600" cy="5709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Примеры изометрии в окружающем мире
</a:t>
            </a:r>
            <a:endParaRPr lang="en-US" sz="2500" dirty="0"/>
          </a:p>
        </p:txBody>
      </p:sp>
      <p:sp>
        <p:nvSpPr>
          <p:cNvPr id="12" name="Text 1"/>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13</a:t>
            </a:r>
            <a:endParaRPr lang="en-US" sz="1600" dirty="0"/>
          </a:p>
        </p:txBody>
      </p:sp>
      <p:sp>
        <p:nvSpPr>
          <p:cNvPr id="13" name="Text 2"/>
          <p:cNvSpPr txBox="1"/>
          <p:nvPr/>
        </p:nvSpPr>
        <p:spPr>
          <a:xfrm>
            <a:off x="111345" y="2434150"/>
            <a:ext cx="1700400" cy="2230500"/>
          </a:xfrm>
          <a:prstGeom prst="rect">
            <a:avLst/>
          </a:prstGeom>
          <a:noFill/>
          <a:ln/>
        </p:spPr>
        <p:txBody>
          <a:bodyPr wrap="square" lIns="0" tIns="0" rIns="0" bIns="0" rtlCol="0" anchor="t"/>
          <a:lstStyle/>
          <a:p>
            <a:pPr algn="ctr" indent="0" marL="0">
              <a:lnSpc>
                <a:spcPct val="100000"/>
              </a:lnSpc>
              <a:buNone/>
            </a:pPr>
            <a:r>
              <a:rPr lang="en-US" sz="1300" b="1" dirty="0">
                <a:solidFill>
                  <a:srgbClr val="906844"/>
                </a:solidFill>
                <a:latin typeface="Arial" pitchFamily="34" charset="0"/>
                <a:ea typeface="Arial" pitchFamily="34" charset="-122"/>
                <a:cs typeface="Arial" pitchFamily="34" charset="-120"/>
              </a:rPr>
              <a:t>Плиточные узоры
</a:t>
            </a:r>
            <a:pPr algn="ctr" indent="0" marL="0">
              <a:lnSpc>
                <a:spcPct val="100000"/>
              </a:lnSpc>
              <a:buNone/>
            </a:pPr>
            <a:r>
              <a:rPr lang="en-US" sz="700" dirty="0">
                <a:solidFill>
                  <a:srgbClr val="906844"/>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906844"/>
                </a:solidFill>
                <a:latin typeface="Arial" pitchFamily="34" charset="0"/>
                <a:ea typeface="Arial" pitchFamily="34" charset="-122"/>
                <a:cs typeface="Arial" pitchFamily="34" charset="-120"/>
              </a:rPr>
              <a:t>Одинаковые элементы повторяются без изменения размера: их можно переносить, поворачивать и отражать. Поэтому орнамент выглядит цельным, а его части легко сравнивать между собой.
</a:t>
            </a:r>
            <a:endParaRPr lang="en-US" sz="1300" dirty="0"/>
          </a:p>
        </p:txBody>
      </p:sp>
      <p:sp>
        <p:nvSpPr>
          <p:cNvPr id="14" name="Text 3"/>
          <p:cNvSpPr txBox="1"/>
          <p:nvPr/>
        </p:nvSpPr>
        <p:spPr>
          <a:xfrm>
            <a:off x="2040494" y="2822200"/>
            <a:ext cx="1700400" cy="2028600"/>
          </a:xfrm>
          <a:prstGeom prst="rect">
            <a:avLst/>
          </a:prstGeom>
          <a:noFill/>
          <a:ln/>
        </p:spPr>
        <p:txBody>
          <a:bodyPr wrap="square" lIns="0" tIns="0" rIns="0" bIns="0" rtlCol="0" anchor="t"/>
          <a:lstStyle/>
          <a:p>
            <a:pPr algn="ctr" indent="0" marL="0">
              <a:lnSpc>
                <a:spcPct val="100000"/>
              </a:lnSpc>
              <a:buNone/>
            </a:pPr>
            <a:r>
              <a:rPr lang="en-US" sz="1300" b="1" dirty="0">
                <a:solidFill>
                  <a:srgbClr val="906844"/>
                </a:solidFill>
                <a:latin typeface="Arial" pitchFamily="34" charset="0"/>
                <a:ea typeface="Arial" pitchFamily="34" charset="-122"/>
                <a:cs typeface="Arial" pitchFamily="34" charset="-120"/>
              </a:rPr>
              <a:t>Снежинки
</a:t>
            </a:r>
            <a:pPr algn="ctr" indent="0" marL="0">
              <a:lnSpc>
                <a:spcPct val="100000"/>
              </a:lnSpc>
              <a:buNone/>
            </a:pPr>
            <a:r>
              <a:rPr lang="en-US" sz="700" dirty="0">
                <a:solidFill>
                  <a:srgbClr val="906844"/>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906844"/>
                </a:solidFill>
                <a:latin typeface="Arial" pitchFamily="34" charset="0"/>
                <a:ea typeface="Arial" pitchFamily="34" charset="-122"/>
                <a:cs typeface="Arial" pitchFamily="34" charset="-120"/>
              </a:rPr>
              <a:t>У снежинок заметна симметрия вокруг центра: лучи и детали расположены равномерно. Такая форма наглядно показывает, как изометрия сохраняет размер и расположение частей рисунка.
</a:t>
            </a:r>
            <a:endParaRPr lang="en-US" sz="1300" dirty="0"/>
          </a:p>
        </p:txBody>
      </p:sp>
      <p:sp>
        <p:nvSpPr>
          <p:cNvPr id="15" name="Text 4"/>
          <p:cNvSpPr txBox="1"/>
          <p:nvPr/>
        </p:nvSpPr>
        <p:spPr>
          <a:xfrm>
            <a:off x="5403081" y="2822200"/>
            <a:ext cx="1700400" cy="2028600"/>
          </a:xfrm>
          <a:prstGeom prst="rect">
            <a:avLst/>
          </a:prstGeom>
          <a:noFill/>
          <a:ln/>
        </p:spPr>
        <p:txBody>
          <a:bodyPr wrap="square" lIns="0" tIns="0" rIns="0" bIns="0" rtlCol="0" anchor="t"/>
          <a:lstStyle/>
          <a:p>
            <a:pPr algn="ctr" indent="0" marL="0">
              <a:lnSpc>
                <a:spcPct val="100000"/>
              </a:lnSpc>
              <a:buNone/>
            </a:pPr>
            <a:r>
              <a:rPr lang="en-US" sz="1300" b="1" dirty="0">
                <a:solidFill>
                  <a:srgbClr val="906844"/>
                </a:solidFill>
                <a:latin typeface="Arial" pitchFamily="34" charset="0"/>
                <a:ea typeface="Arial" pitchFamily="34" charset="-122"/>
                <a:cs typeface="Arial" pitchFamily="34" charset="-120"/>
              </a:rPr>
              <a:t>Чертежи
</a:t>
            </a:r>
            <a:pPr algn="ctr" indent="0" marL="0">
              <a:lnSpc>
                <a:spcPct val="100000"/>
              </a:lnSpc>
              <a:buNone/>
            </a:pPr>
            <a:r>
              <a:rPr lang="en-US" sz="700" dirty="0">
                <a:solidFill>
                  <a:srgbClr val="906844"/>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906844"/>
                </a:solidFill>
                <a:latin typeface="Arial" pitchFamily="34" charset="0"/>
                <a:ea typeface="Arial" pitchFamily="34" charset="-122"/>
                <a:cs typeface="Arial" pitchFamily="34" charset="-120"/>
              </a:rPr>
              <a:t>На чертежах симметрия помогает точно переносить элементы на другую сторону листа. Это особенно удобно, когда нужно построить равные детали и проверить их совпадение по размерам.
</a:t>
            </a:r>
            <a:endParaRPr lang="en-US" sz="1300" dirty="0"/>
          </a:p>
        </p:txBody>
      </p:sp>
      <p:sp>
        <p:nvSpPr>
          <p:cNvPr id="16" name="Text 5"/>
          <p:cNvSpPr txBox="1"/>
          <p:nvPr/>
        </p:nvSpPr>
        <p:spPr>
          <a:xfrm>
            <a:off x="7311845" y="2434150"/>
            <a:ext cx="1700400" cy="2230500"/>
          </a:xfrm>
          <a:prstGeom prst="rect">
            <a:avLst/>
          </a:prstGeom>
          <a:noFill/>
          <a:ln/>
        </p:spPr>
        <p:txBody>
          <a:bodyPr wrap="square" lIns="0" tIns="0" rIns="0" bIns="0" rtlCol="0" anchor="t"/>
          <a:lstStyle/>
          <a:p>
            <a:pPr algn="ctr" indent="0" marL="0">
              <a:lnSpc>
                <a:spcPct val="100000"/>
              </a:lnSpc>
              <a:buNone/>
            </a:pPr>
            <a:r>
              <a:rPr lang="en-US" sz="1300" b="1" dirty="0">
                <a:solidFill>
                  <a:srgbClr val="906844"/>
                </a:solidFill>
                <a:latin typeface="Arial" pitchFamily="34" charset="0"/>
                <a:ea typeface="Arial" pitchFamily="34" charset="-122"/>
                <a:cs typeface="Arial" pitchFamily="34" charset="-120"/>
              </a:rPr>
              <a:t>Декоративные орнаменты
</a:t>
            </a:r>
            <a:pPr algn="ctr" indent="0" marL="0">
              <a:lnSpc>
                <a:spcPct val="100000"/>
              </a:lnSpc>
              <a:buNone/>
            </a:pPr>
            <a:r>
              <a:rPr lang="en-US" sz="700" dirty="0">
                <a:solidFill>
                  <a:srgbClr val="906844"/>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906844"/>
                </a:solidFill>
                <a:latin typeface="Arial" pitchFamily="34" charset="0"/>
                <a:ea typeface="Arial" pitchFamily="34" charset="-122"/>
                <a:cs typeface="Arial" pitchFamily="34" charset="-120"/>
              </a:rPr>
              <a:t>В декоративных рисунках повторяющиеся фрагменты часто располагаются вокруг одной точки. Центральная симметрия делает композицию уравновешенной и помогает сразу заметить равные по форме элементы.
</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1539" y="1469625"/>
            <a:ext cx="8100923" cy="32556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19450" y="386175"/>
            <a:ext cx="81051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Как построить фигуру, симметричную данной
</a:t>
            </a:r>
            <a:endParaRPr lang="en-US" sz="2500" dirty="0"/>
          </a:p>
        </p:txBody>
      </p:sp>
      <p:sp>
        <p:nvSpPr>
          <p:cNvPr id="5" name="Text 1"/>
          <p:cNvSpPr txBox="1"/>
          <p:nvPr/>
        </p:nvSpPr>
        <p:spPr>
          <a:xfrm>
            <a:off x="519450" y="949500"/>
            <a:ext cx="8105100" cy="409800"/>
          </a:xfrm>
          <a:prstGeom prst="rect">
            <a:avLst/>
          </a:prstGeom>
          <a:noFill/>
          <a:ln/>
        </p:spPr>
        <p:txBody>
          <a:bodyPr wrap="square" lIns="0" tIns="0" rIns="0" bIns="0" rtlCol="0" anchor="t"/>
          <a:lstStyle/>
          <a:p>
            <a:pPr algn="l" indent="0" marL="0">
              <a:lnSpc>
                <a:spcPct val="100000"/>
              </a:lnSpc>
              <a:buNone/>
            </a:pPr>
            <a:r>
              <a:rPr lang="en-US" sz="1400" dirty="0">
                <a:solidFill>
                  <a:srgbClr val="65401F"/>
                </a:solidFill>
                <a:latin typeface="Arial" pitchFamily="34" charset="0"/>
                <a:ea typeface="Arial" pitchFamily="34" charset="-122"/>
                <a:cs typeface="Arial" pitchFamily="34" charset="-120"/>
              </a:rPr>
              <a:t>Последовательность построения центрально-симметричной фигуры по заданному центру.
</a:t>
            </a:r>
            <a:endParaRPr lang="en-US" sz="1400" dirty="0"/>
          </a:p>
        </p:txBody>
      </p:sp>
      <p:sp>
        <p:nvSpPr>
          <p:cNvPr id="6" name="Text 2"/>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14</a:t>
            </a:r>
            <a:endParaRPr lang="en-US" sz="1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15</a:t>
            </a:r>
            <a:endParaRPr lang="en-US" sz="1600" dirty="0"/>
          </a:p>
        </p:txBody>
      </p:sp>
      <p:sp>
        <p:nvSpPr>
          <p:cNvPr id="8" name="Text 1"/>
          <p:cNvSpPr txBox="1"/>
          <p:nvPr/>
        </p:nvSpPr>
        <p:spPr>
          <a:xfrm>
            <a:off x="322625" y="386175"/>
            <a:ext cx="84957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65401F"/>
                </a:solidFill>
                <a:latin typeface="Arial" pitchFamily="34" charset="0"/>
                <a:ea typeface="Arial" pitchFamily="34" charset="-122"/>
                <a:cs typeface="Arial" pitchFamily="34" charset="-120"/>
              </a:rPr>
              <a:t>Типичные ошибки при построении
</a:t>
            </a:r>
            <a:endParaRPr lang="en-US" sz="2500" dirty="0"/>
          </a:p>
        </p:txBody>
      </p:sp>
      <p:sp>
        <p:nvSpPr>
          <p:cNvPr id="9" name="Text 2"/>
          <p:cNvSpPr txBox="1"/>
          <p:nvPr/>
        </p:nvSpPr>
        <p:spPr>
          <a:xfrm>
            <a:off x="535138" y="1366800"/>
            <a:ext cx="3767700" cy="13581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Неверная прямая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Точка и её образ должны лежать на одной прямой с центром симметрии. Если это условие нарушено, построение перестаёт быть симметричным и не даёт правильного результата.
</a:t>
            </a:r>
            <a:endParaRPr lang="en-US" sz="1500" dirty="0"/>
          </a:p>
        </p:txBody>
      </p:sp>
      <p:sp>
        <p:nvSpPr>
          <p:cNvPr id="10" name="Text 3"/>
          <p:cNvSpPr txBox="1"/>
          <p:nvPr/>
        </p:nvSpPr>
        <p:spPr>
          <a:xfrm>
            <a:off x="535138" y="3232925"/>
            <a:ext cx="3767700" cy="13581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Середина не совпадает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Центр O обязан быть серединой отрезка между точкой и её образом. Если расстояния до центра разные, фигура уже не является центрально-симметричной.
</a:t>
            </a:r>
            <a:endParaRPr lang="en-US" sz="1500" dirty="0"/>
          </a:p>
        </p:txBody>
      </p:sp>
      <p:sp>
        <p:nvSpPr>
          <p:cNvPr id="11" name="Text 4"/>
          <p:cNvSpPr txBox="1"/>
          <p:nvPr/>
        </p:nvSpPr>
        <p:spPr>
          <a:xfrm>
            <a:off x="4837838" y="1366800"/>
            <a:ext cx="3767700" cy="13581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Ошибки в знаках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При работе с координатами часто забывают изменить знак обеих координат. Из-за этого точка попадает не туда, где должна находиться её симметричная копия.
</a:t>
            </a:r>
            <a:endParaRPr lang="en-US" sz="1500" dirty="0"/>
          </a:p>
        </p:txBody>
      </p:sp>
      <p:sp>
        <p:nvSpPr>
          <p:cNvPr id="12" name="Text 5"/>
          <p:cNvSpPr txBox="1"/>
          <p:nvPr/>
        </p:nvSpPr>
        <p:spPr>
          <a:xfrm>
            <a:off x="4837838" y="3232925"/>
            <a:ext cx="3767700" cy="1358100"/>
          </a:xfrm>
          <a:prstGeom prst="rect">
            <a:avLst/>
          </a:prstGeom>
          <a:noFill/>
          <a:ln/>
        </p:spPr>
        <p:txBody>
          <a:bodyPr wrap="square" lIns="0" tIns="0" rIns="0" bIns="0" rtlCol="0" anchor="t"/>
          <a:lstStyle/>
          <a:p>
            <a:pPr algn="l" indent="0" marL="0">
              <a:lnSpc>
                <a:spcPct val="100000"/>
              </a:lnSpc>
              <a:buNone/>
            </a:pPr>
            <a:r>
              <a:rPr lang="en-US" sz="1500" b="1" dirty="0">
                <a:solidFill>
                  <a:srgbClr val="65401F"/>
                </a:solidFill>
                <a:latin typeface="Arial" pitchFamily="34" charset="0"/>
                <a:ea typeface="Arial" pitchFamily="34" charset="-122"/>
                <a:cs typeface="Arial" pitchFamily="34" charset="-120"/>
              </a:rPr>
              <a:t>Нарушен порядок соединения
</a:t>
            </a:r>
            <a:pPr algn="l" indent="0" marL="0">
              <a:lnSpc>
                <a:spcPct val="100000"/>
              </a:lnSpc>
              <a:buNone/>
            </a:pPr>
            <a:r>
              <a:rPr lang="en-US" sz="7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65401F"/>
                </a:solidFill>
                <a:latin typeface="Arial" pitchFamily="34" charset="0"/>
                <a:ea typeface="Arial" pitchFamily="34" charset="-122"/>
                <a:cs typeface="Arial" pitchFamily="34" charset="-120"/>
              </a:rPr>
              <a:t>Даже правильно найденные вершины нужно соединять в том же порядке, что и в исходной фигуре. Иначе контур меняется, а фигура теряет равенство с оригиналом.
</a:t>
            </a:r>
            <a:endParaRPr lang="en-US" sz="15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54054" y="1013950"/>
            <a:ext cx="4163492" cy="3072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59500" y="386175"/>
            <a:ext cx="83970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Движения, сохраняющие фигуру
</a:t>
            </a:r>
            <a:endParaRPr lang="en-US" sz="2500" dirty="0"/>
          </a:p>
        </p:txBody>
      </p:sp>
      <p:sp>
        <p:nvSpPr>
          <p:cNvPr id="6" name="Text 1"/>
          <p:cNvSpPr txBox="1"/>
          <p:nvPr/>
        </p:nvSpPr>
        <p:spPr>
          <a:xfrm>
            <a:off x="259500" y="1217075"/>
            <a:ext cx="3828300" cy="26724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Все четыре преобразования задают новое положение фигуры без изменения её размеров. Они часто используются в задачах на построение и в рисунках на плоскости.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Каждое из этих движений сохраняет расстояния, поэтому исходная фигура и её образ остаются равными.
</a:t>
            </a:r>
            <a:endParaRPr lang="en-US" sz="1500" dirty="0"/>
          </a:p>
        </p:txBody>
      </p:sp>
      <p:sp>
        <p:nvSpPr>
          <p:cNvPr id="7" name="Text 2"/>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16</a:t>
            </a:r>
            <a:endParaRPr lang="en-US" sz="1600" dirty="0"/>
          </a:p>
        </p:txBody>
      </p:sp>
      <p:sp>
        <p:nvSpPr>
          <p:cNvPr id="8" name="Text 3"/>
          <p:cNvSpPr txBox="1"/>
          <p:nvPr/>
        </p:nvSpPr>
        <p:spPr>
          <a:xfrm>
            <a:off x="259500" y="4238425"/>
            <a:ext cx="3828300" cy="481800"/>
          </a:xfrm>
          <a:prstGeom prst="rect">
            <a:avLst/>
          </a:prstGeom>
          <a:noFill/>
          <a:ln/>
        </p:spPr>
        <p:txBody>
          <a:bodyPr wrap="square" lIns="0" tIns="0" rIns="0" bIns="0" rtlCol="0" anchor="ctr"/>
          <a:lstStyle/>
          <a:p>
            <a:pPr algn="l" indent="0" marL="0">
              <a:lnSpc>
                <a:spcPct val="100000"/>
              </a:lnSpc>
              <a:buNone/>
            </a:pPr>
            <a:r>
              <a:rPr lang="en-US" sz="1400" i="1" dirty="0">
                <a:solidFill>
                  <a:srgbClr val="FFFFFF"/>
                </a:solidFill>
                <a:latin typeface="Arial" pitchFamily="34" charset="0"/>
                <a:ea typeface="Arial" pitchFamily="34" charset="-122"/>
                <a:cs typeface="Arial" pitchFamily="34" charset="-120"/>
              </a:rPr>
              <a:t>Основные виды движений в школьной геометрии.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5050" y="1105262"/>
            <a:ext cx="4208700" cy="1849526"/>
          </a:xfrm>
          <a:prstGeom prst="rect">
            <a:avLst/>
          </a:prstGeom>
        </p:spPr>
      </p:pic>
      <p:pic>
        <p:nvPicPr>
          <p:cNvPr id="4" name="Image 2" descr="preencoded.png">    </p:cNvPr>
          <p:cNvPicPr>
            <a:picLocks noChangeAspect="1"/>
          </p:cNvPicPr>
          <p:nvPr/>
        </p:nvPicPr>
        <p:blipFill>
          <a:blip r:embed="rId3"/>
          <a:stretch>
            <a:fillRect/>
          </a:stretch>
        </p:blipFill>
        <p:spPr>
          <a:xfrm>
            <a:off x="4608275" y="1105262"/>
            <a:ext cx="4208700" cy="184952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17</a:t>
            </a:r>
            <a:endParaRPr lang="en-US" sz="1600" dirty="0"/>
          </a:p>
        </p:txBody>
      </p:sp>
      <p:sp>
        <p:nvSpPr>
          <p:cNvPr id="7" name="Text 1"/>
          <p:cNvSpPr txBox="1"/>
          <p:nvPr/>
        </p:nvSpPr>
        <p:spPr>
          <a:xfrm>
            <a:off x="336875" y="3051375"/>
            <a:ext cx="4197000" cy="1542900"/>
          </a:xfrm>
          <a:prstGeom prst="rect">
            <a:avLst/>
          </a:prstGeom>
          <a:noFill/>
          <a:ln/>
        </p:spPr>
        <p:txBody>
          <a:bodyPr wrap="square" lIns="0" tIns="0" rIns="0" bIns="0" rtlCol="0" anchor="t"/>
          <a:lstStyle/>
          <a:p>
            <a:pPr algn="l" indent="0" marL="0">
              <a:lnSpc>
                <a:spcPct val="100000"/>
              </a:lnSpc>
              <a:buNone/>
            </a:pPr>
            <a:r>
              <a:rPr lang="en-US" sz="1600" b="1" dirty="0">
                <a:solidFill>
                  <a:srgbClr val="906844"/>
                </a:solidFill>
                <a:latin typeface="Arial" pitchFamily="34" charset="0"/>
                <a:ea typeface="Arial" pitchFamily="34" charset="-122"/>
                <a:cs typeface="Arial" pitchFamily="34" charset="-120"/>
              </a:rPr>
              <a:t>Орнамент как повторение одной идеи
</a:t>
            </a:r>
            <a:pPr algn="l" indent="0" marL="0">
              <a:lnSpc>
                <a:spcPct val="100000"/>
              </a:lnSpc>
              <a:buNone/>
            </a:pPr>
            <a:r>
              <a:rPr lang="en-US" sz="800" dirty="0">
                <a:solidFill>
                  <a:srgbClr val="90684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906844"/>
                </a:solidFill>
                <a:latin typeface="Arial" pitchFamily="34" charset="0"/>
                <a:ea typeface="Arial" pitchFamily="34" charset="-122"/>
                <a:cs typeface="Arial" pitchFamily="34" charset="-120"/>
              </a:rPr>
              <a:t>В орнаментах один и тот же элемент повторяется много раз, но не теряет форму. Если разместить детали относительно центра, рисунок становится симметричным и выглядит особенно аккуратно.
</a:t>
            </a:r>
            <a:endParaRPr lang="en-US" sz="1600" dirty="0"/>
          </a:p>
        </p:txBody>
      </p:sp>
      <p:sp>
        <p:nvSpPr>
          <p:cNvPr id="8" name="Text 2"/>
          <p:cNvSpPr txBox="1"/>
          <p:nvPr/>
        </p:nvSpPr>
        <p:spPr>
          <a:xfrm>
            <a:off x="4608275" y="3051375"/>
            <a:ext cx="4197000" cy="1542900"/>
          </a:xfrm>
          <a:prstGeom prst="rect">
            <a:avLst/>
          </a:prstGeom>
          <a:noFill/>
          <a:ln/>
        </p:spPr>
        <p:txBody>
          <a:bodyPr wrap="square" lIns="0" tIns="0" rIns="0" bIns="0" rtlCol="0" anchor="t"/>
          <a:lstStyle/>
          <a:p>
            <a:pPr algn="l" indent="0" marL="0">
              <a:lnSpc>
                <a:spcPct val="100000"/>
              </a:lnSpc>
              <a:buNone/>
            </a:pPr>
            <a:r>
              <a:rPr lang="en-US" sz="1600" b="1" dirty="0">
                <a:solidFill>
                  <a:srgbClr val="906844"/>
                </a:solidFill>
                <a:latin typeface="Arial" pitchFamily="34" charset="0"/>
                <a:ea typeface="Arial" pitchFamily="34" charset="-122"/>
                <a:cs typeface="Arial" pitchFamily="34" charset="-120"/>
              </a:rPr>
              <a:t>Мозаика и симметрия в деталях
</a:t>
            </a:r>
            <a:pPr algn="l" indent="0" marL="0">
              <a:lnSpc>
                <a:spcPct val="100000"/>
              </a:lnSpc>
              <a:buNone/>
            </a:pPr>
            <a:r>
              <a:rPr lang="en-US" sz="800" dirty="0">
                <a:solidFill>
                  <a:srgbClr val="90684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906844"/>
                </a:solidFill>
                <a:latin typeface="Arial" pitchFamily="34" charset="0"/>
                <a:ea typeface="Arial" pitchFamily="34" charset="-122"/>
                <a:cs typeface="Arial" pitchFamily="34" charset="-120"/>
              </a:rPr>
              <a:t>В мозаиках одинаковые фрагменты могут быть сдвинуты, повернуты или расположены по разные стороны от центра. Благодаря этому узор остаётся цельным, а каждый элемент легко узнать и сравнить с другими.
</a:t>
            </a:r>
            <a:endParaRPr lang="en-US" sz="1600" dirty="0"/>
          </a:p>
        </p:txBody>
      </p:sp>
      <p:sp>
        <p:nvSpPr>
          <p:cNvPr id="9" name="Text 3"/>
          <p:cNvSpPr txBox="1"/>
          <p:nvPr/>
        </p:nvSpPr>
        <p:spPr>
          <a:xfrm>
            <a:off x="325050" y="386175"/>
            <a:ext cx="84918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65401F"/>
                </a:solidFill>
                <a:latin typeface="Arial" pitchFamily="34" charset="0"/>
                <a:ea typeface="Arial" pitchFamily="34" charset="-122"/>
                <a:cs typeface="Arial" pitchFamily="34" charset="-120"/>
              </a:rPr>
              <a:t>Связь темы с орнаментами и мозаиками
</a:t>
            </a:r>
            <a:endParaRPr lang="en-US" sz="2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53350" y="1389590"/>
            <a:ext cx="4164900" cy="232131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59500" y="386175"/>
            <a:ext cx="8397000" cy="4530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Краткие свойства изометрии
</a:t>
            </a:r>
            <a:endParaRPr lang="en-US" sz="2500" dirty="0"/>
          </a:p>
        </p:txBody>
      </p:sp>
      <p:sp>
        <p:nvSpPr>
          <p:cNvPr id="6" name="Text 1"/>
          <p:cNvSpPr txBox="1"/>
          <p:nvPr/>
        </p:nvSpPr>
        <p:spPr>
          <a:xfrm>
            <a:off x="259500" y="1217075"/>
            <a:ext cx="3828300" cy="26724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Таблица показывает, какие свойства фигуры не меняются при движении. Это помогает быстро понять, почему после изометрии получается равная фигура.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Изометрия сохраняет все основные характеристики фигуры, поэтому изменяется только её положение на плоскости.
</a:t>
            </a:r>
            <a:endParaRPr lang="en-US" sz="1500" dirty="0"/>
          </a:p>
        </p:txBody>
      </p:sp>
      <p:sp>
        <p:nvSpPr>
          <p:cNvPr id="7" name="Text 2"/>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18</a:t>
            </a:r>
            <a:endParaRPr lang="en-US" sz="1600" dirty="0"/>
          </a:p>
        </p:txBody>
      </p:sp>
      <p:sp>
        <p:nvSpPr>
          <p:cNvPr id="8" name="Text 3"/>
          <p:cNvSpPr txBox="1"/>
          <p:nvPr/>
        </p:nvSpPr>
        <p:spPr>
          <a:xfrm>
            <a:off x="259500" y="4238425"/>
            <a:ext cx="3828300" cy="481800"/>
          </a:xfrm>
          <a:prstGeom prst="rect">
            <a:avLst/>
          </a:prstGeom>
          <a:noFill/>
          <a:ln/>
        </p:spPr>
        <p:txBody>
          <a:bodyPr wrap="square" lIns="0" tIns="0" rIns="0" bIns="0" rtlCol="0" anchor="ctr"/>
          <a:lstStyle/>
          <a:p>
            <a:pPr algn="l" indent="0" marL="0">
              <a:lnSpc>
                <a:spcPct val="100000"/>
              </a:lnSpc>
              <a:buNone/>
            </a:pPr>
            <a:r>
              <a:rPr lang="en-US" sz="1400" i="1" dirty="0">
                <a:solidFill>
                  <a:srgbClr val="FFFFFF"/>
                </a:solidFill>
                <a:latin typeface="Arial" pitchFamily="34" charset="0"/>
                <a:ea typeface="Arial" pitchFamily="34" charset="-122"/>
                <a:cs typeface="Arial" pitchFamily="34" charset="-120"/>
              </a:rPr>
              <a:t>Свойства изометрии в школьном курсе геометрии.
</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76575" y="386175"/>
            <a:ext cx="8031600" cy="453000"/>
          </a:xfrm>
          <a:prstGeom prst="rect">
            <a:avLst/>
          </a:prstGeom>
          <a:noFill/>
          <a:ln/>
        </p:spPr>
        <p:txBody>
          <a:bodyPr wrap="square" lIns="0" tIns="0" rIns="0" bIns="0" rtlCol="0" anchor="ctr"/>
          <a:lstStyle/>
          <a:p>
            <a:pPr algn="l" indent="0" marL="0">
              <a:lnSpc>
                <a:spcPct val="100000"/>
              </a:lnSpc>
              <a:buNone/>
            </a:pPr>
            <a:r>
              <a:rPr lang="en-US" sz="2415" b="1" dirty="0">
                <a:solidFill>
                  <a:srgbClr val="FFFFFF"/>
                </a:solidFill>
                <a:latin typeface="Arial" pitchFamily="34" charset="0"/>
                <a:ea typeface="Arial" pitchFamily="34" charset="-122"/>
                <a:cs typeface="Arial" pitchFamily="34" charset="-120"/>
              </a:rPr>
              <a:t>Практическое значение темы в школьной геометрии
</a:t>
            </a:r>
            <a:endParaRPr lang="en-US" sz="2415" dirty="0"/>
          </a:p>
        </p:txBody>
      </p:sp>
      <p:sp>
        <p:nvSpPr>
          <p:cNvPr id="7" name="Text 1"/>
          <p:cNvSpPr txBox="1"/>
          <p:nvPr/>
        </p:nvSpPr>
        <p:spPr>
          <a:xfrm>
            <a:off x="8715877" y="4725275"/>
            <a:ext cx="350400" cy="338700"/>
          </a:xfrm>
          <a:prstGeom prst="rect">
            <a:avLst/>
          </a:prstGeom>
          <a:noFill/>
          <a:ln/>
        </p:spPr>
        <p:txBody>
          <a:bodyPr wrap="square" lIns="0" tIns="0" rIns="0" bIns="0" rtlCol="0" anchor="ctr"/>
          <a:lstStyle/>
          <a:p>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19</a:t>
            </a:r>
            <a:endParaRPr lang="en-US" sz="1600" dirty="0"/>
          </a:p>
        </p:txBody>
      </p:sp>
      <p:sp>
        <p:nvSpPr>
          <p:cNvPr id="8" name="Text 2"/>
          <p:cNvSpPr txBox="1"/>
          <p:nvPr/>
        </p:nvSpPr>
        <p:spPr>
          <a:xfrm>
            <a:off x="1620225" y="1577700"/>
            <a:ext cx="3426900" cy="787510"/>
          </a:xfrm>
          <a:prstGeom prst="rect">
            <a:avLst/>
          </a:prstGeom>
          <a:noFill/>
          <a:ln/>
        </p:spPr>
        <p:txBody>
          <a:bodyPr wrap="square" lIns="0" tIns="0" rIns="0" bIns="0" rtlCol="0" anchor="ctr"/>
          <a:lstStyle/>
          <a:p>
            <a:pPr algn="l" indent="0" marL="0">
              <a:lnSpc>
                <a:spcPct val="100000"/>
              </a:lnSpc>
              <a:buNone/>
            </a:pPr>
            <a:r>
              <a:rPr lang="en-US" sz="1259" b="1" dirty="0">
                <a:solidFill>
                  <a:srgbClr val="65401F"/>
                </a:solidFill>
                <a:latin typeface="Arial" pitchFamily="34" charset="0"/>
                <a:ea typeface="Arial" pitchFamily="34" charset="-122"/>
                <a:cs typeface="Arial" pitchFamily="34" charset="-120"/>
              </a:rPr>
              <a:t>Построения на листе
</a:t>
            </a:r>
            <a:pPr algn="l" indent="0" marL="0">
              <a:lnSpc>
                <a:spcPct val="100000"/>
              </a:lnSpc>
              <a:buNone/>
            </a:pPr>
            <a:r>
              <a:rPr lang="en-US" sz="678"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066" dirty="0">
                <a:solidFill>
                  <a:srgbClr val="65401F"/>
                </a:solidFill>
                <a:latin typeface="Arial" pitchFamily="34" charset="0"/>
                <a:ea typeface="Arial" pitchFamily="34" charset="-122"/>
                <a:cs typeface="Arial" pitchFamily="34" charset="-120"/>
              </a:rPr>
              <a:t>Ученики учатся точно находить середину отрезка, строить симметричные точки и аккуратно выполнять чертёж. Это развивает внимательность и геометрическую точность.
</a:t>
            </a:r>
            <a:endParaRPr lang="en-US" sz="1259" dirty="0"/>
          </a:p>
        </p:txBody>
      </p:sp>
      <p:sp>
        <p:nvSpPr>
          <p:cNvPr id="9" name="Text 3"/>
          <p:cNvSpPr txBox="1"/>
          <p:nvPr/>
        </p:nvSpPr>
        <p:spPr>
          <a:xfrm>
            <a:off x="2359965" y="2423642"/>
            <a:ext cx="3426900" cy="787510"/>
          </a:xfrm>
          <a:prstGeom prst="rect">
            <a:avLst/>
          </a:prstGeom>
          <a:noFill/>
          <a:ln/>
        </p:spPr>
        <p:txBody>
          <a:bodyPr wrap="square" lIns="0" tIns="0" rIns="0" bIns="0" rtlCol="0" anchor="ctr"/>
          <a:lstStyle/>
          <a:p>
            <a:pPr algn="l" indent="0" marL="0">
              <a:lnSpc>
                <a:spcPct val="100000"/>
              </a:lnSpc>
              <a:buNone/>
            </a:pPr>
            <a:r>
              <a:rPr lang="en-US" sz="1300" b="1" dirty="0">
                <a:solidFill>
                  <a:srgbClr val="65401F"/>
                </a:solidFill>
                <a:latin typeface="Arial" pitchFamily="34" charset="0"/>
                <a:ea typeface="Arial" pitchFamily="34" charset="-122"/>
                <a:cs typeface="Arial" pitchFamily="34" charset="-120"/>
              </a:rPr>
              <a:t>Работа с координатами
</a:t>
            </a:r>
            <a:pPr algn="l" indent="0" marL="0">
              <a:lnSpc>
                <a:spcPct val="100000"/>
              </a:lnSpc>
              <a:buNone/>
            </a:pPr>
            <a:r>
              <a:rPr lang="en-US" sz="5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65401F"/>
                </a:solidFill>
                <a:latin typeface="Arial" pitchFamily="34" charset="0"/>
                <a:ea typeface="Arial" pitchFamily="34" charset="-122"/>
                <a:cs typeface="Arial" pitchFamily="34" charset="-120"/>
              </a:rPr>
              <a:t>При переходе к координатной плоскости удобно проверять симметрию по знакам координат. Такие задания помогают лучше понимать расположение точек и фигур.
</a:t>
            </a:r>
            <a:endParaRPr lang="en-US" sz="1300" dirty="0"/>
          </a:p>
        </p:txBody>
      </p:sp>
      <p:sp>
        <p:nvSpPr>
          <p:cNvPr id="10" name="Text 4"/>
          <p:cNvSpPr txBox="1"/>
          <p:nvPr/>
        </p:nvSpPr>
        <p:spPr>
          <a:xfrm>
            <a:off x="3088664" y="3269638"/>
            <a:ext cx="3426900" cy="787510"/>
          </a:xfrm>
          <a:prstGeom prst="rect">
            <a:avLst/>
          </a:prstGeom>
          <a:noFill/>
          <a:ln/>
        </p:spPr>
        <p:txBody>
          <a:bodyPr wrap="square" lIns="0" tIns="0" rIns="0" bIns="0" rtlCol="0" anchor="ctr"/>
          <a:lstStyle/>
          <a:p>
            <a:pPr algn="l" indent="0" marL="0">
              <a:lnSpc>
                <a:spcPct val="100000"/>
              </a:lnSpc>
              <a:buNone/>
            </a:pPr>
            <a:r>
              <a:rPr lang="en-US" sz="1300" b="1" dirty="0">
                <a:solidFill>
                  <a:srgbClr val="65401F"/>
                </a:solidFill>
                <a:latin typeface="Arial" pitchFamily="34" charset="0"/>
                <a:ea typeface="Arial" pitchFamily="34" charset="-122"/>
                <a:cs typeface="Arial" pitchFamily="34" charset="-120"/>
              </a:rPr>
              <a:t>Проверка равенства фигур
</a:t>
            </a:r>
            <a:pPr algn="l" indent="0" marL="0">
              <a:lnSpc>
                <a:spcPct val="100000"/>
              </a:lnSpc>
              <a:buNone/>
            </a:pPr>
            <a:r>
              <a:rPr lang="en-US" sz="500" dirty="0">
                <a:solidFill>
                  <a:srgbClr val="65401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65401F"/>
                </a:solidFill>
                <a:latin typeface="Arial" pitchFamily="34" charset="0"/>
                <a:ea typeface="Arial" pitchFamily="34" charset="-122"/>
                <a:cs typeface="Arial" pitchFamily="34" charset="-120"/>
              </a:rPr>
              <a:t>Знание изометрий позволяет сравнивать фигуры без полного измерения всех сторон. Так проще определить, когда фигуры равны и чем отличается их положение.
</a:t>
            </a:r>
            <a:endParaRPr lang="en-US" sz="13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77950" y="555625"/>
            <a:ext cx="7988100" cy="2143200"/>
          </a:xfrm>
          <a:prstGeom prst="rect">
            <a:avLst/>
          </a:prstGeom>
          <a:noFill/>
          <a:ln/>
        </p:spPr>
        <p:txBody>
          <a:bodyPr wrap="square" lIns="0" tIns="0" rIns="0" bIns="0" rtlCol="0" anchor="ctr"/>
          <a:lstStyle/>
          <a:p>
            <a:pPr algn="l" indent="0" marL="0">
              <a:lnSpc>
                <a:spcPct val="100000"/>
              </a:lnSpc>
              <a:buNone/>
            </a:pPr>
            <a:r>
              <a:rPr lang="en-US" sz="3800" b="1" dirty="0">
                <a:solidFill>
                  <a:srgbClr val="FFFFFF"/>
                </a:solidFill>
                <a:latin typeface="Arial" pitchFamily="34" charset="0"/>
                <a:ea typeface="Arial" pitchFamily="34" charset="-122"/>
                <a:cs typeface="Arial" pitchFamily="34" charset="-120"/>
              </a:rPr>
              <a:t>Симметрия помогает увидеть равенство фигур
</a:t>
            </a:r>
            <a:endParaRPr lang="en-US" sz="3800" dirty="0"/>
          </a:p>
        </p:txBody>
      </p:sp>
      <p:sp>
        <p:nvSpPr>
          <p:cNvPr id="4" name="Text 1"/>
          <p:cNvSpPr txBox="1"/>
          <p:nvPr/>
        </p:nvSpPr>
        <p:spPr>
          <a:xfrm>
            <a:off x="577950" y="3280829"/>
            <a:ext cx="6856800" cy="13098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Центральная симметрия и изометрия показывают, что фигура может изменить положение, но сохранить свои размеры и форму. Поэтому умение строить такие преобразования важно в геометрии и на координатной плоскости.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2026-05-28T23:37:05Z</dcterms:created>
  <dcterms:modified xsi:type="dcterms:W3CDTF">2026-05-28T23:37:05Z</dcterms:modified>
</cp:coreProperties>
</file>