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промышленности: размещение отраслей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карта отраслей отражает ресурсы, спрос и связи территории?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территория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не распределяется случайно: она следует за ресурсами, людьми, транспортом, рынком и экологическими ограничениями. Поэтому на карте видны устойчивые центры, узлы и районы специализации.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742" y="1935525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8484" y="1935525"/>
            <a:ext cx="234675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360" y="3438313"/>
            <a:ext cx="234675" cy="26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43952" y="3438313"/>
            <a:ext cx="234675" cy="26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 размещения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3426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3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и топливо снижают издержки, когда производство размещают рядом с месторождениями, лесом или сельскохозяйственной базой. Так формируются районы, где особенно выгодна тяжёлая и материалоёмкая промышленность.
</a:t>
            </a:r>
            <a:endParaRPr lang="en-US" sz="635" dirty="0"/>
          </a:p>
        </p:txBody>
      </p:sp>
      <p:sp>
        <p:nvSpPr>
          <p:cNvPr id="11" name="Text 3"/>
          <p:cNvSpPr txBox="1"/>
          <p:nvPr/>
        </p:nvSpPr>
        <p:spPr>
          <a:xfrm>
            <a:off x="42189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
</a:t>
            </a:r>
            <a:pPr algn="l" indent="0" marL="0">
              <a:lnSpc>
                <a:spcPct val="115000"/>
              </a:lnSpc>
              <a:buNone/>
            </a:pPr>
            <a:r>
              <a:rPr lang="en-US" sz="3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определяет размещение энергоёмких отраслей. Там, где есть дешёвое электричество, газ или крупные электростанции, быстрее развиваются алюминиевая промышленность, нефтехимия и часть цветной металлургии.
</a:t>
            </a:r>
            <a:endParaRPr lang="en-US" sz="648" dirty="0"/>
          </a:p>
        </p:txBody>
      </p:sp>
      <p:sp>
        <p:nvSpPr>
          <p:cNvPr id="12" name="Text 4"/>
          <p:cNvSpPr txBox="1"/>
          <p:nvPr/>
        </p:nvSpPr>
        <p:spPr>
          <a:xfrm>
            <a:off x="708165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Кадры
</a:t>
            </a:r>
            <a:pPr algn="l" indent="0" marL="0">
              <a:lnSpc>
                <a:spcPct val="115000"/>
              </a:lnSpc>
              <a:buNone/>
            </a:pPr>
            <a:r>
              <a:rPr lang="en-US" sz="3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Трудовой ресурс важен там, где нужны квалификация, инженерные кадры и научная среда. Крупные города привлекают предприятия машиностроения, приборостроения и других сложных производств.
</a:t>
            </a:r>
            <a:endParaRPr lang="en-US" sz="652" dirty="0"/>
          </a:p>
        </p:txBody>
      </p:sp>
      <p:sp>
        <p:nvSpPr>
          <p:cNvPr id="13" name="Text 5"/>
          <p:cNvSpPr txBox="1"/>
          <p:nvPr/>
        </p:nvSpPr>
        <p:spPr>
          <a:xfrm>
            <a:off x="5599500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связи
</a:t>
            </a:r>
            <a:pPr algn="l" indent="0" marL="0">
              <a:lnSpc>
                <a:spcPct val="115000"/>
              </a:lnSpc>
              <a:buNone/>
            </a:pPr>
            <a:r>
              <a:rPr lang="en-US" sz="3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ограничения и кооперация меняют карту размещения не меньше, чем ресурсы. Опасные производства выводят из густонаселённых зон, а взаимосвязанные предприятия тяготеют друг к другу.
</a:t>
            </a:r>
            <a:endParaRPr lang="en-US" sz="651" dirty="0"/>
          </a:p>
        </p:txBody>
      </p:sp>
      <p:sp>
        <p:nvSpPr>
          <p:cNvPr id="14" name="Text 6"/>
          <p:cNvSpPr txBox="1"/>
          <p:nvPr/>
        </p:nvSpPr>
        <p:spPr>
          <a:xfrm>
            <a:off x="2729975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3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связывает производство с поставщиками и потребителями, а также уменьшает стоимость перевозок. Наиболее выгодны железнодорожные узлы, морские порты, речные пути и крупные автомагистрали.
</a:t>
            </a:r>
            <a:endParaRPr lang="en-US" sz="65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условия территории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889450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обеспеченность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топлива, руды, леса, воды и электроэнергии определяет, насколько предприятие зависит от местных запасов и насколько высоки его транспортные расходы.
</a:t>
            </a:r>
            <a:endParaRPr lang="en-US" sz="97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561135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4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рельеф и удалённость от рынков влияют на стоимость строительства, надёжность работы и скорость доставки продукции потребителю.
</a:t>
            </a:r>
            <a:endParaRPr lang="en-US" sz="1042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23282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доступность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дорог, близость железной дороги, порта или крупного узла делает размещение более выгодным и ускоряет обмен сырьём и готовой продукцией.
</a:t>
            </a:r>
            <a:endParaRPr lang="en-US" sz="1042" dirty="0"/>
          </a:p>
        </p:txBody>
      </p:sp>
      <p:sp>
        <p:nvSpPr>
          <p:cNvPr id="12" name="Text 5"/>
          <p:cNvSpPr txBox="1"/>
          <p:nvPr/>
        </p:nvSpPr>
        <p:spPr>
          <a:xfrm>
            <a:off x="775200" y="390449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капитала, рабочих кадров и инженерной инфраструктуры позволяет запускать сложные производства там, где есть деловая активность и устойчивый спрос.
</a:t>
            </a:r>
            <a:endParaRPr lang="en-US" sz="99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 размещения помогает понять, почему одни отрасли концентрируются у источников сырья, а другие — в крупных городах и транспортных узлах.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 — эффект — типичные районы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отраслей связано с ведущим для них фактором: чем тяжелее сырьё, дефицитнее кадры или строже экология, тем сильнее меняется территориальный выбор.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обобщение факторов размещения промышленности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фактор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на перевозке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масса сырья и чем ниже его стоимость на единицу продукции, тем важнее близость к источнику. Это особенно заметно в чёрной металлургии и цементной промышленности.
</a:t>
            </a:r>
            <a:endParaRPr lang="en-US" sz="695" dirty="0"/>
          </a:p>
        </p:txBody>
      </p:sp>
      <p:sp>
        <p:nvSpPr>
          <p:cNvPr id="12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базой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и сельскохозяйственная сырьевая база определяет специализацию деревообработки и сахарной промышленности. Предприятия стремятся сократить путь от заготовки до переработки.
</a:t>
            </a:r>
            <a:endParaRPr lang="en-US" sz="695" dirty="0"/>
          </a:p>
        </p:txBody>
      </p:sp>
      <p:sp>
        <p:nvSpPr>
          <p:cNvPr id="13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Территориальная привязка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месторождений и крупных лесных массивов формируются устойчивые промышленные пункты. Там проще обеспечивать непрерывность поставок и снижать логистические издержки.
</a:t>
            </a:r>
            <a:endParaRPr lang="en-US" sz="695" dirty="0"/>
          </a:p>
        </p:txBody>
      </p:sp>
      <p:sp>
        <p:nvSpPr>
          <p:cNvPr id="14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 решает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фактор особенно силён в отраслях, где транспортировка сырья дороже или сложнее, чем доставка готового продукта. Поэтому размещение часто совпадает с районами добычи или заготовки.
</a:t>
            </a:r>
            <a:endParaRPr lang="en-US" sz="69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Топливно-энергетический фактор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971730" y="261025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Алюминий и электричество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1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алюминиевой промышленности стоимость электричества часто становится ключевым условием конкурентоспособности. При этом важны не только объёмы генерации, но и надёжность энергоснабжения.
</a:t>
            </a:r>
            <a:endParaRPr lang="en-US" sz="810" dirty="0"/>
          </a:p>
        </p:txBody>
      </p:sp>
      <p:sp>
        <p:nvSpPr>
          <p:cNvPr id="10" name="Text 3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добычи и 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51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Топливно-энергетический фактор особенно заметен там, где сочетаются добыча, переработка и транспортировка топлива. Это позволяет создавать крупные промышленные узлы и снижать себестоимость продукции.
</a:t>
            </a:r>
            <a:endParaRPr lang="en-US" sz="810" dirty="0"/>
          </a:p>
        </p:txBody>
      </p:sp>
      <p:sp>
        <p:nvSpPr>
          <p:cNvPr id="11" name="Text 4"/>
          <p:cNvSpPr txBox="1"/>
          <p:nvPr/>
        </p:nvSpPr>
        <p:spPr>
          <a:xfrm>
            <a:off x="971730" y="171690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Дешёвая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51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Энергоёмкие производства выбирают территории с дешёвой и стабильной электроэнергией. Именно поэтому рядом с ГЭС, газовыми магистралями и крупными энергосистемами развиваются наиболее мощные предприятия.
</a:t>
            </a:r>
            <a:endParaRPr lang="en-US" sz="81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Трудовой фактор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889450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Квалифицированные кадры
</a:t>
            </a:r>
            <a:pPr algn="l" indent="0" marL="0">
              <a:lnSpc>
                <a:spcPct val="115000"/>
              </a:lnSpc>
              <a:buNone/>
            </a:pPr>
            <a:r>
              <a:rPr lang="en-US" sz="33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сложного производства нужны инженеры, технологи, конструкторы и квалифицированные рабочие. Поэтому предприятия охотно размещаются там, где есть вузы, колледжи и развитая профессиональная среда.
</a:t>
            </a:r>
            <a:endParaRPr lang="en-US" sz="811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561135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3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город даёт не только работников, но и быстрый доступ к деловым услугам, научным организациям и рынку сбыта. Это усиливает привлекательность промышленного размещения.
</a:t>
            </a:r>
            <a:endParaRPr lang="en-US" sz="923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23282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разработки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Наукоёмкие отрасли выигрывают от близости исследовательских центров и проектных бюро. Так формируются зоны, где производство тесно связано с разработкой новых технологий.
</a:t>
            </a:r>
            <a:endParaRPr lang="en-US" sz="930" dirty="0"/>
          </a:p>
        </p:txBody>
      </p:sp>
      <p:sp>
        <p:nvSpPr>
          <p:cNvPr id="12" name="Text 5"/>
          <p:cNvSpPr txBox="1"/>
          <p:nvPr/>
        </p:nvSpPr>
        <p:spPr>
          <a:xfrm>
            <a:off x="775200" y="390449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и занятость
</a:t>
            </a:r>
            <a:pPr algn="l" indent="0" marL="0">
              <a:lnSpc>
                <a:spcPct val="115000"/>
              </a:lnSpc>
              <a:buNone/>
            </a:pPr>
            <a:r>
              <a:rPr lang="en-US" sz="3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Трудоёмкие отрасли, включая швейную и пищевую промышленность, особенно чувствительны к численности населения. Чем больше потребителей и работников вокруг, тем устойчивее их размещение.
</a:t>
            </a:r>
            <a:endParaRPr lang="en-US" sz="81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логистика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877373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издержек
</a:t>
            </a:r>
            <a:pPr algn="l" indent="0" marL="0">
              <a:lnSpc>
                <a:spcPct val="115000"/>
              </a:lnSpc>
              <a:buNone/>
            </a:pPr>
            <a:r>
              <a:rPr lang="en-US" sz="2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расходы сильно влияют на себестоимость, поэтому предприятия выбирают места, откуда удобно получать сырьё и отправлять готовую продукцию. Особенно это важно для массовых грузов.
</a:t>
            </a:r>
            <a:endParaRPr lang="en-US" sz="686" dirty="0"/>
          </a:p>
        </p:txBody>
      </p:sp>
      <p:sp>
        <p:nvSpPr>
          <p:cNvPr id="11" name="Text 3"/>
          <p:cNvSpPr txBox="1"/>
          <p:nvPr/>
        </p:nvSpPr>
        <p:spPr>
          <a:xfrm>
            <a:off x="2788214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Железнодорожная сеть
</a:t>
            </a:r>
            <a:pPr algn="l" indent="0" marL="0">
              <a:lnSpc>
                <a:spcPct val="115000"/>
              </a:lnSpc>
              <a:buNone/>
            </a:pPr>
            <a:r>
              <a:rPr lang="en-US" sz="2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связывают внутренние районы страны с промышленными центрами, портами и пограничными переходами. Они особенно важны для тяжёлой промышленности и межрегионального обмена.
</a:t>
            </a:r>
            <a:endParaRPr lang="en-US" sz="686" dirty="0"/>
          </a:p>
        </p:txBody>
      </p:sp>
      <p:sp>
        <p:nvSpPr>
          <p:cNvPr id="12" name="Text 4"/>
          <p:cNvSpPr txBox="1"/>
          <p:nvPr/>
        </p:nvSpPr>
        <p:spPr>
          <a:xfrm>
            <a:off x="4699060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реки
</a:t>
            </a:r>
            <a:pPr algn="l" indent="0" marL="0">
              <a:lnSpc>
                <a:spcPct val="115000"/>
              </a:lnSpc>
              <a:buNone/>
            </a:pPr>
            <a:r>
              <a:rPr lang="en-US" sz="2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и речные пути выгодны для крупных партий сырья и топлива. Порты и речные узлы становятся точками, где концентрируются переработка, перевалка и складирование.
</a:t>
            </a:r>
            <a:endParaRPr lang="en-US" sz="686" dirty="0"/>
          </a:p>
        </p:txBody>
      </p:sp>
      <p:sp>
        <p:nvSpPr>
          <p:cNvPr id="13" name="Text 5"/>
          <p:cNvSpPr txBox="1"/>
          <p:nvPr/>
        </p:nvSpPr>
        <p:spPr>
          <a:xfrm>
            <a:off x="6609922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2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Города-узлы, такие как Санкт-Петербург, Новороссийск и Екатеринбург, соединяют разные виды транспорта. Благодаря этому они превращаются в центры обмена и промышленной кооперации.
</a:t>
            </a:r>
            <a:endParaRPr lang="en-US" sz="68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спрос определяет, где выгодно выпускать товары повседневного потребления и строительные материалы.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75%
</a:t>
            </a:r>
            <a:endParaRPr lang="en-US" sz="6314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населения России живёт в городах.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требования задают границы для опасных производств и заставляют их уходить из плотной застройки в специальные зоны.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СанПиН 2.2.½.1.1.1200-03 (санитарно-защитные зоны)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 м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минимальная санитарно-защитная зона для многих предприятий, чтобы снизить влияние на жилую среду.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Кооперация предприятий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предприятия стоят рядом, сокращаются расходы на перевозку деталей, сырья и ремонта. Это особенно важно для автосборки и химических производств, где цепочка поставок должна работать без сбоев.
</a:t>
            </a:r>
            <a:endParaRPr lang="en-US" sz="766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764476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участники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Кооперация объединяет заводы, конструкторские бюро, сервисные компании и поставщиков комплектующих. Чем плотнее сеть связей, тем быстрее внедряются новые модели и тем устойчивее производство к перебоям.
</a:t>
            </a:r>
            <a:endParaRPr lang="en-US" sz="766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599533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кластер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связи особенно заметны в крупных промышленных узлах и кластерах, где рядом расположены кадры, транспорт и рынки сбыта. Поэтому кооперационный фактор усиливает территориальную концентрацию отраслей.
</a:t>
            </a:r>
            <a:endParaRPr lang="en-US" sz="76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 определяет географию отрасли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ведущий фактор помогает объяснить типичный регион специализации.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облика промышленной карты России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промышленной концентрации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район выделяется высокой плотностью предприятий и тесной связью с крупнейшими городами. Здесь особенно заметны машиностроение, приборостроение и потребительские отрасли, которым нужны кадры, рынок и развитая инфраструктура.
</a:t>
            </a:r>
            <a:endParaRPr lang="en-US" sz="873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5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Уральский район строит свою специализацию на сырье, энергии и давней металлургической базе. Города-узлы связывают добычу, переработку и транспорт, поэтому промышленный ландшафт здесь выглядит особенно насыщенным и разноплановым.
</a:t>
            </a:r>
            <a:endParaRPr lang="en-US" sz="859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на больших расстояниях
</a:t>
            </a:r>
            <a:pPr algn="l" indent="0" marL="0">
              <a:lnSpc>
                <a:spcPct val="115000"/>
              </a:lnSpc>
              <a:buNone/>
            </a:pPr>
            <a:r>
              <a:rPr lang="en-US" sz="5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Северо-Запад, Сибирь и Дальний Восток показывают, как важны порты, магистрали и соседство с месторождениями. Их промышленная карта особенно заметна там, где большие расстояния компенсируются узлами и коридорами перевозок.
</a:t>
            </a:r>
            <a:endParaRPr lang="en-US" sz="802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Центр, узел, район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1173400" y="16529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Центр притяжения
</a:t>
            </a:r>
            <a:pPr algn="l" indent="0" marL="0">
              <a:lnSpc>
                <a:spcPct val="115000"/>
              </a:lnSpc>
              <a:buNone/>
            </a:pPr>
            <a:r>
              <a:rPr lang="en-US" sz="2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Районообразующий центр задаёт специализацию территории: вокруг крупного города или узла появляются заводы, сервисы и поставщики. Он концентрирует рабочую силу, управление и основные транспортные потоки.
</a:t>
            </a:r>
            <a:endParaRPr lang="en-US" sz="1005" dirty="0"/>
          </a:p>
        </p:txBody>
      </p:sp>
      <p:sp>
        <p:nvSpPr>
          <p:cNvPr id="9" name="Text 3"/>
          <p:cNvSpPr txBox="1"/>
          <p:nvPr/>
        </p:nvSpPr>
        <p:spPr>
          <a:xfrm>
            <a:off x="1173400" y="27786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Связи внутри узла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узел соединяет несколько предприятий в одной транспортной точке. Совместная инфраструктура, обмен полуфабрикатами и удобные связи сокращают издержки и усиливают взаимозависимость производств.
</a:t>
            </a:r>
            <a:endParaRPr lang="en-US" sz="1008" dirty="0"/>
          </a:p>
        </p:txBody>
      </p:sp>
      <p:sp>
        <p:nvSpPr>
          <p:cNvPr id="10" name="Text 4"/>
          <p:cNvSpPr txBox="1"/>
          <p:nvPr/>
        </p:nvSpPr>
        <p:spPr>
          <a:xfrm>
            <a:off x="1206700" y="39043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Сеть на 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31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район охватывает уже не один город, а целую сеть центров и узлов. Его целостность создают специализация, транспортная доступность и устойчивые хозяйственные связи между территориями.
</a:t>
            </a:r>
            <a:endParaRPr lang="en-US" sz="10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ТЭК формируется вокруг ресурсов и коммуникаций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877373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Сырьевая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2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 и уголь становятся основой размещения там, где добыча рядом с переработкой. Поэтому Западная Сибирь и ЯНАО играют ключевую роль в топливной базе страны.
</a:t>
            </a:r>
            <a:endParaRPr lang="en-US" sz="738" dirty="0"/>
          </a:p>
        </p:txBody>
      </p:sp>
      <p:sp>
        <p:nvSpPr>
          <p:cNvPr id="11" name="Text 3"/>
          <p:cNvSpPr txBox="1"/>
          <p:nvPr/>
        </p:nvSpPr>
        <p:spPr>
          <a:xfrm>
            <a:off x="2788214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Транспорт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2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ТЭК решающи не только месторождения, но и магистральные трубопроводы. Они связывают районы добычи с переработкой и потребителями, формируя устойчивые энергетические коридоры.
</a:t>
            </a:r>
            <a:endParaRPr lang="en-US" sz="686" dirty="0"/>
          </a:p>
        </p:txBody>
      </p:sp>
      <p:sp>
        <p:nvSpPr>
          <p:cNvPr id="12" name="Text 4"/>
          <p:cNvSpPr txBox="1"/>
          <p:nvPr/>
        </p:nvSpPr>
        <p:spPr>
          <a:xfrm>
            <a:off x="4699060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Энергетические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2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Гидроресурсы и крупные энергосистемы поддерживают энергоёмкие производства и электростанции. Поэтому важные узлы ТЭК есть в Поволжье, на Северном Кавказе и в Красноярском крае.
</a:t>
            </a:r>
            <a:endParaRPr lang="en-US" sz="686" dirty="0"/>
          </a:p>
        </p:txBody>
      </p:sp>
      <p:sp>
        <p:nvSpPr>
          <p:cNvPr id="13" name="Text 5"/>
          <p:cNvSpPr txBox="1"/>
          <p:nvPr/>
        </p:nvSpPr>
        <p:spPr>
          <a:xfrm>
            <a:off x="6609922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Инфраструктурный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2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природные условия и дальше расстояния, тем выше значение инфраструктуры. В ТЭК особенно заметны трубопроводы, железные дороги, порты и переработка рядом с источником сырья.
</a:t>
            </a:r>
            <a:endParaRPr lang="en-US" sz="6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держится на сырье и энергии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и Кузбасс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металлургия особенно тесно связана с рудами, коксом и крупной энергетикой. Поэтому Урал и Кузбасс остаются важнейшими районами, где добыча, выплавка и транспорт образуют единый производственный каркас.
</a:t>
            </a:r>
            <a:endParaRPr lang="en-US" sz="81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Сибири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Цветная металлургия требует ещё более мощной и дешёвой энергии, а также стабильного водоснабжения. Норильск, Братск и Красноярск показывают, как природные и энергетические условия формируют крупные центры отрасли.
</a:t>
            </a:r>
            <a:endParaRPr lang="en-US" sz="772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и спрос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Металлургические комбинаты не живут изолированно: им нужны пути вывоза металла, поставки сырья и близость потребителей. Поэтому их размещение всегда связано с транспортом, водой и промышленными узлами.
</a:t>
            </a:r>
            <a:endParaRPr lang="en-US" sz="798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концентрируется в крупных узлах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9427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Кадры и наука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требует квалифицированных инженеров, рабочих и исследователей. Поэтому крупнейшие центры сосредоточены в Москве, Санкт-Петербурге, Казани, Самаре, Нижнем Новгороде и Екатеринбурге, где сильны образование и научная база.
</a:t>
            </a:r>
            <a:endParaRPr lang="en-US" sz="852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804551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поставщиков
</a:t>
            </a:r>
            <a:pPr algn="l" indent="0" marL="0">
              <a:lnSpc>
                <a:spcPct val="115000"/>
              </a:lnSpc>
              <a:buNone/>
            </a:pPr>
            <a:r>
              <a:rPr lang="en-US" sz="3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отрасли особенно важна кооперация: один завод собирает изделие из множества поставок. Рядом должны быть смежники, сервисные компании и транспорт, чтобы сокращать сроки и издержки.
</a:t>
            </a:r>
            <a:endParaRPr lang="en-US" sz="922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6663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и логистика
</a:t>
            </a:r>
            <a:pPr algn="l" indent="0" marL="0">
              <a:lnSpc>
                <a:spcPct val="115000"/>
              </a:lnSpc>
              <a:buNone/>
            </a:pPr>
            <a:r>
              <a:rPr lang="en-US" sz="39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Машиностроительные предприятия тяготеют к большим рынкам и удобным транспортным узлам. Там легче продавать продукцию, обновлять оборудование и быстро перестраивать выпуск под спрос.
</a:t>
            </a:r>
            <a:endParaRPr lang="en-US" sz="94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промышленность между ресурсами и ограничениями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и переработка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3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промышленность использует нефть, газ, соль, фосфориты и воду, поэтому часто размещается у сырьевой базы и трубопроводов. Так формируются крупные центры в Поволжье и Западной Сибири.
</a:t>
            </a:r>
            <a:endParaRPr lang="en-US" sz="781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764476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Отрасль особенно чувствительна к энергии и экологическим требованиям. Для неё важны очистные сооружения, безопасные технологии и санитарные зоны, потому что многие процессы связаны с опасными веществами и выбросами.
</a:t>
            </a:r>
            <a:endParaRPr lang="en-US" sz="766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599533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России и на Северо-Западе химия тесно связана с рынком, транспортом и научной базой. Здесь легче развивать сложные производства, где решают не только ресурсы, но и квалификация.
</a:t>
            </a:r>
            <a:endParaRPr lang="en-US" sz="78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как читать промышленную карту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Промышленную карту нужно читать как систему связей: сначала определить ведущий фактор, затем понять, какая отрасль на него опирается, и только после этого объяснять выбор региона.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2026-07-27T02:33:28Z</dcterms:created>
  <dcterms:modified xsi:type="dcterms:W3CDTF">2026-07-27T02:33:28Z</dcterms:modified>
</cp:coreProperties>
</file>