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image" Target="../media/image-9-16.png"/><Relationship Id="rId17" Type="http://schemas.openxmlformats.org/officeDocument/2006/relationships/image" Target="../media/image-9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АПК Северного Кавказа: еда, одежда,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земля, труд и переработка превращаются в еду и одежду.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климат, плодородные земли и переработка делают регион сильным в АПК.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регион важен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АПК и зачем он нужен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АПК начинается на полях и фермах, где получают зерно, молоко, мясо, фрукты и шерсть. Именно отсюда приходит основа для будущих товаров.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сырьё попадает на предприятия, где его моют, сортируют, хранят и перерабатывают. Так обычный урожай превращается в продукты, которые дольше сохраняются и удобны для продажи.
</a:t>
            </a:r>
            <a:endParaRPr lang="en-US" sz="956" dirty="0"/>
          </a:p>
        </p:txBody>
      </p:sp>
      <p:sp>
        <p:nvSpPr>
          <p:cNvPr id="12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и доставка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важны склады, холодильники и транспорт. Они помогают не потерять качество товаров и быстро доставить их в магазины, школы, столовые и дома.
</a:t>
            </a:r>
            <a:endParaRPr lang="en-US" sz="1042" dirty="0"/>
          </a:p>
        </p:txBody>
      </p:sp>
      <p:sp>
        <p:nvSpPr>
          <p:cNvPr id="13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производство и перевозки работают вместе, регион получает новые рабочие места. Это важно для городов и сёл, где людям нужны стабильные профессии.
</a:t>
            </a:r>
            <a:endParaRPr lang="en-US" sz="1042" dirty="0"/>
          </a:p>
        </p:txBody>
      </p:sp>
      <p:sp>
        <p:nvSpPr>
          <p:cNvPr id="14" name="Text 6"/>
          <p:cNvSpPr txBox="1"/>
          <p:nvPr/>
        </p:nvSpPr>
        <p:spPr>
          <a:xfrm>
            <a:off x="3344425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АПК связывает поле, завод и магазин в одну цепочку. Покупатель получает местные продукты и вещи, а экономика региона становится устойчивее.
</a:t>
            </a:r>
            <a:endParaRPr lang="en-US" sz="104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007374"/>
            <a:ext cx="2644800" cy="15626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региона и участники АПК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8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Ставропольский край
</a:t>
            </a:r>
            <a:pPr algn="l" indent="0" marL="0">
              <a:lnSpc>
                <a:spcPct val="150000"/>
              </a:lnSpc>
              <a:buNone/>
            </a:pPr>
            <a:r>
              <a:rPr lang="en-US" sz="98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Ставропольский край часто называют одним из главных сельскохозяйственных районов. Здесь удобнее выращивать зерно и развивать крупные перерабатывающие предприятия.
</a:t>
            </a:r>
            <a:endParaRPr lang="en-US" sz="988" dirty="0"/>
          </a:p>
        </p:txBody>
      </p:sp>
      <p:sp>
        <p:nvSpPr>
          <p:cNvPr id="13" name="Text 3"/>
          <p:cNvSpPr txBox="1"/>
          <p:nvPr/>
        </p:nvSpPr>
        <p:spPr>
          <a:xfrm>
            <a:off x="496048" y="3172263"/>
            <a:ext cx="24462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участники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Чечня, Ингушетия и Адыгея также участвуют в сельском хозяйстве и переработке. Здесь важны фермерские хозяйства, хранение урожая и выпуск местных товаров.
</a:t>
            </a:r>
            <a:endParaRPr lang="en-US" sz="1101" dirty="0"/>
          </a:p>
        </p:txBody>
      </p:sp>
      <p:sp>
        <p:nvSpPr>
          <p:cNvPr id="14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Дагестан
</a:t>
            </a:r>
            <a:pPr algn="l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Дагестане важны сады, виноградники, овощеводство и животноводство. Разные природные зоны позволяют получать широкий набор сельскохозяйственного сырья.
</a:t>
            </a:r>
            <a:endParaRPr lang="en-US" sz="1059" dirty="0"/>
          </a:p>
        </p:txBody>
      </p:sp>
      <p:sp>
        <p:nvSpPr>
          <p:cNvPr id="15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республики
</a:t>
            </a:r>
            <a:pPr algn="l" indent="0" marL="0">
              <a:lnSpc>
                <a:spcPct val="150000"/>
              </a:lnSpc>
              <a:buNone/>
            </a:pPr>
            <a:r>
              <a:rPr lang="en-US" sz="99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Кабардино-Балкария, Карачаево-Черкесия и Северная Осетия сочетают равнины и горные территории. Это создаёт условия для скота, фруктов и молочной продукции.
</a:t>
            </a:r>
            <a:endParaRPr lang="en-US" sz="995" dirty="0"/>
          </a:p>
        </p:txBody>
      </p:sp>
      <p:sp>
        <p:nvSpPr>
          <p:cNvPr id="16" name="Text 6"/>
          <p:cNvSpPr txBox="1"/>
          <p:nvPr/>
        </p:nvSpPr>
        <p:spPr>
          <a:xfrm>
            <a:off x="3335273" y="3172263"/>
            <a:ext cx="24462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
</a:t>
            </a:r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ландшафтов помогает региону не зависеть от одной культуры. Зерно, виноград, фрукты и корма для животных развиваются в разных частях Северного Кавказа.
</a:t>
            </a:r>
            <a:endParaRPr lang="en-US" sz="108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сырья к готовому товару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 путь местного сырья от сельского хозяйства до готовых товаров.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пищевой промышленности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добавляет продукции ценность и создаёт работу для технологов, операторов, лабораторий и водителей. Так аграрный регион получает больше пользы от собственного сырья.
</a:t>
            </a:r>
            <a:endParaRPr lang="en-US" sz="1017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на 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 делает из местного сырья хлеб, молочные продукты, мясные изделия и напитки. Она помогает людям получать привычную еду каждый день, а не только в сезон урожая.
</a:t>
            </a:r>
            <a:endParaRPr lang="en-US" sz="1017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сохраняет овощи, фрукты и зерно после сбора. Благодаря переработке урожай не пропадает, а превращается в товар с более длительным сроком хранения.
</a:t>
            </a:r>
            <a:endParaRPr lang="en-US" sz="1098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продаже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заводе сырьё проходит очистку, обработку и упаковку. После этого продукция становится удобной для перевозки, продажи и хранения в магазинах и на складах.
</a:t>
            </a:r>
            <a:endParaRPr lang="en-US" sz="106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пищевой промышленности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2575" y="32548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 фрукты
</a:t>
            </a:r>
            <a:pPr algn="l" indent="0" marL="0">
              <a:lnSpc>
                <a:spcPct val="15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 фрукты перерабатывают в соки, пюре, варенье и консервы. Такие товары позволяют сохранить вкус урожая на более долгий срок.
</a:t>
            </a:r>
            <a:endParaRPr lang="en-US" sz="1294" dirty="0"/>
          </a:p>
        </p:txBody>
      </p:sp>
      <p:sp>
        <p:nvSpPr>
          <p:cNvPr id="11" name="Text 3"/>
          <p:cNvSpPr txBox="1"/>
          <p:nvPr/>
        </p:nvSpPr>
        <p:spPr>
          <a:xfrm>
            <a:off x="4945725" y="325475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
</a:t>
            </a:r>
            <a:pPr algn="l" indent="0" marL="0">
              <a:lnSpc>
                <a:spcPct val="15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 напитков включает соки, морсы и другие готовые продукты. Для них важны качество воды, упаковка и аккуратная фасовка на линии.
</a:t>
            </a:r>
            <a:endParaRPr lang="en-US" sz="1294" dirty="0"/>
          </a:p>
        </p:txBody>
      </p:sp>
      <p:sp>
        <p:nvSpPr>
          <p:cNvPr id="12" name="Text 4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и мука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Зернопереработка превращает зерно в муку, крупу и другие продукты. Это основа для хлеба, выпечки и макарон, которые нужны почти в каждом доме.
</a:t>
            </a:r>
            <a:endParaRPr lang="en-US" sz="1035" dirty="0"/>
          </a:p>
        </p:txBody>
      </p:sp>
      <p:sp>
        <p:nvSpPr>
          <p:cNvPr id="13" name="Text 5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и сыр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Молочная отрасль выпускает молоко, кефир, йогурт, творог и сыр. Для неё особенно важны свежесть сырья и быстрое охлаждение после приёмки.
</a:t>
            </a:r>
            <a:endParaRPr lang="en-US" sz="1035" dirty="0"/>
          </a:p>
        </p:txBody>
      </p:sp>
      <p:sp>
        <p:nvSpPr>
          <p:cNvPr id="14" name="Text 6"/>
          <p:cNvSpPr txBox="1"/>
          <p:nvPr/>
        </p:nvSpPr>
        <p:spPr>
          <a:xfrm>
            <a:off x="630702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и колбасы
</a:t>
            </a:r>
            <a:pPr algn="l" indent="0" marL="0">
              <a:lnSpc>
                <a:spcPct val="15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Мясопереработка делает полуфабрикаты, колбасы, сосиски и консервы. Здесь ценятся точность рецептуры, санитарные нормы и надёжное хранение готовой продукции.
</a:t>
            </a:r>
            <a:endParaRPr lang="en-US" sz="89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57" y="0"/>
            <a:ext cx="2400686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зерна в хлеб и муку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Пшеницу собирают на полях Ставрополья и соседних районов. После уборки зерно нужно быстро доставить туда, где его примут, проверят и подготовят к хранению.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элеваторе зерно очищают, сушат и хранят в больших ёмкостях. Это защищает его от влаги, потерь и порчи до следующего этапа.
</a:t>
            </a:r>
            <a:endParaRPr lang="en-US" sz="1096" dirty="0"/>
          </a:p>
        </p:txBody>
      </p:sp>
      <p:sp>
        <p:nvSpPr>
          <p:cNvPr id="13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мельнице зерно перемалывают в муку разной степени помола. Именно здесь появляется основа для хлеба, булочек и других мучных изделий.
</a:t>
            </a:r>
            <a:endParaRPr lang="en-US" sz="1088" dirty="0"/>
          </a:p>
        </p:txBody>
      </p:sp>
      <p:sp>
        <p:nvSpPr>
          <p:cNvPr id="14" name="Text 5"/>
          <p:cNvSpPr txBox="1"/>
          <p:nvPr/>
        </p:nvSpPr>
        <p:spPr>
          <a:xfrm>
            <a:off x="611082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продукт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хлебозаводе мука превращается в тесто, затем в готовый хлеб, батоны, выпечку и макароны. После упаковки эти товары попадают на полки магазинов.
</a:t>
            </a:r>
            <a:endParaRPr lang="en-US" sz="100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66190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84394" y="14404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881" y="1466190"/>
            <a:ext cx="218400" cy="1747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25844" y="1440450"/>
            <a:ext cx="197925" cy="226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96569" y="1440450"/>
            <a:ext cx="197925" cy="2262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легкую промышленность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Текстильная отрасль производит ткани и материалы для одежды, домашнего текстиля и других изделий. Она работает с волокнами, нитями и красителями.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Швейное дело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Швейное производство раскраивает ткань и собирает готовые вещи. Здесь делают рубашки, куртки, форму для школы и одежду для работы.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Обувная промышленность создаёт повседневную и специальную обувь. Для неё важны прочные материалы, удобная колодка и аккуратная сборка деталей.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 мех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Кожевенно-меховая отрасль использует кожу и мех как сырьё. Из них получают материалы для верхней одежды, аксессуаров и тёплой обуви.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промышленность делает товары, которыми люди пользуются каждый день. Она соединяет практичность, внешний вид и удобство готового изделия.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материала в одежду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производства показывают, как сырьё проходит обработку до готового изделия.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119328"/>
            <a:ext cx="4063200" cy="13922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отраслей разные задачи, но общий источник успеха — качественное сырьё и чёткая организация работы.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отрасль быстрее зависит от сроков и хранения, а лёгкая — от точности, внешнего вида и удобства изделий.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структуры агропромышленного комплекса Северного Кавказа и требований к пищевому и лёгкому производству.
</a:t>
            </a:r>
            <a:endParaRPr lang="en-US" sz="927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отраслей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7475" y="1212449"/>
            <a:ext cx="4063200" cy="335690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 пищевой и легкой промышленности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поля к заводу
</a:t>
            </a:r>
            <a:pPr algn="l" indent="0" marL="0">
              <a:lnSpc>
                <a:spcPct val="150000"/>
              </a:lnSpc>
              <a:buNone/>
            </a:pPr>
            <a:r>
              <a:rPr lang="en-US" sz="123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Агрономы и технологи пищевого производства начинают цепочку от поля до прилавка: они следят за сырьём, выбирают режимы переработки и помогают сохранять качество продукции.
</a:t>
            </a:r>
            <a:endParaRPr lang="en-US" sz="1233" dirty="0"/>
          </a:p>
        </p:txBody>
      </p:sp>
      <p:sp>
        <p:nvSpPr>
          <p:cNvPr id="9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ткани к изделию
</a:t>
            </a:r>
            <a:pPr algn="l" indent="0" marL="0">
              <a:lnSpc>
                <a:spcPct val="150000"/>
              </a:lnSpc>
              <a:buNone/>
            </a:pPr>
            <a:r>
              <a:rPr lang="en-US" sz="12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Швеи, дизайнеры и технологи текстиля превращают ткань и другие материалы в одежду, форму и бытовые изделия, которые должны быть удобными, прочными и аккуратно изготовленными.
</a:t>
            </a:r>
            <a:endParaRPr lang="en-US" sz="124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4375" y="436705"/>
            <a:ext cx="3846300" cy="28020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проверяют качество и безопасность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693475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сырья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 сырьё: оно должно быть свежим, чистым и подходящим для переработки. Если исходный материал некачественный, безопасный продукт или прочная вещь не получится.
</a:t>
            </a:r>
            <a:endParaRPr lang="en-US" sz="814" dirty="0"/>
          </a:p>
        </p:txBody>
      </p:sp>
      <p:sp>
        <p:nvSpPr>
          <p:cNvPr id="13" name="Text 3"/>
          <p:cNvSpPr txBox="1"/>
          <p:nvPr/>
        </p:nvSpPr>
        <p:spPr>
          <a:xfrm>
            <a:off x="2784500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работают лаборатории и специалисты контроля качества. Они оценивают состав, влажность, внешний вид, наличие дефектов и соответствие стандартам производства.
</a:t>
            </a:r>
            <a:endParaRPr lang="en-US" sz="891" dirty="0"/>
          </a:p>
        </p:txBody>
      </p:sp>
      <p:sp>
        <p:nvSpPr>
          <p:cNvPr id="14" name="Text 4"/>
          <p:cNvSpPr txBox="1"/>
          <p:nvPr/>
        </p:nvSpPr>
        <p:spPr>
          <a:xfrm>
            <a:off x="2784500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Готовую продукцию хранят по правилам: продукты — в нужной температуре, ткани и одежду — в сухих помещениях. Это помогает избежать порчи и брака.
</a:t>
            </a:r>
            <a:endParaRPr lang="en-US" sz="973" dirty="0"/>
          </a:p>
        </p:txBody>
      </p:sp>
      <p:sp>
        <p:nvSpPr>
          <p:cNvPr id="15" name="Text 5"/>
          <p:cNvSpPr txBox="1"/>
          <p:nvPr/>
        </p:nvSpPr>
        <p:spPr>
          <a:xfrm>
            <a:off x="693475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 маркировка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пищевых предприятиях особенно важны санитарные правила, чистота оборудования и точная маркировка. Для продуктов питания даже небольшое нарушение может повлиять на здоровье людей.
</a:t>
            </a:r>
            <a:endParaRPr lang="en-US" sz="831" dirty="0"/>
          </a:p>
        </p:txBody>
      </p:sp>
      <p:sp>
        <p:nvSpPr>
          <p:cNvPr id="16" name="Text 6"/>
          <p:cNvSpPr txBox="1"/>
          <p:nvPr/>
        </p:nvSpPr>
        <p:spPr>
          <a:xfrm>
            <a:off x="4875525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отправкой в магазины изделия ещё раз осматривают. Для еды проверяют срок годности, а для одежды — прочность швов, размер и состав ткани.
</a:t>
            </a:r>
            <a:endParaRPr lang="en-US" sz="91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075" y="3180264"/>
            <a:ext cx="2625600" cy="13897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товары путешествуют по региону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 отправка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сырьё собирают в хозяйствах и на фермах, затем отправляют на переработку. Чем быстрее это происходит, тем меньше потерь у зерна, молока, фруктов и овощей.
</a:t>
            </a:r>
            <a:endParaRPr lang="en-US" sz="862" dirty="0"/>
          </a:p>
        </p:txBody>
      </p:sp>
      <p:sp>
        <p:nvSpPr>
          <p:cNvPr id="13" name="Text 3"/>
          <p:cNvSpPr txBox="1"/>
          <p:nvPr/>
        </p:nvSpPr>
        <p:spPr>
          <a:xfrm>
            <a:off x="602575" y="33821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Поставка в магазины
</a:t>
            </a:r>
            <a:pPr algn="l" indent="0" marL="0">
              <a:lnSpc>
                <a:spcPct val="15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 получают готовую продукцию через сеть поставок. Если логистика налажена, покупатели в разных городах региона почти одновременно видят свежие и нужные товары.
</a:t>
            </a:r>
            <a:endParaRPr lang="en-US" sz="867" dirty="0"/>
          </a:p>
        </p:txBody>
      </p:sp>
      <p:sp>
        <p:nvSpPr>
          <p:cNvPr id="14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 и сортировка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складах и распределительных центрах товары сортируют, упаковывают и подготавливают к дальнейшему пути. Это помогает собирать крупные партии и не путать разные виды продукции.
</a:t>
            </a:r>
            <a:endParaRPr lang="en-US" sz="862" dirty="0"/>
          </a:p>
        </p:txBody>
      </p:sp>
      <p:sp>
        <p:nvSpPr>
          <p:cNvPr id="15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доставка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хлеба, молочных продуктов и фруктов особенно важны быстрые перевозки. Холодильный транспорт сохраняет свежесть и позволяет доставлять товары на большие расстояния без потерь.
</a:t>
            </a:r>
            <a:endParaRPr lang="en-US" sz="862" dirty="0"/>
          </a:p>
        </p:txBody>
      </p:sp>
      <p:sp>
        <p:nvSpPr>
          <p:cNvPr id="16" name="Text 6"/>
          <p:cNvSpPr txBox="1"/>
          <p:nvPr/>
        </p:nvSpPr>
        <p:spPr>
          <a:xfrm>
            <a:off x="3454800" y="33821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цепочка
</a:t>
            </a:r>
            <a:pPr algn="l" indent="0" marL="0">
              <a:lnSpc>
                <a:spcPct val="15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путь соединяет сельское хозяйство, заводы и торговлю. Хорошая организация перевозок делает ассортимент шире, а цены и сроки — более стабильными.
</a:t>
            </a:r>
            <a:endParaRPr lang="en-US" sz="95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технологических решений пищевых и швейных предприятий Северного Кавказа.
</a:t>
            </a:r>
            <a:endParaRPr lang="en-US" sz="1016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на заводах и фабриках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помогает предприятиям работать быстрее и точнее: меньше ошибок, аккуратнее упаковка и лучшее использование сырья. На графике видно, какие решения применяются в двух отраслях.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пищевой промышленности сильнее развиты упаковка и охлаждение, а в лёгкой — раскрой. Это показывает разные технологические приоритеты отраслей.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244" y="0"/>
            <a:ext cx="1756412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производство становится более бережным
</a:t>
            </a:r>
            <a:endParaRPr lang="en-US" sz="3383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496599" y="801825"/>
            <a:ext cx="20592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переработка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снижать нагрузку на природу, предприятия стараются использовать сырьё полностью. Обрезки, кожура и остатки после переработки могут стать кормом, удобрением или вторичным сырьём.
</a:t>
            </a:r>
            <a:endParaRPr lang="en-US" sz="938" dirty="0"/>
          </a:p>
        </p:txBody>
      </p:sp>
      <p:sp>
        <p:nvSpPr>
          <p:cNvPr id="12" name="Text 3"/>
          <p:cNvSpPr txBox="1"/>
          <p:nvPr/>
        </p:nvSpPr>
        <p:spPr>
          <a:xfrm>
            <a:off x="2496599" y="2374050"/>
            <a:ext cx="20592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расходов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 энергии важна на всех этапах производства. Современное оборудование помогает тратить меньше ресурсов без потери качества продуктов и изделий.
</a:t>
            </a:r>
            <a:endParaRPr lang="en-US" sz="938" dirty="0"/>
          </a:p>
        </p:txBody>
      </p:sp>
      <p:sp>
        <p:nvSpPr>
          <p:cNvPr id="13" name="Text 4"/>
          <p:cNvSpPr txBox="1"/>
          <p:nvPr/>
        </p:nvSpPr>
        <p:spPr>
          <a:xfrm>
            <a:off x="4806546" y="801825"/>
            <a:ext cx="20592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упаковка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Упаковку делают легче и проще для сортировки. Это помогает уменьшать количество мусора и ускоряет раздельный сбор после использования товара.
</a:t>
            </a:r>
            <a:endParaRPr lang="en-US" sz="1063" dirty="0"/>
          </a:p>
        </p:txBody>
      </p:sp>
      <p:sp>
        <p:nvSpPr>
          <p:cNvPr id="14" name="Text 5"/>
          <p:cNvSpPr txBox="1"/>
          <p:nvPr/>
        </p:nvSpPr>
        <p:spPr>
          <a:xfrm>
            <a:off x="4806546" y="2374050"/>
            <a:ext cx="20592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потерь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пищевой отрасли особенно важно сокращать потери при хранении и перевозке. Чем меньше порча сырья и готовой продукции, тем меньше отходов образуется.
</a:t>
            </a:r>
            <a:endParaRPr lang="en-US" sz="938" dirty="0"/>
          </a:p>
        </p:txBody>
      </p:sp>
      <p:sp>
        <p:nvSpPr>
          <p:cNvPr id="15" name="Text 6"/>
          <p:cNvSpPr txBox="1"/>
          <p:nvPr/>
        </p:nvSpPr>
        <p:spPr>
          <a:xfrm>
            <a:off x="7116500" y="801825"/>
            <a:ext cx="1757100" cy="26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раскрой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лёгкой промышленности используют ткани и материалы бережнее, чтобы уменьшать обрезки. Даже небольшая экономия при массовом производстве даёт заметный результат.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007374"/>
            <a:ext cx="2644800" cy="15626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справляются с сезонностью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
</a:t>
            </a:r>
            <a:pPr algn="l" indent="0" marL="0">
              <a:lnSpc>
                <a:spcPct val="150000"/>
              </a:lnSpc>
              <a:buNone/>
            </a:pPr>
            <a:r>
              <a:rPr lang="en-US" sz="105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 и ягоды можно хранить в подходящих условиях, чтобы они не портились слишком быстро. Это помогает растянуть продажу урожая на более долгий срок.
</a:t>
            </a:r>
            <a:endParaRPr lang="en-US" sz="1058" dirty="0"/>
          </a:p>
        </p:txBody>
      </p:sp>
      <p:sp>
        <p:nvSpPr>
          <p:cNvPr id="13" name="Text 3"/>
          <p:cNvSpPr txBox="1"/>
          <p:nvPr/>
        </p:nvSpPr>
        <p:spPr>
          <a:xfrm>
            <a:off x="496048" y="3172263"/>
            <a:ext cx="24462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Заготовки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Соление и консервирование позволяют сохранить урожай на зиму. Эти способы особенно удобны там, где летом и осенью собирают много овощей и фруктов.
</a:t>
            </a:r>
            <a:endParaRPr lang="en-US" sz="1101" dirty="0"/>
          </a:p>
        </p:txBody>
      </p:sp>
      <p:sp>
        <p:nvSpPr>
          <p:cNvPr id="14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Заморозка
</a:t>
            </a:r>
            <a:pPr algn="l" indent="0" marL="0">
              <a:lnSpc>
                <a:spcPct val="150000"/>
              </a:lnSpc>
              <a:buNone/>
            </a:pPr>
            <a:r>
              <a:rPr lang="en-US" sz="97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Заморозка сохраняет вкус и питательные свойства многих продуктов. Её часто используют для ягод, овощных смесей и полуфабрикатов, которые нужны круглый год.
</a:t>
            </a:r>
            <a:endParaRPr lang="en-US" sz="976" dirty="0"/>
          </a:p>
        </p:txBody>
      </p:sp>
      <p:sp>
        <p:nvSpPr>
          <p:cNvPr id="15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Сушка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Сушка уменьшает влагу и делает продукты легче для перевозки и хранения. Так заготавливают фрукты, травы, грибы и некоторые овощи.
</a:t>
            </a:r>
            <a:endParaRPr lang="en-US" sz="1101" dirty="0"/>
          </a:p>
        </p:txBody>
      </p:sp>
      <p:sp>
        <p:nvSpPr>
          <p:cNvPr id="16" name="Text 6"/>
          <p:cNvSpPr txBox="1"/>
          <p:nvPr/>
        </p:nvSpPr>
        <p:spPr>
          <a:xfrm>
            <a:off x="3335273" y="3172263"/>
            <a:ext cx="24462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Круглый год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таким способам предприятия работают ровнее, а покупатели получают местные продукты не только в сезон, но и в холодное время года.
</a:t>
            </a:r>
            <a:endParaRPr lang="en-US" sz="11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075" y="3180264"/>
            <a:ext cx="2625600" cy="13897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вызовы стоят перед отраслью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
</a:t>
            </a:r>
            <a:pPr algn="l" indent="0" marL="0">
              <a:lnSpc>
                <a:spcPct val="150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главных проблем — конкуренция. Предприятиям нужно выпускать качественный товар, который выдерживает сравнение с продукцией из других регионов и стран.
</a:t>
            </a:r>
            <a:endParaRPr lang="en-US" sz="863" dirty="0"/>
          </a:p>
        </p:txBody>
      </p:sp>
      <p:sp>
        <p:nvSpPr>
          <p:cNvPr id="13" name="Text 3"/>
          <p:cNvSpPr txBox="1"/>
          <p:nvPr/>
        </p:nvSpPr>
        <p:spPr>
          <a:xfrm>
            <a:off x="602575" y="33821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техники
</a:t>
            </a:r>
            <a:pPr algn="l" indent="0" marL="0">
              <a:lnSpc>
                <a:spcPct val="150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Оборудование нужно обновлять, иначе производство становится медленным и менее точным. Новые машины помогают экономить ресурсы и повышать качество продукции.
</a:t>
            </a:r>
            <a:endParaRPr lang="en-US" sz="871" dirty="0"/>
          </a:p>
        </p:txBody>
      </p:sp>
      <p:sp>
        <p:nvSpPr>
          <p:cNvPr id="14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сырья
</a:t>
            </a:r>
            <a:pPr algn="l" indent="0" marL="0">
              <a:lnSpc>
                <a:spcPct val="15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вызов — зависимость от сырья и урожая. Если погодные условия меняются, заводам и фабрикам труднее планировать объёмы работы и поставок.
</a:t>
            </a:r>
            <a:endParaRPr lang="en-US" sz="965" dirty="0"/>
          </a:p>
        </p:txBody>
      </p:sp>
      <p:sp>
        <p:nvSpPr>
          <p:cNvPr id="15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кадров
</a:t>
            </a:r>
            <a:pPr algn="l" indent="0" marL="0">
              <a:lnSpc>
                <a:spcPct val="15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местах не хватает специалистов. Поэтому важны колледжи, практические занятия и обучение тем профессиям, которые нужны прямо сейчас.
</a:t>
            </a:r>
            <a:endParaRPr lang="en-US" sz="933" dirty="0"/>
          </a:p>
        </p:txBody>
      </p:sp>
      <p:sp>
        <p:nvSpPr>
          <p:cNvPr id="16" name="Text 6"/>
          <p:cNvSpPr txBox="1"/>
          <p:nvPr/>
        </p:nvSpPr>
        <p:spPr>
          <a:xfrm>
            <a:off x="3454800" y="33821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фермеров, переработчиков и магазинов помогает решать часть трудностей. Когда участники цепочки работают вместе, региону легче развивать собственные бренды.
</a:t>
            </a:r>
            <a:endParaRPr lang="en-US" sz="86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12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306" y="3085650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1113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 зерно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мука и макароны показывают, как зерно с полей превращается в повседневные продукты. Это один из самых понятных результатов работы агропромышленного комплекса региона.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Молочная продукция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Сыры и молочные продукты ценят за вкус и разнообразие. Они особенно важны там, где налажен сбор молока и его быстрая переработка.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Переработанная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Соки, консервы и мясные изделия делают ассортимент богаче. Благодаря переработке местное сырьё дольше хранится и доходит до покупателей в удобном виде.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обувь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Ткани, одежда и обувь показывают, что регион умеет создавать не только продукты питания, но и товары для повседневной жизни из собственного сырья.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достижения региона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АПК Северного Кавказа соединяет труд на земле, работу заводов и удобство для людей. Его сила — в качественном сырье, грамотной переработке, надёжной логистике и подготовленных кадрах.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АПК Северного Кавказа: от поля до магазина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2026-07-26T23:31:54Z</dcterms:created>
  <dcterms:modified xsi:type="dcterms:W3CDTF">2026-07-26T23:31:54Z</dcterms:modified>
</cp:coreProperties>
</file>