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5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как географическая система мировых связей
</a:t>
            </a:r>
            <a:endParaRPr lang="en-US" sz="3035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 связывает страны, рынки и транспортные узлы планеты.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обмена: почему это важно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показывает, как ресурсы, транспорт, экономическое развитие и политика формируют размещение хозяйства. Через глобальные цепочки поставок сырьё, детали и готовая продукция проходят десятки стран, а правила задают порты, валюты и торговые союзы.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международная торговля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875" y="218282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 — это продажа товаров и услуг за рубеж, импорт — их покупка из других стран. Вместе они отражают степень включённости государства в мировой рынок и его хозяйственные связи.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2875" y="174467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импорт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22925" y="218277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Реэкспорт означает вывоз ранее ввезённой продукции без глубокой переработки. Такая схема особенно характерна для портовых и логистических центров, где важны складирование, сортировка и транзитные функции.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2925" y="174472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Реэкспорт и посредничество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24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товаров, страны обмениваются услугами, лицензиями и технологиями. Этот обмен особенно важен в современной экономике, потому что определяет скорость обновления производства и уровень конкурентоспособности.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24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знаниями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5122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Сальдо торгового баланса показывает разницу между стоимостью экспорта и импорта. Оно помогает понять, насколько страна зависит от внешних поставок и насколько успешно продаёт свою продукцию на мировом рынке.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122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баланс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61" y="1226417"/>
            <a:ext cx="4241203" cy="2340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2786" y="1226417"/>
            <a:ext cx="4241203" cy="2340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главные торговые потоки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4294350"/>
            <a:ext cx="4241203" cy="5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мировые потоки товаров тяготеют к трём крупным центрам: Восточной Азии, Европе и Северной Америке. Между ними проходят наиболее загруженные морские маршруты, связывающие промышленные районы с крупнейшими рынками потребления.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428124" y="3606925"/>
            <a:ext cx="3924925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между Азией, Европой и Америкой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32773" y="4294350"/>
            <a:ext cx="4241203" cy="5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Сингапур, Роттердам, Дубай и Нинбо выступают не просто портами, а многофункциональными узлами. Через них проходят контейнерные грузы, перераспределяются партии товаров и формируются направления движения между континентами.
</a:t>
            </a:r>
            <a:endParaRPr lang="en-US" sz="1054" dirty="0"/>
          </a:p>
        </p:txBody>
      </p:sp>
      <p:sp>
        <p:nvSpPr>
          <p:cNvPr id="13" name="Text 5"/>
          <p:cNvSpPr txBox="1"/>
          <p:nvPr/>
        </p:nvSpPr>
        <p:spPr>
          <a:xfrm>
            <a:off x="4790849" y="3606925"/>
            <a:ext cx="3924925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 узлы мировой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страны-экспортёры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ВТО; ориентировочно за 2023 год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экспорта совмещают развитую промышленность, транспортную инфраструктуру и доступ к крупным рынкам сбыта.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мощь сосредоточена в нескольких экономиках, а различия между ними отражают масштаб производства и включённость в глобальные цепочки.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участия страны в мировой торговле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Всемирный банк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усиливают или ограничивают внешнюю торговлю и как это отражается на специализации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технологии определяют специализацию, а транспорт, курс валюты и правила доступа на рынок влияют на конкурентоспособность товаров.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от производителя к покупателю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международный маршрут товара с учётом логистики, таможни и расчётов.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825480"/>
            <a:ext cx="576000" cy="51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850" y="3520494"/>
            <a:ext cx="576000" cy="51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793480"/>
            <a:ext cx="576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5375" y="3488494"/>
            <a:ext cx="576000" cy="57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международной торговли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получают доступ к товарам и услугам, которые не производятся внутри страны или доступны только в ограниченном ассортименте, что расширяет повседневные возможности выбора.
</a:t>
            </a:r>
            <a:endParaRPr lang="en-US" sz="1133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выбора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могут сосредоточиться на отраслях, где они наиболее эффективны, и выпускать продукцию с большей производительностью, а значит, с более высокой добавленной стоимостью.
</a:t>
            </a:r>
            <a:endParaRPr lang="en-US" sz="1133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производства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поставщиками сдерживает рост цен и делает рынок более чувствительным к качеству и себестоимости продукции, выгодной для потребителей.
</a:t>
            </a:r>
            <a:endParaRPr lang="en-US" sz="1141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цены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ускоряет распространение новых технологий, стандартов и управленческих решений. В результате повышается качество продукции и растёт конкурентоспособность предприятий.
</a:t>
            </a:r>
            <a:endParaRPr lang="en-US" sz="1133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обмен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проблемы открытой торговли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поставок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страна опирается на внешние рынки, тем сильнее она чувствует войны, санкции, политические конфликты и перебои транспорта. Уязвимыми становятся особенно критические товары и комплектующие.
</a:t>
            </a:r>
            <a:endParaRPr lang="en-US" sz="1119" dirty="0"/>
          </a:p>
        </p:txBody>
      </p:sp>
      <p:sp>
        <p:nvSpPr>
          <p:cNvPr id="12" name="Text 4"/>
          <p:cNvSpPr txBox="1"/>
          <p:nvPr/>
        </p:nvSpPr>
        <p:spPr>
          <a:xfrm>
            <a:off x="4812225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отрасли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12225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импорта усиливает конкуренцию и может вытеснять менее эффективные предприятия. В результате часть производств сокращается, а вместе с ними уменьшается число рабочих мест в отдельных регионах.
</a:t>
            </a:r>
            <a:endParaRPr lang="en-US" sz="1119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дефицит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импорт устойчиво превышает экспорт, страна тратит больше валюты, чем получает. Это не всегда кризис, но признак несбалансированной внешней торговли и зависимости от внешнего спроса.
</a:t>
            </a:r>
            <a:endParaRPr lang="en-US" sz="1119" dirty="0"/>
          </a:p>
        </p:txBody>
      </p:sp>
      <p:sp>
        <p:nvSpPr>
          <p:cNvPr id="16" name="Text 8"/>
          <p:cNvSpPr txBox="1"/>
          <p:nvPr/>
        </p:nvSpPr>
        <p:spPr>
          <a:xfrm>
            <a:off x="4812225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последствия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12225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споры нередко выходят за рамки экономики и осложняют отношения между государствами. Ответные меры, пошлины и ограничения повышают неопределённость для бизнеса и потребителей.
</a:t>
            </a:r>
            <a:endParaRPr lang="en-US" sz="11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баланс стран: профицит и дефицит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оценки по данным ВТО и UN Comtrade за 2023 год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сальдо означает преобладание экспорта, отрицательное — большую зависимость от импорта и внешнего спроса.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Профицит и дефицит отражают разные модели участия в мировой торговле: экспортно ориентированную и потребительско-импортную.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226777"/>
            <a:ext cx="4241100" cy="36446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900" y="1226777"/>
            <a:ext cx="4241100" cy="3644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 «путешествует» по миру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8150" y="1756248"/>
            <a:ext cx="39249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может быть спроектирован в США, получить чипы из Тайваня, дисплей из Южной Кореи и финальную сборку в Китае или Вьетнаме. Затем готовое устройство отправляется на рынки Европы, Азии и Америки, где его продают через глобальные сети.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8150" y="1344275"/>
            <a:ext cx="3924900" cy="3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Электроника: идея в одной стране, сборка в другой
</a:t>
            </a:r>
            <a:endParaRPr lang="en-US" sz="1370" dirty="0"/>
          </a:p>
        </p:txBody>
      </p:sp>
      <p:sp>
        <p:nvSpPr>
          <p:cNvPr id="11" name="Text 4"/>
          <p:cNvSpPr txBox="1"/>
          <p:nvPr/>
        </p:nvSpPr>
        <p:spPr>
          <a:xfrm>
            <a:off x="4791000" y="1756248"/>
            <a:ext cx="39249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одежды ткань производится в одной стране, крой и пошив — в другой, а брендинг и продажи ведутся в третьей. У бытовой техники похожая логика: детали делают в разных регионах, чтобы снизить издержки и ускорить выпуск продукции.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91000" y="1344275"/>
            <a:ext cx="3924900" cy="3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бытовая техника: разделённое производство
</a:t>
            </a:r>
            <a:endParaRPr lang="en-US" sz="13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65058"/>
            <a:ext cx="4637700" cy="1534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торговой политики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ВТО и национальное законодательство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государства регулируют импорт и поддерживают собственных производителей.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действуют по-разному, но общий эффект один: государство влияет на цену, объём и условия доступа товаров на рынок.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общих правил к региональной интеграции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407210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страны начали согласовывать правила торговли и снижать барьеры, чтобы предотвратить новые торговые конфликты и восстановить международный обмен.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69135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1947: ГАТТ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33388" y="341405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закрепила единые нормы торговли и создала механизм разрешения споров, который делает отношения между странами более предсказуемыми.
</a:t>
            </a:r>
            <a:endParaRPr lang="en-US" sz="1148" dirty="0"/>
          </a:p>
        </p:txBody>
      </p:sp>
      <p:sp>
        <p:nvSpPr>
          <p:cNvPr id="12" name="Text 5"/>
          <p:cNvSpPr txBox="1"/>
          <p:nvPr/>
        </p:nvSpPr>
        <p:spPr>
          <a:xfrm>
            <a:off x="3233400" y="303330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1995: ВТО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96800" y="2906214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USMCA и другие объединения углубляют торговлю внутри региона, уменьшая пошлины и упрощая движение товаров между участниками.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196800" y="2525475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блоки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торговли товарами и услугами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World Trade Statistical Review 2024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сохраняют материальные товары, но цифровые и деловые услуги растут быстрее многих товарных групп.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остаётся преимущественно товарной, однако сфера услуг усиливает роль знаний, технологий и коммуникаций.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350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международная торговля влияет на уровень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15743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расширяет ассортимент продуктов и техники, которых может не быть в стране. Покупатели получают доступ к более разнообразным товарам, а конкуренция между поставщиками сдерживает рост цен.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1344273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широкий выбор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44151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от торговли распределяется по-разному: одни регионы и профессии растут, другие сталкиваются с давлением конкуренции. Поэтому важны переобучение, мобильность работников и поддержка уязвимых отраслей.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4185122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Неравномерные последствия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2521234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отрасли создают спрос на труд, инвестиции и логистику. Там, где предприятия успешно выходят на внешние рынки, чаще появляются рабочие места с более высокой производительностью и оплатой.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2291249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 доходы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3468167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торговлю страны быстрее перенимают новые решения, стандарты и управленческие практики. Это повышает качество продукции, ускоряет модернизацию предприятий и делает экономику более гибкой.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3238177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качество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и развиваются торговые споры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механизм торгового конфликта и ответных мер государств.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меняет международную торговлю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3150" y="21479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и электронные платежи сокращают время поиска покупателей, заключения контрактов и передачи документов. Это особенно важно для малого и среднего бизнеса, который раньше реже выходил на внешние рынки.
</a:t>
            </a:r>
            <a:endParaRPr lang="en-US" sz="834" dirty="0"/>
          </a:p>
        </p:txBody>
      </p:sp>
      <p:sp>
        <p:nvSpPr>
          <p:cNvPr id="12" name="Text 3"/>
          <p:cNvSpPr txBox="1"/>
          <p:nvPr/>
        </p:nvSpPr>
        <p:spPr>
          <a:xfrm>
            <a:off x="523150" y="17813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Сделки быстрее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23150" y="31706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Программирование, дизайн, консультации и обучение всё чаще оказываются через границы без перемещения товара. Для таких услуг важны интернет, цифровая идентификация и надёжная защита данных.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3150" y="28040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услуги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3150" y="41933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документы, отслеживание посылок и международная доставка малых партий сделали торговлю доступнее. Даже небольшие компании могут продавать товары в другие страны почти в реальном времени.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23150" y="38267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логистические модели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мировая торговля реагирует на кризисы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ВТО; индексы мировой торговли, 2007–2021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бьют по торговле не только через спрос, но и через транспорт, страхование, сроки поставок и уверенность компаний в будущем.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быстро падает в периоды потрясений и восстанавливается лишь тогда, когда нормализуются логистика и международный спрос.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7789" y="2199550"/>
            <a:ext cx="476842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разной торговой специализацией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UN Comtrade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структура экспорта зависит от ресурсов, индустриализации и положения страны в мировых транспортных узлах.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специализация отражает не случайность, а сочетание природных условий, уровня технологий и выгодного географического положения.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2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как основа связанного мира
</a:t>
            </a:r>
            <a:endParaRPr lang="en-US" sz="3602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связывает страны в единую систему и показывает, как география, ресурсы и транспорт формируют экономические различия. Она приносит выгоды, но требует устойчивости к кризисам и продуманной торговой политики.
</a:t>
            </a:r>
            <a:endParaRPr lang="en-US" sz="15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2026-06-03T02:33:34Z</dcterms:created>
  <dcterms:modified xsi:type="dcterms:W3CDTF">2026-06-03T02:33:34Z</dcterms:modified>
</cp:coreProperties>
</file>