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75" y="2729242"/>
            <a:ext cx="9144000" cy="24110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76250" y="476538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типа Плоские черви и ключевые темы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2948850" y="180001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2425500" y="1560299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Плоские черви — разнообразный тип животных с плоским телом и уникальными особенностями.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91108" y="0"/>
            <a:ext cx="445033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44553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 значение изучения плоских червей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525725"/>
            <a:ext cx="38661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описания плоских червей относятся к Аристотелю, а термин Platyhelminthes введён в XIX веке. Современные исследования важны для паразитологии, экологии и медицины.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50" y="2439391"/>
            <a:ext cx="2860800" cy="2248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1607" y="2439391"/>
            <a:ext cx="2860800" cy="22489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03172" y="2439391"/>
            <a:ext cx="2860800" cy="22489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50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Белая планария: свободноживущая обитательница пресных вод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Белая планария — небольшой червь, обитающий в ручьях и прудах. Отличается способностью к регенерации и активным поиском пищи. Является примером свободноживущего плоского червя.
</a:t>
            </a:r>
            <a:endParaRPr lang="en-US" sz="1002" dirty="0"/>
          </a:p>
        </p:txBody>
      </p:sp>
      <p:sp>
        <p:nvSpPr>
          <p:cNvPr id="8" name="Text 1"/>
          <p:cNvSpPr txBox="1"/>
          <p:nvPr/>
        </p:nvSpPr>
        <p:spPr>
          <a:xfrm>
            <a:off x="3141607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Печёночный сосальщик: паразит печени животных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плоский червь внедряется в печень травоядных животных, вызывая болезни. Его жизненный цикл сложен, включает смену нескольких хозяев и личиночные стадии.
</a:t>
            </a:r>
            <a:endParaRPr lang="en-US" sz="1002" dirty="0"/>
          </a:p>
        </p:txBody>
      </p:sp>
      <p:sp>
        <p:nvSpPr>
          <p:cNvPr id="9" name="Text 2"/>
          <p:cNvSpPr txBox="1"/>
          <p:nvPr/>
        </p:nvSpPr>
        <p:spPr>
          <a:xfrm>
            <a:off x="6103172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Бычий цепень: гигант среди паразитов кишечника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Бычий цепень может достигать 10 метров в длину. Он паразитирует в кишечнике крупного рогатого скота и человека, питаясь переваренной пищей хозяина.
</a:t>
            </a:r>
            <a:endParaRPr lang="en-US" sz="1002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786525"/>
            <a:ext cx="812700" cy="17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84000" cy="52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представители плоских червей
</a:t>
            </a:r>
            <a:endParaRPr lang="en-US" sz="221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0000" y="180000"/>
            <a:ext cx="7236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тела плоских червей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180012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плоских червей плоское и симметричное, обеспечивая компактность и эффективность передвижения в водной среде и внутри хозяина.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412412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Кожно-мускульный мешок состоит из наружного эпителия и мышечных слоёв — продольных, кольцевых и диагональных для движений.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4644800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Внутренних полостей нет, органы располагаются в плотной паренхиме, которая заполняет пространство между мышцами и органами.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6877187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Плоские черви лишены специализированных дыхательных органов, газообмен происходит поверхностью тела; свободноживущие имеют более развитые органы чувств.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на основе биологических исследований, 2023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Классы плоских червей: сравнительные характеристики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Ресничные — свободноживущие, имеют развитую нервную систему. Сосальщики и ленточные — паразиты с упрощённым строением, но эффективными приспособлениями.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подчёркивает, что паразитические классы имеют упрощённые органы, тогда как ресничные сохраняют сложную структуру.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8847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Кожно-мускульный мешок плоских червей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Наружный эпителий защищает тело и участвует в обмене веществ, сохраняя целостность и водный баланс организма.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171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Кольцевые мышцы обеспечивают сужение тела, а продольные — укорочение и сгибание, позволяя эффективно менять форму.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162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Диагональные мышцы создают сложные движения, необходимые для плавания, передвижения и прикрепления к субстрату.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19558" y="952812"/>
            <a:ext cx="4981200" cy="18095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19596" y="2929828"/>
            <a:ext cx="4981200" cy="180957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226400"/>
            <a:ext cx="3493200" cy="12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Планарии: ветвистая пищеварительная система с одним отверстием
</a:t>
            </a:r>
            <a:pPr algn="l" indent="0" marL="0">
              <a:lnSpc>
                <a:spcPct val="115000"/>
              </a:lnSpc>
              <a:buNone/>
            </a:pPr>
            <a:r>
              <a:rPr lang="en-US" sz="79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планарий есть рот, глотка и сильно разветвлённая средняя кишка, что позволяет переваривать пищу без анального отверстия. Рацион разнообразен и включает мелких животных.
</a:t>
            </a:r>
            <a:endParaRPr lang="en-US" sz="1186" dirty="0"/>
          </a:p>
        </p:txBody>
      </p:sp>
      <p:sp>
        <p:nvSpPr>
          <p:cNvPr id="7" name="Text 1"/>
          <p:cNvSpPr txBox="1"/>
          <p:nvPr/>
        </p:nvSpPr>
        <p:spPr>
          <a:xfrm>
            <a:off x="180050" y="3203451"/>
            <a:ext cx="3493200" cy="12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Ленточные черви: питание через поверхность тела без пищеварения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ленточных червей отсутствует пищеварительная система. Они всасывают питательные вещества прямо через кожу от хозяина, что связано с паразитическим образом жизни.
</a:t>
            </a:r>
            <a:endParaRPr lang="en-US" sz="1202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775075"/>
            <a:ext cx="8127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180000"/>
            <a:ext cx="8784000" cy="50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Пищеварительная система плоских червей
</a:t>
            </a:r>
            <a:endParaRPr lang="en-US" sz="221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Газообмен и выделительная система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180000" y="1150367"/>
            <a:ext cx="4682700" cy="7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Плоские черви дышат всей поверхностью тела, что обеспечивает дыхание в водной или внутренней среде хозяина.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180000" y="1994740"/>
            <a:ext cx="4682700" cy="7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видов ведут анаэробный образ жизни, приспособленный к условиям с низким содержанием кислорода.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80000" y="2839124"/>
            <a:ext cx="4682700" cy="7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Выделительная система состоит из протонефридиев с каналами и 'пламенными клетками', удаляющими отходы и поддерживающими водно-солевой баланс.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180000" y="3683502"/>
            <a:ext cx="4682700" cy="7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система жизненно важна для регуляции внутренней среды и помогает выводить токсичные вещества из организма.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50" y="2440593"/>
            <a:ext cx="4316100" cy="224656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47850" y="2440593"/>
            <a:ext cx="4316100" cy="22465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50" y="900200"/>
            <a:ext cx="40896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нервной системы планарий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Планарии имеют лестничного типа нервную систему с парой мозговых ганглиев и продольными, поперечными нервными стволами, обеспечивающей координацию движений и реакцию на раздражения.
</a:t>
            </a:r>
            <a:endParaRPr lang="en-US" sz="1202" dirty="0"/>
          </a:p>
        </p:txBody>
      </p:sp>
      <p:sp>
        <p:nvSpPr>
          <p:cNvPr id="7" name="Text 1"/>
          <p:cNvSpPr txBox="1"/>
          <p:nvPr/>
        </p:nvSpPr>
        <p:spPr>
          <a:xfrm>
            <a:off x="4647850" y="900200"/>
            <a:ext cx="40896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чувств плоских червей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Свободноживущие виды оснащены примитивными глазами и чувствительными бугорками для восприятия света и химических сигналов, в то время как у паразитов эти органы сильно редуцированы.
</a:t>
            </a:r>
            <a:endParaRPr lang="en-US" sz="1202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786525"/>
            <a:ext cx="812700" cy="17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180000"/>
            <a:ext cx="8784000" cy="52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и органы чувств плоских червей
</a:t>
            </a:r>
            <a:endParaRPr lang="en-US" sz="221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и регенерация плоских червей
</a:t>
            </a:r>
            <a:endParaRPr lang="en-US" sz="2412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80012" y="2030763"/>
            <a:ext cx="21057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Бесполое размножение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Делением тела и регенерацией плоские черви могут восстанавливать утраченные части и быстро увеличивать численность без партнёра.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406095" y="2030763"/>
            <a:ext cx="21057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Гермафродитизм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видов обладают мужскими и женскими половыми органами, что позволяет перекрёстное или самооплодотворение для размножения.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632177" y="2030763"/>
            <a:ext cx="21057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жизненные циклы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Паразитические виды проходят несколько стадий развития, меняют хозяев и личиночные формы, адаптируясь к различным условиям.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858263" y="2030763"/>
            <a:ext cx="21057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Метаморфоз и адаптация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Личинки значительно отличаются от взрослых, что помогает успешно проникать в хозяев и развиваться в специфической внутренней среде.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259" y="1058850"/>
            <a:ext cx="8781482" cy="347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печёночного сосальщика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652300"/>
            <a:ext cx="8784000" cy="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развития и переход между хозяевами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6075" y="1607030"/>
            <a:ext cx="5037900" cy="223001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таблица: планария, печёночный сосальщик, бычий цепень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480161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отличия представителей плоских червей по образу жизни, строению и размножению.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846128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отражают адаптации к свободной и паразитической жизни.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926075" y="4042304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биологические данные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19558" y="952812"/>
            <a:ext cx="4981200" cy="18095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19596" y="2929828"/>
            <a:ext cx="4981200" cy="180957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226400"/>
            <a:ext cx="3493200" cy="12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Планарии и очистка водоёмов
</a:t>
            </a:r>
            <a:pPr algn="l" indent="0" marL="0">
              <a:lnSpc>
                <a:spcPct val="115000"/>
              </a:lnSpc>
              <a:buNone/>
            </a:pPr>
            <a:r>
              <a:rPr lang="en-US" sz="80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Планарии питаются разлагающимися органическими остатками и мелкими беспозвоночными, способствуя разложению веществ и улучшению качества воды. Это ускоряет круговорот веществ в пресноводных экосистемах.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180050" y="3203451"/>
            <a:ext cx="3493200" cy="12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Паразитические плоские черви в экосистемах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Паразиты регулируют численность своих хозяев, влияя на баланс популяций. Также они становятся пищей для других животных, связывая разные уровни пищевых цепей.
</a:t>
            </a:r>
            <a:endParaRPr lang="en-US" sz="1202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775075"/>
            <a:ext cx="8127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180000"/>
            <a:ext cx="8784000" cy="50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роли плоских червей
</a:t>
            </a:r>
            <a:endParaRPr lang="en-US" sz="221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Паразитизм у плоских червей: адаптации и последствия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270925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Паразитические виды утратили избыточные органы чувств, развили специализированные присоски и крючья для крепления внутри хозяина, что обеспечивает надёжную фиксацию.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242893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тело покрыто плотной кутикулой, защищающей от ферментов и иммунных реакций хозяина, что увеличивает шансы на выживание паразита.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3214873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включает смену хозяев, высокую плодовитость и выработку механизмов сопротивления иммунитету для успешного распространения.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0000" y="180000"/>
            <a:ext cx="7236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Плоские черви и человек: биомедицинское значение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180012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виды, такие как эхинококк и свиной цепень, вызывают серьёзные гельминтозы, которые поражают внутренние органы и вызывают хронические болезни.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412412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Заболевания аппелируют к симптомам боли и проблемам пищеварения, часто приводя к истощению и снижению качества жизни.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4644800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Диагностика требует лабораторного подтверждения, а своевременное лечение помогает предотвратить осложнения и распространение инфекций.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6877187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 профилактические меры и санитарное просвещение для уменьшения риска заражения в людских популяциях.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4032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заражений плоскими червями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398400" y="2263862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мытьё рук и тщательная обработка продуктов питания значительно снижают риск заражения. Кипячение воды гарантирует уничтожение личинок и яиц паразитов.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98400" y="3264888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Тщательная термическая обработка мяса и рыбы исключает попадание в организм живых паразитов. Ветеринарный контроль и санитарное образование повышают безопасность населения.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80488" y="787575"/>
            <a:ext cx="7783023" cy="248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и частота заражений плоскими червями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179996" y="3852977"/>
            <a:ext cx="4298700" cy="8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паразитарных инфекций плоских червей в разных регионах мира и их частота по данным ВОЗ.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4782675"/>
            <a:ext cx="8127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4665300" y="3852975"/>
            <a:ext cx="4298700" cy="8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заболеваемость связана с санитарными условиями и традициями питания.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3350154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ВОЗ, 2022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Плоские черви в науке и образовании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689900"/>
            <a:ext cx="31941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Планарии служат моделью для изучения процессов регенерации и особенностей нервной системы из-за своей способности восстанавливаться.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725898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Плоские черви являются классическим объектом для лабораторных практикумов и биологических олимпиад, способствуя углублённому изучению биологии.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581081" y="1689900"/>
            <a:ext cx="31941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паразитизма способствуют созданию новых лекарственных препаратов и методов профилактики инфекций, улучшая медицинские подходы.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50" y="2439391"/>
            <a:ext cx="2860800" cy="2248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1607" y="2439391"/>
            <a:ext cx="2860800" cy="22489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03172" y="2439391"/>
            <a:ext cx="2860800" cy="22489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50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Регенерация планарий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Планарии обладают уникальной способностью полностью восстанавливать тело из небольших его частей. Это делает их ценным объектом для изучения регенеративных процессов в биологии.
</a:t>
            </a:r>
            <a:endParaRPr lang="en-US" sz="1002" dirty="0"/>
          </a:p>
        </p:txBody>
      </p:sp>
      <p:sp>
        <p:nvSpPr>
          <p:cNvPr id="8" name="Text 1"/>
          <p:cNvSpPr txBox="1"/>
          <p:nvPr/>
        </p:nvSpPr>
        <p:spPr>
          <a:xfrm>
            <a:off x="3141607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Размеры ленточного червя Taenia saginata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паразит может достигать длины до 10 метров и жить до 25 лет внутри кишечника крупного рогатого скота, что выделяет его среди других плоских червей.
</a:t>
            </a:r>
            <a:endParaRPr lang="en-US" sz="1002" dirty="0"/>
          </a:p>
        </p:txBody>
      </p:sp>
      <p:sp>
        <p:nvSpPr>
          <p:cNvPr id="9" name="Text 2"/>
          <p:cNvSpPr txBox="1"/>
          <p:nvPr/>
        </p:nvSpPr>
        <p:spPr>
          <a:xfrm>
            <a:off x="6103172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Антикоагулянты плоских червей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вырабатывают вещества, мешающие свёртыванию крови хозяина, что облегчает питание и закрепление паразита в тканях организма.
</a:t>
            </a:r>
            <a:endParaRPr lang="en-US" sz="1002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786525"/>
            <a:ext cx="812700" cy="17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84000" cy="52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плоских червях
</a:t>
            </a:r>
            <a:endParaRPr lang="en-US" sz="221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76250" y="1444443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значение изучения плоских червей
</a:t>
            </a:r>
            <a:endParaRPr lang="en-US" sz="3212" dirty="0"/>
          </a:p>
        </p:txBody>
      </p:sp>
      <p:sp>
        <p:nvSpPr>
          <p:cNvPr id="4" name="Text 1"/>
          <p:cNvSpPr txBox="1"/>
          <p:nvPr/>
        </p:nvSpPr>
        <p:spPr>
          <a:xfrm>
            <a:off x="2425500" y="2677079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Плоские черви играют важную роль в природе и медицине. Их изучение помогает раскрыть биологические механизмы и найти решения для охраны здоровья и экологии.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2026-05-07T14:01:49Z</dcterms:created>
  <dcterms:modified xsi:type="dcterms:W3CDTF">2026-05-07T14:01:49Z</dcterms:modified>
</cp:coreProperties>
</file>