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роман о свободе, совести и силе слова
</a:t>
            </a:r>
            <a:endParaRPr lang="en-US" sz="257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выбора, любви и неуничтожимого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рождался роман в эпоху давления и цензуры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начал работу над романом в 1928 году, когда литература и театр находились под жёстким идеологическим контролем. Личный опыт запретов, критики и наблюдений за московской жизнью стал основой замысла.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версия романа была уничтожена автором в 1930 году, что стало переломным моментом в истории текста и показало масштаб внутреннего кризиса писателя.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редакциях 1931–1936 годов постепенно выстраивались основные сюжетные линии, уточнялись характеры героев и усиливалось переплетение сатиры, философии и любовной истории.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этап работы в 1937–1940 годах закрепил связь московских глав с ершалаимским сюжетом и линией Мастера, сделав композицию более цельной и многослойной.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финальных вариантах особенно ясно обозначились темы свободы, страха и нравственной ответственности, которые определяют смысл всего романа.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и редактирования романа
</a:t>
            </a:r>
            <a:endParaRPr lang="en-US" sz="25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1930-х годов как художественная среда романа
</a:t>
            </a:r>
            <a:endParaRPr lang="en-US" sz="187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Коммунальный быт и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главы передают тесноту коммунального пространства, бытовую неустроенность и постоянную зависимость людей от мелких материальных забот. Повседневность выглядит нервной и утомительной.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подозрительности и духовной пустоты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показан как среда, где страх, карьеризм и корысть становятся нормой поведения. Официальные лозунги здесь резко расходятся с реальной жизнью и внутренним состоянием людей.
</a:t>
            </a:r>
            <a:endParaRPr lang="en-US" sz="14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появление обнажает жадность, трусость, ложь и духовную неустойчивость москвичей, поэтому фантастика в романе работает как способ точного социального диагноза.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Коровьев, Бегемот, Азазелло и Гелла создают мир гротеска и сатирической игры, где комизм быстро переходит в тревогу и разоблачение.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не выступает как прямолинейное воплощение зла: он скорее проверяет людей, заставляя их проявить истинные мотивы, слабости и привычку к самообману.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и его свита как испытание для Москвы
</a:t>
            </a:r>
            <a:endParaRPr lang="en-US" sz="23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романа: три сюжетные линии
</a:t>
            </a:r>
            <a:endParaRPr lang="en-US" sz="252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параллельное развитие московской, ершалаимской и любовной линий и их взаимные переходы.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показан как писатель, которого сломили травля и непризнание, но не заставили отказаться от внутренней правды и верности своему тексту.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раскрывает конфликт между творческой свободой и давлением среды, а отказ от имени подчёркивает потерю опоры, достоинства и прежней целостности личности.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Сожжение рукописи становится знаком духовной катастрофы, однако роман утверждает: уничтожить созданное подлинным талантом произведение невозможно до конца.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как образ художника в несвободном мире
</a:t>
            </a:r>
            <a:endParaRPr lang="en-US" sz="2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не ограничивается ролью возлюбленной: она действует решительно, берёт ответственность на себя и сама выбирает путь, связанный с риском и испытанием.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как активный и самостоятельный персонаж
</a:t>
            </a:r>
            <a:endParaRPr lang="en-US" sz="201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 спасения Мастера она принимает опасное предложение, не отступая перед страхом и неизвестностью, что подчёркивает силу её характера.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бала Маргарита сохраняет внутреннее достоинство, выдержку и способность к состраданию, хотя находится в центре фантастического и тревожного события.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соединяет любовь, верность, смелость и нравственную самостоятельность, поэтому Маргарита становится одной из самых сильных фигур романа.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роману М. А. Булгакова «Мастер и Маргарита»; интерпретация по структуре произведения.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романа и их связь с сюжетными линиями
</a:t>
            </a:r>
            <a:endParaRPr lang="en-US" sz="179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каждая линия романа развивает не одну, а несколько взаимосвязанных 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переплетаются и усиливают друг друга, создавая единый философский смысл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Понтий Пилат: выбор между совестью и властью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понимает, что Иешуа говорит правду, но всё же выбирает осторожность и подчинение власти, потому что боится личной ответственности за решение.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внутренняя капитуляция делает ершалаимские главы универсальными: Булгаков показывает, как страх перед силой может заставить человека предать собственную совесть.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87" y="980451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28" y="2849996"/>
            <a:ext cx="847200" cy="67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3051" y="2825576"/>
            <a:ext cx="817425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как нравственный центр ершалаимских глав
</a:t>
            </a:r>
            <a:endParaRPr lang="en-US" sz="2168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свободным внутренне, хотя формально полностью зависим от власти Пилата и суда. Он не отказывается от убеждений и не приспосабливает речь к ожиданиям сильных мира.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говорит с каждым без вражды и унижения, даже когда отвечает на допрос. Его мягкость подчёркивает, что нравственная сила может проявляться не в насилии, а в сочувствии и спокойном достоинстве.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насилия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не предлагает сопротивляться злу силой и не отвечает агрессией на угрозу. Такая позиция делает его образ нравственным ориентиром, противопоставленным жестокости и принуждению.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униженном положении он сохраняет уважение к собеседнику и ясность мысли. Булгаков показывает, что достоинство человека не зависит от статуса, одежды или исхода суда.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контраст
</a:t>
            </a:r>
            <a:pPr algn="ctr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страха, лжи и выгодного молчания Иешуа звучит как напоминание о возможности добра. Его образ помогает увидеть, насколько моральный выбор важнее внешней победы.
</a:t>
            </a:r>
            <a:endParaRPr lang="en-US" sz="13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показывает, что в романе каждый герой одновременно движет сюжет и раскрывает философскую тему.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«Мастер и Маргарита»; анализ персонажей по тексту романа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смысловые функции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герои у Булгакова не сводятся к типажам: каждый выполняет сюжетную роль и одновременно выражает важную идею о свободе, совести, любви или страхе.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стала символом того, что подлинное искусство переживает уничтожение текста и попытки заставить автора замолчать.
</a:t>
            </a:r>
            <a:endParaRPr lang="en-US" sz="168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этой формулы в романе подтверждает: цензура и страх не могут отменить созданное по-настоящему.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«Мастер и Маргарита»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«Мастер и Маргарита»; структурный анализ романа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в романе
</a:t>
            </a:r>
            <a:endParaRPr lang="en-US" sz="242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оппозиция не существует отдельно: в разных сюжетных линиях они перекликаются и усиливают друг друга.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на конфликте противоположных ценностей, поэтому смысл раскрывается через сравнение и выбор, а не через прямое наставление.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несколько жанровых начал: сатиру, философскую притчу, мистический роман и любовную историю. Благодаря этому произведение читается и как увлекательный сюжет, и как размышление о человеке.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резко различается по стилю: рядом существуют разговорная ирония, канцелярские штампы, библейская торжественность и высокая литературная интонация. Такое разнообразие делает мир романа живым и объёмным.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московских сцен строится на точных бытовых деталях, речевых сбоях и гротеске, но за смехом всегда чувствуется серьёзная социальная и нравственная критика. Сатира у Булгакова не отделяется от философии.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Ершалаимские главы звучат более сдержанно и возвышенно, а линия Мастера и Маргариты — эмоционально и лирически. Контраст стилей помогает автору показать разные уровни одной и той же истории.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язык и стиль романа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Мастера и Маргариты к финалу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событий линии Мастера и Маргариты от кризиса героя до перехода к покою.
</a:t>
            </a:r>
            <a:endParaRPr lang="en-US" sz="9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Сатаны как кульминация фантастической линии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Сатаны превращается в сцену символического суда: здесь собираются исторические и гротескные фигуры, а роскошь, шум и театральность подчёркивают масштаб человеческих пороков.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Маргариты этот эпизод становится испытанием характера. Она сохраняет самообладание и сострадание, поэтому фантастическая сцена раскрывает не только зло, но и силу нравственной стойкости.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Булгаков: датировка работы над романом по рукописным материалам и биографическим исследованиям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Редакции романа и хронология работы Булгакова
</a:t>
            </a:r>
            <a:endParaRPr lang="en-US" sz="210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текстом шла в условиях болезни автора и постоянной литературной неопределённости, что усиливало драматизм его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роман создавался как долгий труд, где художественная форма постепенно уточнялась вместе с изменением авторского замысла.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занял особое место в школьном и университетском чтении, потому что соединяет занимательный сюжет с серьёзными вопросами о совести, свободе и ответственности человека.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в русской культуре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Воланда, Маргариты и Понтия Пилата стали частью культурной памяти: к ним обращаются в театре, кино, иллюстрации и литературных обсуждениях уже много десятилетий.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«рукописи не горят» вышла за пределы книги и превратилась в устойчивый символ того, что настоящее художественное слово переживает запреты, потери и время.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Булгакова по-прежнему важен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остаётся современным, потому что говорит о свободе, страхе, достоинстве и любви языком сильного художественного конфликта. Эти вопросы не теряют значения и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2026-05-20T02:01:02Z</dcterms:created>
  <dcterms:modified xsi:type="dcterms:W3CDTF">2026-05-20T02:01:02Z</dcterms:modified>
</cp:coreProperties>
</file>