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 — страна Южной Европы с богатой природой и историей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 стране Альп, древних городов и средиземноморских берегов.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Италия: страна у Средиземного моря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 расположена между Центральной Европой и Средиземным морем. Она занимает важное положение на карте Европы, объединяя материк, Апеннинский полуостров, Сицилию и Сардинию, а также богатую историю и современную жизнь.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875" y="1789450"/>
            <a:ext cx="23940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8100" y="1789450"/>
            <a:ext cx="239400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4100" y="1798083"/>
            <a:ext cx="249900" cy="222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15325" y="1798083"/>
            <a:ext cx="249900" cy="22213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и соседи Италии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Сухопутные соседи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 граничит с Францией, Швейцарией, Австрией и Словенией. Такое положение делает её важным мостом между странами Центральной Европы и средиземноморским регионом.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государства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территории Италии расположены Ватикан и Сан-Марино. Эти государства невелики по размеру, но имеют особое историческое и культурное значение, тесно связанное с жизнью страны.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берега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Италию омывают сразу несколько морей, поэтому её береговая линия очень протяжённая. Это создаёт удобные условия для морских путей, портов, рыболовства и отдыха у моря.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положения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к морю помогает Италии развивать торговлю, туризм и связь с другими странами. Природное положение страны делает морские маршруты особенно важными для экономики и повседневной 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045151"/>
            <a:ext cx="4873500" cy="13760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сведения об Италии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данные помогают увидеть ключевые особенности страны и понять её место в Европе.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 сочетает сравнительно небольшую территорию, большое население и значительную культурную роль в Европе.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данные ООН и Eurostat
</a:t>
            </a:r>
            <a:endParaRPr lang="en-US" sz="7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Италии: горы, равнины и вулканы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3940575" y="1681600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Альпы на севере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Италии занимают Альпы — высокая горная система с вершинами, ледниками и снежными районами. Они влияют на климат, транспорт и хозяйственную деятельность, особенно в приграничных областях.
</a:t>
            </a:r>
            <a:endParaRPr lang="en-US" sz="1170" dirty="0"/>
          </a:p>
        </p:txBody>
      </p:sp>
      <p:sp>
        <p:nvSpPr>
          <p:cNvPr id="11" name="Text 3"/>
          <p:cNvSpPr txBox="1"/>
          <p:nvPr/>
        </p:nvSpPr>
        <p:spPr>
          <a:xfrm>
            <a:off x="3940575" y="2502426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Апеннины в центре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Апеннины тянутся вдоль полуострова почти по всей его длине. Эти горы формируют сложный рельеф, разделяют территории и задают направление многим дорогам и населённым пунктам.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940575" y="3323251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Долина реки По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Крупнейшая равнина страны — долина По. Здесь удобные условия для земледелия, строительства дорог и размещения городов, поэтому эта территория стала одной из самых населённых и хозяйственно развитых.
</a:t>
            </a:r>
            <a:endParaRPr lang="en-US" sz="1170" dirty="0"/>
          </a:p>
        </p:txBody>
      </p:sp>
      <p:sp>
        <p:nvSpPr>
          <p:cNvPr id="13" name="Text 5"/>
          <p:cNvSpPr txBox="1"/>
          <p:nvPr/>
        </p:nvSpPr>
        <p:spPr>
          <a:xfrm>
            <a:off x="3940575" y="4144075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Вулканы и опасности
</a:t>
            </a:r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Италии находятся Везувий, Этна и Стромболи. Их наличие связано с высокой сейсмической активностью, поэтому здесь особенно важны наблюдение за природными процессами и меры безопасности.
</a:t>
            </a:r>
            <a:endParaRPr lang="en-US" sz="119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Италии и их главные функции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что каждый город выполняет свою особую роль: одни управляют страной, другие развивают экономику, а третьи сохраняют культурное наследие и привлекают туристов.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значение имеет Рим как столица, а Милан и Неаполь усиливают экономический и транспортный потенциал страны.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 описанным функциям городов
</a:t>
            </a:r>
            <a:endParaRPr lang="en-US" sz="7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Италии и его особенности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97975" y="1749900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Средиземноморский характер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Италии находится в зоне средиземноморского климата. Здесь лето обычно жаркое и сухое, а зима мягкая и более влажная, чем в северных районах Европы.
</a:t>
            </a:r>
            <a:endParaRPr lang="en-US" sz="1072" dirty="0"/>
          </a:p>
        </p:txBody>
      </p:sp>
      <p:sp>
        <p:nvSpPr>
          <p:cNvPr id="11" name="Text 3"/>
          <p:cNvSpPr txBox="1"/>
          <p:nvPr/>
        </p:nvSpPr>
        <p:spPr>
          <a:xfrm>
            <a:off x="497975" y="2576035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прохладнее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страны климат заметно прохладнее, потому что здесь сильнее влияние гор и удалённость от южного тепла. В Альпах зима длинная, снежная и подходит для зимних видов отдыха.
</a:t>
            </a:r>
            <a:endParaRPr lang="en-US" sz="1037" dirty="0"/>
          </a:p>
        </p:txBody>
      </p:sp>
      <p:sp>
        <p:nvSpPr>
          <p:cNvPr id="12" name="Text 4"/>
          <p:cNvSpPr txBox="1"/>
          <p:nvPr/>
        </p:nvSpPr>
        <p:spPr>
          <a:xfrm>
            <a:off x="497975" y="3402171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условий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различия связаны с большой протяжённостью Италии с севера на юг. Море смягчает погоду на побережьях, а в глубине страны перепады температуры заметнее.
</a:t>
            </a:r>
            <a:endParaRPr lang="en-US" sz="1071" dirty="0"/>
          </a:p>
        </p:txBody>
      </p:sp>
      <p:sp>
        <p:nvSpPr>
          <p:cNvPr id="13" name="Text 5"/>
          <p:cNvSpPr txBox="1"/>
          <p:nvPr/>
        </p:nvSpPr>
        <p:spPr>
          <a:xfrm>
            <a:off x="497975" y="4228323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сельского хозяйства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климат помогает выращивать виноград, оливки, цитрусовые, овощи и зерновые культуры. Поэтому природные условия Италии поддерживают разнообразное сельское хозяйство и знаменитые продукты питания.
</a:t>
            </a:r>
            <a:endParaRPr lang="en-US" sz="103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природа влияет на хозяйство и жизнь людей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рельеф, климат и моря формируют хозяйство Италии.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Италии и размещение жителей
</a:t>
            </a:r>
            <a:endParaRPr lang="en-US" sz="221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образ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жителей Италии живёт в городах. Именно там сосредоточены работа, школы, транспорт, магазины и культурные центры, поэтому города остаются главными местами притяжения населения.
</a:t>
            </a:r>
            <a:endParaRPr lang="en-US" sz="1342" dirty="0"/>
          </a:p>
        </p:txBody>
      </p:sp>
      <p:sp>
        <p:nvSpPr>
          <p:cNvPr id="10" name="Text 3"/>
          <p:cNvSpPr txBox="1"/>
          <p:nvPr/>
        </p:nvSpPr>
        <p:spPr>
          <a:xfrm>
            <a:off x="2445608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заселён плотнее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густонаселённая часть страны — север, особенно долина реки По. Здесь много предприятий, дорог и крупных городов, поэтому людей привлекают более широкие возможности для жизни и работы.
</a:t>
            </a:r>
            <a:endParaRPr lang="en-US" sz="1342" dirty="0"/>
          </a:p>
        </p:txBody>
      </p:sp>
      <p:sp>
        <p:nvSpPr>
          <p:cNvPr id="11" name="Text 4"/>
          <p:cNvSpPr txBox="1"/>
          <p:nvPr/>
        </p:nvSpPr>
        <p:spPr>
          <a:xfrm>
            <a:off x="4629623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 заселён реже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юге Италии население размещено менее плотно, чем на севере. Это связано с различиями в развитии хозяйства, транспортной сети и природных условиях на разных территориях.
</a:t>
            </a:r>
            <a:endParaRPr lang="en-US" sz="1342" dirty="0"/>
          </a:p>
        </p:txBody>
      </p:sp>
      <p:sp>
        <p:nvSpPr>
          <p:cNvPr id="12" name="Text 5"/>
          <p:cNvSpPr txBox="1"/>
          <p:nvPr/>
        </p:nvSpPr>
        <p:spPr>
          <a:xfrm>
            <a:off x="6813651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условий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жителей связано не только с экономикой, но и с природой. Равнины, мягкий климат и удобные связи способствуют росту городов, а горы ограничивают заселение некоторых районов.
</a:t>
            </a:r>
            <a:endParaRPr lang="en-US" sz="134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 — столица Италии и город с древней историей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3940575" y="1681600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Вечный город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часто называют Вечным городом, потому что его история насчитывает тысячи лет. Здесь особенно заметно, как древность и современность живут рядом и создают неповторимый облик столицы.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940575" y="2502426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 античности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Риме находятся Колизей, Римский форум и Пантеон. Эти памятники помогают представить жизнь Древнего Рима и делают город важным местом для изучения истории и культуры.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940575" y="3323251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Политический центр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Рим является столицей Италии и главным центром управления страной. Здесь расположены государственные учреждения, которые принимают важные решения для всей страны.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940575" y="4144075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интерес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привлекает туристов со всего мира благодаря памятникам разных эпох, музеям и особой атмосфере. В городе также находится Ватикан, имеющий большое духовное и культурное значение.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Древнего Рима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5850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VIII век до н. э.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берегах Тибра возник Рим — сначала небольшое поселение, а затем центр, который постепенно объединил Италию и стал основой будущей римской державы.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672025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 век н. э.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падения Западной Римской империи многие её достижения не исчезли: латинский язык, право и традиции власти продолжили жить в Европе.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2468947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век до н. э. — II век н. э.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эпоху расцвета Римская империя создала дороги, города, законы и систему управления, которые повлияли на жизнь всего Средиземноморья.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875113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Наше время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античности видны в архитектуре, названиях, городском устройстве и культуре Италии. Изучение Древнего Рима помогает понять истоки многих европейских традиций.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 и эпоха Возрождения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1408271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новой эпохи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Возрождение началось в Италии как движение, вернувшее интерес к человеку, знаниям и античному наследию. Оно изменило представления об искусстве, науке и красоте.
</a:t>
            </a:r>
            <a:endParaRPr lang="en-US" sz="1160" dirty="0"/>
          </a:p>
        </p:txBody>
      </p:sp>
      <p:sp>
        <p:nvSpPr>
          <p:cNvPr id="11" name="Text 3"/>
          <p:cNvSpPr txBox="1"/>
          <p:nvPr/>
        </p:nvSpPr>
        <p:spPr>
          <a:xfrm>
            <a:off x="2436615" y="1408271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Города-центры 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Флоренция, Рим и Венеция стали главными центрами Возрождения. Здесь работали мастера, создававшие произведения, которые позднее признали вершинами европейской культуры.
</a:t>
            </a:r>
            <a:endParaRPr lang="en-US" sz="1160" dirty="0"/>
          </a:p>
        </p:txBody>
      </p:sp>
      <p:sp>
        <p:nvSpPr>
          <p:cNvPr id="12" name="Text 4"/>
          <p:cNvSpPr txBox="1"/>
          <p:nvPr/>
        </p:nvSpPr>
        <p:spPr>
          <a:xfrm>
            <a:off x="4611634" y="1408259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мастера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Леонардо да Винчи, Микеланджело и Рафаэль прославили Италию своими картинами, скульптурами и архитектурными замыслами. Их творчество изучают во всём мире.
</a:t>
            </a:r>
            <a:endParaRPr lang="en-US" sz="1160" dirty="0"/>
          </a:p>
        </p:txBody>
      </p:sp>
      <p:sp>
        <p:nvSpPr>
          <p:cNvPr id="13" name="Text 5"/>
          <p:cNvSpPr txBox="1"/>
          <p:nvPr/>
        </p:nvSpPr>
        <p:spPr>
          <a:xfrm>
            <a:off x="6786653" y="1408271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для Европы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Итальянское Возрождение повлияло на развитие искусства и науки в других странах. Многие методы, идеи и художественные образы стали частью мировой культуры.
</a:t>
            </a:r>
            <a:endParaRPr lang="en-US" sz="116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525" y="1042040"/>
            <a:ext cx="8625000" cy="243529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отрасли экономики Италии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сферы дают Италии рабочие места, доходы и международную известность.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Италии держится на сочетании промышленности, услуг и сельского хозяйства. Особенно заметны экспортные отрасли и сферы, связанные с культурой и образом жизни.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данные о хозяйстве Италии, материалы Eurostat и общеэкономические обзоры
</a:t>
            </a:r>
            <a:endParaRPr lang="en-US" sz="7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Италия привлекает туристов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Италии туристы могут за один поезд увидеть древние руины, музеи мирового уровня, морское побережье и горные пейзажи.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объекты занимают наибольшую долю интереса, потому что именно они делают Италию особенно узнаваемой и привлекательной для поездок.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о туризме в Италии и культурном наследии страны
</a:t>
            </a:r>
            <a:endParaRPr lang="en-US" sz="7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544" y="1405400"/>
            <a:ext cx="179813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544" y="3057275"/>
            <a:ext cx="179813" cy="20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1594" y="1405400"/>
            <a:ext cx="179813" cy="20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11594" y="3057275"/>
            <a:ext cx="179813" cy="205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Итальянская кухня как часть культуры страны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Пицца и паста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блюда стали символами Италии во всём мире. Они просты по составу, но разнообразны по рецептам и отражают привычки разных регионов страны.
</a:t>
            </a:r>
            <a:endParaRPr lang="en-US" sz="1137" dirty="0"/>
          </a:p>
        </p:txBody>
      </p:sp>
      <p:sp>
        <p:nvSpPr>
          <p:cNvPr id="10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Вино и томаты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 известна винодельческими традициями, а томаты стали основой многих популярных блюд. Эти продукты связаны с тёплым климатом и развитым сельским хозяйством.
</a:t>
            </a:r>
            <a:endParaRPr lang="en-US" sz="1137" dirty="0"/>
          </a:p>
        </p:txBody>
      </p:sp>
      <p:sp>
        <p:nvSpPr>
          <p:cNvPr id="11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 и масло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 и оливковое масло занимают важное место в повседневной кухне. Их используют в салатах, соусах, горячих блюдах и традиционных закусках.
</a:t>
            </a:r>
            <a:endParaRPr lang="en-US" sz="1137" dirty="0"/>
          </a:p>
        </p:txBody>
      </p:sp>
      <p:sp>
        <p:nvSpPr>
          <p:cNvPr id="12" name="Text 5"/>
          <p:cNvSpPr txBox="1"/>
          <p:nvPr/>
        </p:nvSpPr>
        <p:spPr>
          <a:xfrm>
            <a:off x="478385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Регионы вкуса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района свои особенности: Неаполь славится пиццей, Эмилия-Романья — пастой и сырами, Сицилия — сладостями и цитрусовыми десертами.
</a:t>
            </a:r>
            <a:endParaRPr lang="en-US" sz="113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Моря, порты и морская торговля Италии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97975" y="1749900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Протяжённые берега
</a:t>
            </a:r>
            <a:pPr algn="l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 имеет длинную береговую линию, поэтому море влияет на транспорт, торговлю и отдых. Побережье связывает страну с другими государствами Средиземноморья.
</a:t>
            </a:r>
            <a:endParaRPr lang="en-US" sz="1070" dirty="0"/>
          </a:p>
        </p:txBody>
      </p:sp>
      <p:sp>
        <p:nvSpPr>
          <p:cNvPr id="11" name="Text 3"/>
          <p:cNvSpPr txBox="1"/>
          <p:nvPr/>
        </p:nvSpPr>
        <p:spPr>
          <a:xfrm>
            <a:off x="497975" y="2576035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порты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Генуя, Триест, Неаполь и Венеция — важные морские ворота страны. Через них проходят грузы, пассажиры и товары для внутреннего рынка.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97975" y="3402171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пути помогают Италии вести обмен с Европой, Северной Африкой и странами Ближнего Востока. Это усиливает значение портов для экономики.
</a:t>
            </a:r>
            <a:endParaRPr lang="en-US" sz="1191" dirty="0"/>
          </a:p>
        </p:txBody>
      </p:sp>
      <p:sp>
        <p:nvSpPr>
          <p:cNvPr id="13" name="Text 5"/>
          <p:cNvSpPr txBox="1"/>
          <p:nvPr/>
        </p:nvSpPr>
        <p:spPr>
          <a:xfrm>
            <a:off x="497975" y="4228323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у моря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поддерживает рыболовство, пассажирские перевозки и курортный отдых. Для многих жителей и туристов побережье остаётся важной частью повседневной жизни.
</a:t>
            </a:r>
            <a:endParaRPr lang="en-US" sz="111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знакомства с Италией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городов и природных районов для путешествия по самым известным местам страны.
</a:t>
            </a:r>
            <a:endParaRPr lang="en-US" sz="11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и задачи современной Италии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261600" y="1408272"/>
            <a:ext cx="16734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Старение населения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3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 во многих европейских странах, в Италии растёт доля пожилых людей. Это увеличивает нагрузку на систему здравоохранения и социальную поддержку.
</a:t>
            </a:r>
            <a:endParaRPr lang="en-US" sz="1060" dirty="0"/>
          </a:p>
        </p:txBody>
      </p:sp>
      <p:sp>
        <p:nvSpPr>
          <p:cNvPr id="12" name="Text 3"/>
          <p:cNvSpPr txBox="1"/>
          <p:nvPr/>
        </p:nvSpPr>
        <p:spPr>
          <a:xfrm>
            <a:off x="1998422" y="1408272"/>
            <a:ext cx="16734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между севером и югом
</a:t>
            </a:r>
            <a:pPr algn="l" indent="0" marL="0">
              <a:lnSpc>
                <a:spcPct val="115000"/>
              </a:lnSpc>
              <a:buNone/>
            </a:pPr>
            <a:r>
              <a:rPr lang="en-US" sz="3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страны развитее экономически, чем юг. Из-за этого различаются уровень жизни, количество рабочих мест и возможности для молодёжи.
</a:t>
            </a:r>
            <a:endParaRPr lang="en-US" sz="1060" dirty="0"/>
          </a:p>
        </p:txBody>
      </p:sp>
      <p:sp>
        <p:nvSpPr>
          <p:cNvPr id="13" name="Text 4"/>
          <p:cNvSpPr txBox="1"/>
          <p:nvPr/>
        </p:nvSpPr>
        <p:spPr>
          <a:xfrm>
            <a:off x="3735248" y="1408260"/>
            <a:ext cx="16734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риски
</a:t>
            </a:r>
            <a:pPr algn="l" indent="0" marL="0">
              <a:lnSpc>
                <a:spcPct val="115000"/>
              </a:lnSpc>
              <a:buNone/>
            </a:pPr>
            <a:r>
              <a:rPr lang="en-US" sz="3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Землетрясения и извержения вулканов требуют постоянного наблюдения, современных норм строительства и хорошей подготовки служб спасения.
</a:t>
            </a:r>
            <a:endParaRPr lang="en-US" sz="1060" dirty="0"/>
          </a:p>
        </p:txBody>
      </p:sp>
      <p:sp>
        <p:nvSpPr>
          <p:cNvPr id="14" name="Text 5"/>
          <p:cNvSpPr txBox="1"/>
          <p:nvPr/>
        </p:nvSpPr>
        <p:spPr>
          <a:xfrm>
            <a:off x="5472074" y="1408272"/>
            <a:ext cx="16734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наследия
</a:t>
            </a:r>
            <a:pPr algn="l" indent="0" marL="0">
              <a:lnSpc>
                <a:spcPct val="115000"/>
              </a:lnSpc>
              <a:buNone/>
            </a:pPr>
            <a:r>
              <a:rPr lang="en-US" sz="3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Италии важно беречь памятники архитектуры, музеи и исторические центры. Большой поток туристов помогает экономике, но усиливает нагрузку на города.
</a:t>
            </a:r>
            <a:endParaRPr lang="en-US" sz="1060" dirty="0"/>
          </a:p>
        </p:txBody>
      </p:sp>
      <p:sp>
        <p:nvSpPr>
          <p:cNvPr id="15" name="Text 6"/>
          <p:cNvSpPr txBox="1"/>
          <p:nvPr/>
        </p:nvSpPr>
        <p:spPr>
          <a:xfrm>
            <a:off x="7208906" y="1408260"/>
            <a:ext cx="16734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туризма
</a:t>
            </a:r>
            <a:pPr algn="l" indent="0" marL="0">
              <a:lnSpc>
                <a:spcPct val="115000"/>
              </a:lnSpc>
              <a:buNone/>
            </a:pPr>
            <a:r>
              <a:rPr lang="en-US" sz="3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приносит значительные доходы, но сильно зависит от сезона и внешних обстоятельств. Поэтому стране нужно развивать разные отрасли экономики.
</a:t>
            </a:r>
            <a:endParaRPr lang="en-US" sz="106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Италия выделяется среди стран Южной Европы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 заметна не только размерами, но и тем, как тесно в ней соединяются историческое наследие, искусство, кухня и современная экономика.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совокупности показателей Италия выделяется как один из главных культурных и туристических центров Европы, а не только как крупная страна региона.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данные: площадь и население — Eurostat и ООН; объекты ЮНЕСКО — официальный список ЮНЕСКО
</a:t>
            </a:r>
            <a:endParaRPr lang="en-US" sz="7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Италия: страна, где прошлое и настоящее живут рядом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 соединяет удобное положение, разнообразную природу и богатое наследие древности и Возрождения. Благодаря городам, морям и культуре она остаётся яркой и значимой страной Южной Европы.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2026-06-02T13:41:24Z</dcterms:created>
  <dcterms:modified xsi:type="dcterms:W3CDTF">2026-06-02T13:41:24Z</dcterms:modified>
</cp:coreProperties>
</file>