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почвы и изменение климата: биологическая связь двух глобальных процессов
</a:t>
            </a:r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 — живая система, влияющая на климат, урожай и устойчивость биосферы.
</a:t>
            </a:r>
            <a:endParaRPr lang="en-US" sz="308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образуется во взаимодействии горных пород, воды, воздуха и живых организмов. Она участвует в круговороте углерода, азота и воды, а её деградация уже затронула значительную часть земель мира и снижает устойчивость экосистем к засухам и ливням.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в биосфере: почему это важно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разрушение почвы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и ветровая эрозия уносят наиболее плодородную часть почвы, где сосредоточены гумус, корни и микроорганизмы. Из-за этого поверхность быстро обедняется и становится менее устойчивой к дальнейшему разрушению.
</a:t>
            </a:r>
            <a:endParaRPr lang="en-US" sz="1256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и смыв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Уплотнение, засоление и закисление нарушают пористость, аэрацию и влагоёмкость. Почва хуже пропускает воду и воздух, поэтому корни развиваются медленнее, а растения сильнее страдают от стресса.
</a:t>
            </a:r>
            <a:endParaRPr lang="en-US" sz="1256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структуры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металлы и пестициды накапливаются в почве и могут переходить в пищевые цепи. Это угнетает живые организмы почвы и снижает её способность к естественному восстановлению.
</a:t>
            </a:r>
            <a:endParaRPr lang="en-US" sz="1270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загрязнение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уменьшается содержание органического вещества, почва теряет питательные элементы и хуже удерживает влагу. Одновременно замедляется работа почвенных микроорганизмов, которые обеспечивают разложение остатков и питание растений.
</a:t>
            </a:r>
            <a:endParaRPr lang="en-US" sz="1185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гумуса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Почвенный профиль как среда жизни и запас углерода
</a:t>
            </a:r>
            <a:endParaRPr lang="en-US" sz="2364" dirty="0"/>
          </a:p>
        </p:txBody>
      </p:sp>
      <p:sp>
        <p:nvSpPr>
          <p:cNvPr id="9" name="Text 2"/>
          <p:cNvSpPr txBox="1"/>
          <p:nvPr/>
        </p:nvSpPr>
        <p:spPr>
          <a:xfrm>
            <a:off x="420500" y="1449493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почвенном профиле разные слои выполняют разные функции: одни накапливают органическое вещество, другие обеспечивают фильтрацию воды и место для корней. Именно в верхних горизонтах сосредоточена основная часть жизни почвы.
</a:t>
            </a:r>
            <a:endParaRPr lang="en-US" sz="1281" dirty="0"/>
          </a:p>
        </p:txBody>
      </p:sp>
      <p:sp>
        <p:nvSpPr>
          <p:cNvPr id="10" name="Text 3"/>
          <p:cNvSpPr txBox="1"/>
          <p:nvPr/>
        </p:nvSpPr>
        <p:spPr>
          <a:xfrm>
            <a:off x="420500" y="1044474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Горизонты почвы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2585667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Гумусовый горизонт содержит большую долю органического углерода и служит главным резервом питательных веществ. Он поддерживает структуру почвы, её плодородие и способность сохранять влагу в засушливые периоды.
</a:t>
            </a:r>
            <a:endParaRPr lang="en-US" sz="1341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2180648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Гумусовый слой
</a:t>
            </a:r>
            <a:endParaRPr lang="en-US" sz="1800" dirty="0"/>
          </a:p>
        </p:txBody>
      </p:sp>
      <p:sp>
        <p:nvSpPr>
          <p:cNvPr id="13" name="Text 6"/>
          <p:cNvSpPr txBox="1"/>
          <p:nvPr/>
        </p:nvSpPr>
        <p:spPr>
          <a:xfrm>
            <a:off x="420150" y="3721748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почва и атмосфера связаны постоянным обменом органическим веществом и углекислым газом. От скорости этого обмена зависит, будет ли почва накапливать углерод или, наоборот, терять его.
</a:t>
            </a:r>
            <a:endParaRPr lang="en-US" sz="1341" dirty="0"/>
          </a:p>
        </p:txBody>
      </p:sp>
      <p:sp>
        <p:nvSpPr>
          <p:cNvPr id="14" name="Text 7"/>
          <p:cNvSpPr txBox="1"/>
          <p:nvPr/>
        </p:nvSpPr>
        <p:spPr>
          <a:xfrm>
            <a:off x="420150" y="3316729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вещества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разрушение почв чаще всего связано с человеческой деятельностью, особенно с изменением землепользования.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сельское хозяйство и нарушение растительного покрова, поэтому профилактика должна начинаться с бережного управления землёй.
</a:t>
            </a:r>
            <a:endParaRPr lang="en-US" sz="1563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ФАО и учебного курса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деградации почв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2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деградация почвы усиливает изменение климата
</a:t>
            </a:r>
            <a:endParaRPr lang="en-US" sz="2452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углерода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почве запасён органический углерод, и при разрушении структуры часть его быстро окисляется. Тогда углерод переходит в атмосферу в виде CO2, усиливая парниковый эффект.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азотного цикла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меняет условия для почвенных микроорганизмов и процессы превращения азота. В результате возрастает выделение оксида азота — мощного парникового газа, связанного с нарушением азотного обмена.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самовосстановления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слабее почва удерживает влагу и питательные вещества, тем труднее восстанавливаются растения и биота. Это создаёт замкнутый круг, в котором климатические изменения и деградация усиливают друг друга.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растительного покрова
</a:t>
            </a:r>
            <a:pPr algn="l" indent="0" marL="0">
              <a:lnSpc>
                <a:spcPct val="100000"/>
              </a:lnSpc>
              <a:buNone/>
            </a:pPr>
            <a:r>
              <a:rPr lang="en-US" sz="2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уменьшается площадь и плотность растительности, падает поглощение углекислого газа фотосинтезом. Поверхность также сильнее нагревается, потому что растительный покров хуже защищает почву от перегрева.
</a:t>
            </a:r>
            <a:endParaRPr lang="en-US" sz="151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климатической нестабильности повышает уязвимость почв даже там, где землепользование не меняется.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климатические экстремумы, тем быстрее ухудшается состояние почв и тем выше риск потери плодородия.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динамика на основе общих тенденций, отражённых в обзорах IPCC и ФАО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факторы, разрушающие почву
</a:t>
            </a:r>
            <a:endParaRPr lang="en-US" sz="281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2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как самая заметная форма потери почвы
</a:t>
            </a:r>
            <a:endParaRPr lang="en-US" sz="2672" dirty="0"/>
          </a:p>
        </p:txBody>
      </p:sp>
      <p:sp>
        <p:nvSpPr>
          <p:cNvPr id="9" name="Text 2"/>
          <p:cNvSpPr txBox="1"/>
          <p:nvPr/>
        </p:nvSpPr>
        <p:spPr>
          <a:xfrm>
            <a:off x="1094450" y="1039864"/>
            <a:ext cx="43449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эрозия
</a:t>
            </a:r>
            <a:pPr algn="l" indent="0" marL="0">
              <a:lnSpc>
                <a:spcPct val="100000"/>
              </a:lnSpc>
              <a:buNone/>
            </a:pPr>
            <a:r>
              <a:rPr lang="en-US" sz="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ливней вода смывает верхний плодородный слой, особенно на склонах и при слабом растительном покрове. Со временем появляются промоины, овраги и заиление близлежащих водоёмов.
</a:t>
            </a:r>
            <a:endParaRPr lang="en-US" sz="1501" dirty="0"/>
          </a:p>
        </p:txBody>
      </p:sp>
      <p:sp>
        <p:nvSpPr>
          <p:cNvPr id="10" name="Text 3"/>
          <p:cNvSpPr txBox="1"/>
          <p:nvPr/>
        </p:nvSpPr>
        <p:spPr>
          <a:xfrm>
            <a:off x="1094450" y="2068564"/>
            <a:ext cx="43449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Ветровая эрозия
</a:t>
            </a:r>
            <a:pPr algn="l" indent="0" marL="0">
              <a:lnSpc>
                <a:spcPct val="100000"/>
              </a:lnSpc>
              <a:buNone/>
            </a:pPr>
            <a:r>
              <a:rPr lang="en-US" sz="4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сухих и распаханных территориях сильный ветер легко подхватывает мелкие частицы почвы. Так уносятся гумус и минеральные вещества, а поверхность становится более бедной и уязвимой.
</a:t>
            </a:r>
            <a:endParaRPr lang="en-US" sz="1529" dirty="0"/>
          </a:p>
        </p:txBody>
      </p:sp>
      <p:sp>
        <p:nvSpPr>
          <p:cNvPr id="11" name="Text 4"/>
          <p:cNvSpPr txBox="1"/>
          <p:nvPr/>
        </p:nvSpPr>
        <p:spPr>
          <a:xfrm>
            <a:off x="1094450" y="3097264"/>
            <a:ext cx="43449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снизить ущерб
</a:t>
            </a:r>
            <a:pPr algn="l" indent="0" marL="0">
              <a:lnSpc>
                <a:spcPct val="100000"/>
              </a:lnSpc>
              <a:buNone/>
            </a:pPr>
            <a:r>
              <a:rPr lang="en-US" sz="3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полосы деревьев, сохранение растительного покрова и ограничение распашки склонов уменьшают скорость смыва и сдувания. Эти меры помогают удержать плодородный слой и стабилизировать ландшафт.
</a:t>
            </a:r>
            <a:endParaRPr lang="en-US" sz="141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94437"/>
            <a:ext cx="4151400" cy="1858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деградация почв одновременно затрагивает природу, сельское хозяйство и повседневную жизнь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деградация не ограничивается полем: она влияет на экосистемы, экономику и доступность продовольствия.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деградации почв для экосистем и человека
</a:t>
            </a:r>
            <a:endParaRPr lang="en-US" sz="2285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ФАО и школьного курса биологии
</a:t>
            </a:r>
            <a:endParaRPr lang="en-US" sz="116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87344"/>
            <a:ext cx="284700" cy="22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5887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5887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58874"/>
            <a:ext cx="284700" cy="28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7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биота и её роль в поддержании плодородия
</a:t>
            </a:r>
            <a:endParaRPr lang="en-US" sz="2347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другие микробы разлагают органические остатки и переводят вещества в формы, доступные растениям. Без их работы круговорот элементов замедляется, а почва теряет часть естественного плодородия.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образуют симбиоз с корнями, увеличивая площадь поглощения воды и минеральных веществ. Микориза особенно полезна там, где почва бедна питательными элементами или испытывает засуху.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 микориза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перемешивают почву, создают ходы для воздуха и воды и способствуют формированию устойчивых агрегатов. Благодаря им верхний слой становится более рыхлым и лучше удерживает влагу.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уплотнении, загрязнении и перегреве численность почвенных организмов снижается. Тогда самовосстановление экосистем замедляется, а разрушение почвы происходит быстрее, чем образование нового слоя.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биоты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2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разрушения почвы и обратная связь с климатом
</a:t>
            </a:r>
            <a:pPr algn="l" indent="0" marL="0">
              <a:lnSpc>
                <a:spcPct val="100000"/>
              </a:lnSpc>
              <a:buNone/>
            </a:pPr>
            <a:r>
              <a:rPr lang="en-US" sz="15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неустойчивое землепользование запускает потери почвенного покрова, а затем усиливает климатические риски и дальнейшую деградацию.
</a:t>
            </a:r>
            <a:endParaRPr lang="en-US" sz="29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Практики по-разному действуют на поверхность почвы, корневую систему и накопление органического вещества, поэтому их часто комбинируют в одной системе землепользования.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культуры и агролесоводство дают наибольший эффект, а севооборот и минимальная обработка усиливают устойчивость системы в комплексе.
</a:t>
            </a:r>
            <a:endParaRPr lang="en-US" sz="1488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экспертная оценка по материалам урока; шкала относительная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1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Почвозащитные практики и сохранение углерода
</a:t>
            </a:r>
            <a:endParaRPr lang="en-US" sz="265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8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как часть решения
</a:t>
            </a:r>
            <a:endParaRPr lang="en-US" sz="2728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Дифференцированное внесение удобрений помогает давать растениям нужные элементы в нужное время, снижая потери азота, риск загрязнения водоёмов и избыточное засоление почв.
</a:t>
            </a:r>
            <a:endParaRPr lang="en-US" sz="1378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питание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Капельное орошение подаёт влагу прямо к корням, уменьшает испарение и делает полив более управляемым, что особенно важно в засушливых районах и при дефиците воды.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Мульчирование сохраняет влажность верхнего слоя, уменьшает перегрев и подавляет сорняки, а значит снижает необходимость частой механической обработки и разрушения структуры почвы.
</a:t>
            </a:r>
            <a:endParaRPr lang="en-US" sz="1311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поверхности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культур и включение бобовых улучшают азотное питание, разрывают циклы вредителей и делают урожай менее уязвимым к жаре, засухе и колебаниям погоды.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культур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деградированных земель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378670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2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участок нужно защитить от дальнейшего разрушения: ограничить выпас, сократить распашку и убрать факторы, которые ускоряют смыв и выдувание почвенных частиц.
</a:t>
            </a:r>
            <a:endParaRPr lang="en-US" sz="1255" dirty="0"/>
          </a:p>
        </p:txBody>
      </p:sp>
      <p:sp>
        <p:nvSpPr>
          <p:cNvPr id="12" name="Text 3"/>
          <p:cNvSpPr txBox="1"/>
          <p:nvPr/>
        </p:nvSpPr>
        <p:spPr>
          <a:xfrm>
            <a:off x="6970425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меры
</a:t>
            </a:r>
            <a:pPr algn="l" indent="0" marL="0">
              <a:lnSpc>
                <a:spcPct val="100000"/>
              </a:lnSpc>
              <a:buNone/>
            </a:pPr>
            <a:r>
              <a:rPr lang="en-US" sz="22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склонах применяют террасирование, а в переувлажнённых или нарушенных местах — лесомелиорацию и восстановление болот, чтобы замедлить движение воды и задержать органическое вещество.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437867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растительности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высаживают многолетние травы, кустарники или лесные полосы. Их корни закрепляют грунт, уменьшают скорость стока и постепенно возвращают живой почвенный покров.
</a:t>
            </a:r>
            <a:endParaRPr lang="en-US" sz="1238" dirty="0"/>
          </a:p>
        </p:txBody>
      </p:sp>
      <p:sp>
        <p:nvSpPr>
          <p:cNvPr id="14" name="Text 5"/>
          <p:cNvSpPr txBox="1"/>
          <p:nvPr/>
        </p:nvSpPr>
        <p:spPr>
          <a:xfrm>
            <a:off x="697042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2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рекультивации проявляется не сразу: восстановление структуры, гумуса и биоты занимает несколько лет, поэтому необходимы регулярные наблюдения и уход за территорией.
</a:t>
            </a:r>
            <a:endParaRPr lang="en-US" sz="12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5004" y="1068000"/>
            <a:ext cx="4509293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профилактические меры помогают сохранить структуру почвы, уменьшить потери вещества и снизить стоимость последующего восстановления.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обнаружены деградация и загрязнение, тем дешевле их остановить; профилактика всегда эффективнее восстановления уже разрушенной почвы.
</a:t>
            </a:r>
            <a:endParaRPr lang="en-US" sz="1417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2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охраны почвенных ресурсов
</a:t>
            </a:r>
            <a:endParaRPr lang="en-US" sz="2522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 и экологии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2900" y="1248003"/>
            <a:ext cx="571500" cy="45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6275" y="1248003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50" y="1222603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51869" y="1205853"/>
            <a:ext cx="473813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почвы и экологическая устойчивость
</a:t>
            </a:r>
            <a:endParaRPr lang="en-US" sz="2698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Уплотнение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застройка и постоянное движение техники уплотняют почву, уменьшая её пористость и способность пропускать воду и воздух к корням растений.
</a:t>
            </a:r>
            <a:endParaRPr lang="en-US" sz="1472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Строительный мусор, нефтепродукты, соль и тяжёлые металлы ухудшают качество городских почв и могут накапливаться в растениях и пыли.
</a:t>
            </a:r>
            <a:endParaRPr lang="en-US" sz="1556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Ливневый сток
</a:t>
            </a:r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Асфальт и плитка снижают инфильтрацию, поэтому после сильных дождей вода быстрее уходит по поверхности и повышает риск подтоплений.
</a:t>
            </a:r>
            <a:endParaRPr lang="en-US" sz="1523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5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дождевые сады и проницаемые покрытия помогают удерживать влагу, уменьшать перегрев и поддерживать более богатое городское биоразнообразие.
</a:t>
            </a:r>
            <a:endParaRPr lang="en-US" sz="150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растительного покрова влияет сразу на несколько процессов: лучше удерживается влага, меньше разрушается поверхность и возрастает устойчивость урожая к погодным стрессам.
</a:t>
            </a:r>
            <a:pPr algn="l" indent="0" marL="0">
              <a:lnSpc>
                <a:spcPct val="100000"/>
              </a:lnSpc>
              <a:buNone/>
            </a:pPr>
            <a:r>
              <a:rPr lang="en-US" sz="13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внедрения почвозащитных практик показатели улучшаются одновременно, что подтверждает связь между состоянием почвы, климатической адаптацией и продуктивностью агросистем.
</a:t>
            </a:r>
            <a:endParaRPr lang="en-US" sz="1353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схема по материалам урока; значения относительные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почвозащитные меры изменяют экологические показатели
</a:t>
            </a:r>
            <a:endParaRPr lang="en-US" sz="210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8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 национальные подходы к охране почв
</a:t>
            </a:r>
            <a:endParaRPr lang="en-US" sz="2268" dirty="0"/>
          </a:p>
        </p:txBody>
      </p:sp>
      <p:sp>
        <p:nvSpPr>
          <p:cNvPr id="9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почв включена в цели устойчивого развития ООН и в подход нейтральной деградации земель, где важен баланс между использованием ресурсов и их восстановлением.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рисков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разрушительных практик, таких как распашка склонов, перевыпас и нерациональное орошение, помогает сохранить структуру почвы и её живое население.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и 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агроэкологических решений, рекультивация и восстановление деградированных участков сохраняют способность почвы накапливать органическое вещество и поддерживать круговорот веществ.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наблюдений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позволяет вовремя заметить потерю гумуса, загрязнение и уплотнение, а значит перейти от реагирования на последствия к предупреждению разрушения.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школьное сообщество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отходы из столовой и с территории можно отправлять в компост, чтобы уменьшить объём мусора и вернуть питательные вещества в почвенный цикл.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Сбор органики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деревьев, уход за газонами и кустарниками помогают удерживать почву, снижать пылеобразование и делать школьную территорию более устойчивой к жаре.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Озеленение территории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мониторинг, участие в посадках и наблюдение за влажностью и структурой почвы связывают учебные знания с реальной природоохранной практикой.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Наблюдение и участие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3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 — живой фундамент устойчивого будущего
</a:t>
            </a:r>
            <a:pPr algn="ctr" indent="0" marL="0">
              <a:lnSpc>
                <a:spcPct val="100000"/>
              </a:lnSpc>
              <a:buNone/>
            </a:pPr>
            <a:r>
              <a:rPr lang="en-US" sz="16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почвы означает защиту биоты, урожая, воды и климата одновременно. Чем лучше мы бережём гумус и структуру, тем устойчивее становятся экосистемы, хозяйство и жизнь людей.
</a:t>
            </a:r>
            <a:endParaRPr lang="en-US" sz="403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2026-06-02T00:06:53Z</dcterms:created>
  <dcterms:modified xsi:type="dcterms:W3CDTF">2026-06-02T00:06:53Z</dcterms:modified>
</cp:coreProperties>
</file>